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8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9" r:id="rId5"/>
    <p:sldMasterId id="2147483773" r:id="rId6"/>
    <p:sldMasterId id="2147483791" r:id="rId7"/>
    <p:sldMasterId id="2147483874" r:id="rId8"/>
    <p:sldMasterId id="2147483886" r:id="rId9"/>
  </p:sldMasterIdLst>
  <p:notesMasterIdLst>
    <p:notesMasterId r:id="rId21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>
      <p:cViewPr varScale="1">
        <p:scale>
          <a:sx n="106" d="100"/>
          <a:sy n="106" d="100"/>
        </p:scale>
        <p:origin x="6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773C0-5134-41B5-9A45-17ABE45F3D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38B78A2-A89A-4165-B813-2139A60F689E}">
      <dgm:prSet/>
      <dgm:spPr/>
      <dgm:t>
        <a:bodyPr/>
        <a:lstStyle/>
        <a:p>
          <a:r>
            <a:rPr lang="es-CO"/>
            <a:t>Es una forma simbólica que emplea constantes, variables, operaciones matemáticas.</a:t>
          </a:r>
          <a:endParaRPr lang="en-US"/>
        </a:p>
      </dgm:t>
    </dgm:pt>
    <dgm:pt modelId="{C980FEBA-6327-4348-9005-F4B4191CE344}" type="parTrans" cxnId="{D6050426-46B2-4A00-82FE-7806F0A9B557}">
      <dgm:prSet/>
      <dgm:spPr/>
      <dgm:t>
        <a:bodyPr/>
        <a:lstStyle/>
        <a:p>
          <a:endParaRPr lang="en-US"/>
        </a:p>
      </dgm:t>
    </dgm:pt>
    <dgm:pt modelId="{0821CD09-51DF-4A70-8725-CEEC7548468F}" type="sibTrans" cxnId="{D6050426-46B2-4A00-82FE-7806F0A9B557}">
      <dgm:prSet/>
      <dgm:spPr/>
      <dgm:t>
        <a:bodyPr/>
        <a:lstStyle/>
        <a:p>
          <a:endParaRPr lang="en-US"/>
        </a:p>
      </dgm:t>
    </dgm:pt>
    <dgm:pt modelId="{FB0FA295-F44B-49E6-892F-5D7F597C8718}">
      <dgm:prSet/>
      <dgm:spPr/>
      <dgm:t>
        <a:bodyPr/>
        <a:lstStyle/>
        <a:p>
          <a:r>
            <a:rPr lang="es-CO"/>
            <a:t>Una expresión algebraica no es más que la representación de una o varias operaciones o relaciones matemáticas de números , considerados estos en forma general, las variables representan números reales. </a:t>
          </a:r>
          <a:endParaRPr lang="en-US"/>
        </a:p>
      </dgm:t>
    </dgm:pt>
    <dgm:pt modelId="{227186D0-7ED9-4609-B738-9C5C5684BB38}" type="parTrans" cxnId="{6A2A710F-396F-49DE-8417-90989451FDB9}">
      <dgm:prSet/>
      <dgm:spPr/>
      <dgm:t>
        <a:bodyPr/>
        <a:lstStyle/>
        <a:p>
          <a:endParaRPr lang="en-US"/>
        </a:p>
      </dgm:t>
    </dgm:pt>
    <dgm:pt modelId="{52C9C48D-6728-43CE-B2F4-D940400075CB}" type="sibTrans" cxnId="{6A2A710F-396F-49DE-8417-90989451FDB9}">
      <dgm:prSet/>
      <dgm:spPr/>
      <dgm:t>
        <a:bodyPr/>
        <a:lstStyle/>
        <a:p>
          <a:endParaRPr lang="en-US"/>
        </a:p>
      </dgm:t>
    </dgm:pt>
    <dgm:pt modelId="{40E7F5A8-9A1E-47EB-B602-C0EBE9516B58}" type="pres">
      <dgm:prSet presAssocID="{A78773C0-5134-41B5-9A45-17ABE45F3D26}" presName="root" presStyleCnt="0">
        <dgm:presLayoutVars>
          <dgm:dir/>
          <dgm:resizeHandles val="exact"/>
        </dgm:presLayoutVars>
      </dgm:prSet>
      <dgm:spPr/>
    </dgm:pt>
    <dgm:pt modelId="{B551BE5C-BB0C-4C90-B4DC-EF400BB15A5D}" type="pres">
      <dgm:prSet presAssocID="{438B78A2-A89A-4165-B813-2139A60F689E}" presName="compNode" presStyleCnt="0"/>
      <dgm:spPr/>
    </dgm:pt>
    <dgm:pt modelId="{49BD3E74-BDFB-4C64-8548-C93BEB770965}" type="pres">
      <dgm:prSet presAssocID="{438B78A2-A89A-4165-B813-2139A60F689E}" presName="bgRect" presStyleLbl="bgShp" presStyleIdx="0" presStyleCnt="2"/>
      <dgm:spPr/>
    </dgm:pt>
    <dgm:pt modelId="{3E181122-A45A-4EED-AD67-49D65A7B4DBD}" type="pres">
      <dgm:prSet presAssocID="{438B78A2-A89A-4165-B813-2139A60F689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dora"/>
        </a:ext>
      </dgm:extLst>
    </dgm:pt>
    <dgm:pt modelId="{368DC144-B74F-485F-8117-2F015D837879}" type="pres">
      <dgm:prSet presAssocID="{438B78A2-A89A-4165-B813-2139A60F689E}" presName="spaceRect" presStyleCnt="0"/>
      <dgm:spPr/>
    </dgm:pt>
    <dgm:pt modelId="{EE90DE1F-434C-49B4-AEA0-A25FFE3AA706}" type="pres">
      <dgm:prSet presAssocID="{438B78A2-A89A-4165-B813-2139A60F689E}" presName="parTx" presStyleLbl="revTx" presStyleIdx="0" presStyleCnt="2">
        <dgm:presLayoutVars>
          <dgm:chMax val="0"/>
          <dgm:chPref val="0"/>
        </dgm:presLayoutVars>
      </dgm:prSet>
      <dgm:spPr/>
    </dgm:pt>
    <dgm:pt modelId="{B4225562-EFAC-4BE1-885C-7AE242FEDDB2}" type="pres">
      <dgm:prSet presAssocID="{0821CD09-51DF-4A70-8725-CEEC7548468F}" presName="sibTrans" presStyleCnt="0"/>
      <dgm:spPr/>
    </dgm:pt>
    <dgm:pt modelId="{9E17FC0C-5A1D-435A-922C-0324F8973C33}" type="pres">
      <dgm:prSet presAssocID="{FB0FA295-F44B-49E6-892F-5D7F597C8718}" presName="compNode" presStyleCnt="0"/>
      <dgm:spPr/>
    </dgm:pt>
    <dgm:pt modelId="{024AE70E-9F77-43A4-8FCC-790B141FCF58}" type="pres">
      <dgm:prSet presAssocID="{FB0FA295-F44B-49E6-892F-5D7F597C8718}" presName="bgRect" presStyleLbl="bgShp" presStyleIdx="1" presStyleCnt="2"/>
      <dgm:spPr/>
    </dgm:pt>
    <dgm:pt modelId="{126410C7-7388-45F4-A1A0-48641EF7268C}" type="pres">
      <dgm:prSet presAssocID="{FB0FA295-F44B-49E6-892F-5D7F597C871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sconectado"/>
        </a:ext>
      </dgm:extLst>
    </dgm:pt>
    <dgm:pt modelId="{0D15E153-F770-4B5C-9F13-EC03CA5C159A}" type="pres">
      <dgm:prSet presAssocID="{FB0FA295-F44B-49E6-892F-5D7F597C8718}" presName="spaceRect" presStyleCnt="0"/>
      <dgm:spPr/>
    </dgm:pt>
    <dgm:pt modelId="{8632DD6A-5011-4705-BA9E-0D02849A02B0}" type="pres">
      <dgm:prSet presAssocID="{FB0FA295-F44B-49E6-892F-5D7F597C871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A2A710F-396F-49DE-8417-90989451FDB9}" srcId="{A78773C0-5134-41B5-9A45-17ABE45F3D26}" destId="{FB0FA295-F44B-49E6-892F-5D7F597C8718}" srcOrd="1" destOrd="0" parTransId="{227186D0-7ED9-4609-B738-9C5C5684BB38}" sibTransId="{52C9C48D-6728-43CE-B2F4-D940400075CB}"/>
    <dgm:cxn modelId="{D6050426-46B2-4A00-82FE-7806F0A9B557}" srcId="{A78773C0-5134-41B5-9A45-17ABE45F3D26}" destId="{438B78A2-A89A-4165-B813-2139A60F689E}" srcOrd="0" destOrd="0" parTransId="{C980FEBA-6327-4348-9005-F4B4191CE344}" sibTransId="{0821CD09-51DF-4A70-8725-CEEC7548468F}"/>
    <dgm:cxn modelId="{9BF7AC85-AB9E-49DC-A62F-63BD0874E78C}" type="presOf" srcId="{A78773C0-5134-41B5-9A45-17ABE45F3D26}" destId="{40E7F5A8-9A1E-47EB-B602-C0EBE9516B58}" srcOrd="0" destOrd="0" presId="urn:microsoft.com/office/officeart/2018/2/layout/IconVerticalSolidList"/>
    <dgm:cxn modelId="{BD82E5C9-922D-4991-A3AA-050F1CD0CFB8}" type="presOf" srcId="{FB0FA295-F44B-49E6-892F-5D7F597C8718}" destId="{8632DD6A-5011-4705-BA9E-0D02849A02B0}" srcOrd="0" destOrd="0" presId="urn:microsoft.com/office/officeart/2018/2/layout/IconVerticalSolidList"/>
    <dgm:cxn modelId="{2D4A96EF-DC59-476E-815A-8DD80FA8DE37}" type="presOf" srcId="{438B78A2-A89A-4165-B813-2139A60F689E}" destId="{EE90DE1F-434C-49B4-AEA0-A25FFE3AA706}" srcOrd="0" destOrd="0" presId="urn:microsoft.com/office/officeart/2018/2/layout/IconVerticalSolidList"/>
    <dgm:cxn modelId="{9DBF35DE-1AC9-4ED1-8AE0-95095BFF1158}" type="presParOf" srcId="{40E7F5A8-9A1E-47EB-B602-C0EBE9516B58}" destId="{B551BE5C-BB0C-4C90-B4DC-EF400BB15A5D}" srcOrd="0" destOrd="0" presId="urn:microsoft.com/office/officeart/2018/2/layout/IconVerticalSolidList"/>
    <dgm:cxn modelId="{0AE6DC60-CA06-423A-A0CB-F3E0A6A2B09B}" type="presParOf" srcId="{B551BE5C-BB0C-4C90-B4DC-EF400BB15A5D}" destId="{49BD3E74-BDFB-4C64-8548-C93BEB770965}" srcOrd="0" destOrd="0" presId="urn:microsoft.com/office/officeart/2018/2/layout/IconVerticalSolidList"/>
    <dgm:cxn modelId="{C8CCF0C3-0B46-4D6A-B20F-9F9C170DA0A7}" type="presParOf" srcId="{B551BE5C-BB0C-4C90-B4DC-EF400BB15A5D}" destId="{3E181122-A45A-4EED-AD67-49D65A7B4DBD}" srcOrd="1" destOrd="0" presId="urn:microsoft.com/office/officeart/2018/2/layout/IconVerticalSolidList"/>
    <dgm:cxn modelId="{B45CA6AD-4E9F-43CA-88C2-D4BABDDDBEAC}" type="presParOf" srcId="{B551BE5C-BB0C-4C90-B4DC-EF400BB15A5D}" destId="{368DC144-B74F-485F-8117-2F015D837879}" srcOrd="2" destOrd="0" presId="urn:microsoft.com/office/officeart/2018/2/layout/IconVerticalSolidList"/>
    <dgm:cxn modelId="{59A5634A-DD4F-4A01-9921-EEF3086641AA}" type="presParOf" srcId="{B551BE5C-BB0C-4C90-B4DC-EF400BB15A5D}" destId="{EE90DE1F-434C-49B4-AEA0-A25FFE3AA706}" srcOrd="3" destOrd="0" presId="urn:microsoft.com/office/officeart/2018/2/layout/IconVerticalSolidList"/>
    <dgm:cxn modelId="{2F245C86-3709-4AFC-8CBE-30CCF00012D7}" type="presParOf" srcId="{40E7F5A8-9A1E-47EB-B602-C0EBE9516B58}" destId="{B4225562-EFAC-4BE1-885C-7AE242FEDDB2}" srcOrd="1" destOrd="0" presId="urn:microsoft.com/office/officeart/2018/2/layout/IconVerticalSolidList"/>
    <dgm:cxn modelId="{090254F5-26CF-4230-A5F7-5A7F6DF38EE7}" type="presParOf" srcId="{40E7F5A8-9A1E-47EB-B602-C0EBE9516B58}" destId="{9E17FC0C-5A1D-435A-922C-0324F8973C33}" srcOrd="2" destOrd="0" presId="urn:microsoft.com/office/officeart/2018/2/layout/IconVerticalSolidList"/>
    <dgm:cxn modelId="{D21188DF-C7D7-4F45-B39B-F2A84B5196F6}" type="presParOf" srcId="{9E17FC0C-5A1D-435A-922C-0324F8973C33}" destId="{024AE70E-9F77-43A4-8FCC-790B141FCF58}" srcOrd="0" destOrd="0" presId="urn:microsoft.com/office/officeart/2018/2/layout/IconVerticalSolidList"/>
    <dgm:cxn modelId="{362F81D8-99D2-4BA8-AD66-B28736856DEF}" type="presParOf" srcId="{9E17FC0C-5A1D-435A-922C-0324F8973C33}" destId="{126410C7-7388-45F4-A1A0-48641EF7268C}" srcOrd="1" destOrd="0" presId="urn:microsoft.com/office/officeart/2018/2/layout/IconVerticalSolidList"/>
    <dgm:cxn modelId="{A4EAE838-276F-48A1-AF79-384D4489BBEF}" type="presParOf" srcId="{9E17FC0C-5A1D-435A-922C-0324F8973C33}" destId="{0D15E153-F770-4B5C-9F13-EC03CA5C159A}" srcOrd="2" destOrd="0" presId="urn:microsoft.com/office/officeart/2018/2/layout/IconVerticalSolidList"/>
    <dgm:cxn modelId="{76D03510-B960-4341-8138-720EDCD9F8D0}" type="presParOf" srcId="{9E17FC0C-5A1D-435A-922C-0324F8973C33}" destId="{8632DD6A-5011-4705-BA9E-0D02849A02B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52388-7006-49AB-AF71-3B95B7CCE13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80E5A2-A443-44A3-A500-FAB191BE0125}">
      <dgm:prSet/>
      <dgm:spPr/>
      <dgm:t>
        <a:bodyPr/>
        <a:lstStyle/>
        <a:p>
          <a:r>
            <a:rPr lang="es-CO"/>
            <a:t>Las expresiones algebraicas se pueden clasificar según el número de  términos que lo conforman así:</a:t>
          </a:r>
          <a:endParaRPr lang="en-US"/>
        </a:p>
      </dgm:t>
    </dgm:pt>
    <dgm:pt modelId="{06C0605F-CABB-4478-881D-B84F7C934E93}" type="parTrans" cxnId="{26BA32F3-FD6A-4555-B1D1-21FB6A4D2623}">
      <dgm:prSet/>
      <dgm:spPr/>
      <dgm:t>
        <a:bodyPr/>
        <a:lstStyle/>
        <a:p>
          <a:endParaRPr lang="en-US"/>
        </a:p>
      </dgm:t>
    </dgm:pt>
    <dgm:pt modelId="{A26814DA-07DC-464C-B444-DD012F7E81DB}" type="sibTrans" cxnId="{26BA32F3-FD6A-4555-B1D1-21FB6A4D2623}">
      <dgm:prSet/>
      <dgm:spPr/>
      <dgm:t>
        <a:bodyPr/>
        <a:lstStyle/>
        <a:p>
          <a:endParaRPr lang="en-US"/>
        </a:p>
      </dgm:t>
    </dgm:pt>
    <dgm:pt modelId="{40D6AEC6-4ED0-426A-A3BB-98E8FE06188D}">
      <dgm:prSet/>
      <dgm:spPr/>
      <dgm:t>
        <a:bodyPr/>
        <a:lstStyle/>
        <a:p>
          <a:r>
            <a:rPr lang="es-CO" b="1"/>
            <a:t>MONOMIO:</a:t>
          </a:r>
          <a:r>
            <a:rPr lang="es-CO"/>
            <a:t> Expresión algebraica de un solo término .         Ej. xy ;             2z ;               3</a:t>
          </a:r>
          <a:endParaRPr lang="en-US"/>
        </a:p>
      </dgm:t>
    </dgm:pt>
    <dgm:pt modelId="{A000E657-7709-49C7-A338-58132ADF902D}" type="parTrans" cxnId="{29F36F10-DC3D-47BE-A38E-8CD2AB1C48AD}">
      <dgm:prSet/>
      <dgm:spPr/>
      <dgm:t>
        <a:bodyPr/>
        <a:lstStyle/>
        <a:p>
          <a:endParaRPr lang="en-US"/>
        </a:p>
      </dgm:t>
    </dgm:pt>
    <dgm:pt modelId="{65B18A80-74FF-4BE5-ABC3-F2DD587EF04A}" type="sibTrans" cxnId="{29F36F10-DC3D-47BE-A38E-8CD2AB1C48AD}">
      <dgm:prSet/>
      <dgm:spPr/>
      <dgm:t>
        <a:bodyPr/>
        <a:lstStyle/>
        <a:p>
          <a:endParaRPr lang="en-US"/>
        </a:p>
      </dgm:t>
    </dgm:pt>
    <dgm:pt modelId="{AA777148-9B98-4352-A6FD-BB8DD8748E69}">
      <dgm:prSet/>
      <dgm:spPr/>
      <dgm:t>
        <a:bodyPr/>
        <a:lstStyle/>
        <a:p>
          <a:r>
            <a:rPr lang="es-CO" b="1"/>
            <a:t>BINOMIO:</a:t>
          </a:r>
          <a:r>
            <a:rPr lang="es-CO"/>
            <a:t> Expresión algebraica de dos términos.        Ej.  X+2 ;                  y- z</a:t>
          </a:r>
          <a:endParaRPr lang="en-US"/>
        </a:p>
      </dgm:t>
    </dgm:pt>
    <dgm:pt modelId="{FD358217-2A04-4830-919E-3917FFB1C5D8}" type="parTrans" cxnId="{62940891-4356-43EE-8EAB-61EE96D266BF}">
      <dgm:prSet/>
      <dgm:spPr/>
      <dgm:t>
        <a:bodyPr/>
        <a:lstStyle/>
        <a:p>
          <a:endParaRPr lang="en-US"/>
        </a:p>
      </dgm:t>
    </dgm:pt>
    <dgm:pt modelId="{487E342A-7188-46F4-9DAE-52D9DF65039E}" type="sibTrans" cxnId="{62940891-4356-43EE-8EAB-61EE96D266BF}">
      <dgm:prSet/>
      <dgm:spPr/>
      <dgm:t>
        <a:bodyPr/>
        <a:lstStyle/>
        <a:p>
          <a:endParaRPr lang="en-US"/>
        </a:p>
      </dgm:t>
    </dgm:pt>
    <dgm:pt modelId="{96CC2F26-E448-4AFA-B75D-FA4F4AEF0F6B}">
      <dgm:prSet/>
      <dgm:spPr/>
      <dgm:t>
        <a:bodyPr/>
        <a:lstStyle/>
        <a:p>
          <a:r>
            <a:rPr lang="es-CO" b="1" dirty="0"/>
            <a:t>TRINOMIO:</a:t>
          </a:r>
          <a:r>
            <a:rPr lang="es-CO" dirty="0"/>
            <a:t> Expresión algebraica de tres términos.     </a:t>
          </a:r>
        </a:p>
        <a:p>
          <a:r>
            <a:rPr lang="es-CO" dirty="0"/>
            <a:t> Ej. X</a:t>
          </a:r>
          <a:r>
            <a:rPr lang="es-MX" baseline="30000" dirty="0"/>
            <a:t>2  </a:t>
          </a:r>
          <a:r>
            <a:rPr lang="es-MX" dirty="0"/>
            <a:t> + x -4;             </a:t>
          </a:r>
        </a:p>
        <a:p>
          <a:r>
            <a:rPr lang="es-MX" dirty="0"/>
            <a:t> a+ b+ c</a:t>
          </a:r>
          <a:endParaRPr lang="en-US" dirty="0"/>
        </a:p>
      </dgm:t>
    </dgm:pt>
    <dgm:pt modelId="{5A065C35-8B07-499F-B005-6E2351E799D0}" type="parTrans" cxnId="{18951B6A-A44F-4B5F-8A4F-E945A7B6B191}">
      <dgm:prSet/>
      <dgm:spPr/>
      <dgm:t>
        <a:bodyPr/>
        <a:lstStyle/>
        <a:p>
          <a:endParaRPr lang="en-US"/>
        </a:p>
      </dgm:t>
    </dgm:pt>
    <dgm:pt modelId="{B2D5D180-01FE-4F72-A101-650778DBFAEA}" type="sibTrans" cxnId="{18951B6A-A44F-4B5F-8A4F-E945A7B6B191}">
      <dgm:prSet/>
      <dgm:spPr/>
      <dgm:t>
        <a:bodyPr/>
        <a:lstStyle/>
        <a:p>
          <a:endParaRPr lang="en-US"/>
        </a:p>
      </dgm:t>
    </dgm:pt>
    <dgm:pt modelId="{4BEDBB90-E367-44D6-A8B7-4470D46E6D3B}">
      <dgm:prSet/>
      <dgm:spPr/>
      <dgm:t>
        <a:bodyPr/>
        <a:lstStyle/>
        <a:p>
          <a:r>
            <a:rPr lang="es-CO" b="1"/>
            <a:t>POLINOMIO:</a:t>
          </a:r>
          <a:r>
            <a:rPr lang="es-CO"/>
            <a:t> Expresión algebraica con más de un término.</a:t>
          </a:r>
          <a:endParaRPr lang="en-US"/>
        </a:p>
      </dgm:t>
    </dgm:pt>
    <dgm:pt modelId="{F121BCD7-EDDB-46B3-803A-6ED8AE5349A1}" type="parTrans" cxnId="{A930F345-A469-42C9-A57A-EF1F544DCBC5}">
      <dgm:prSet/>
      <dgm:spPr/>
      <dgm:t>
        <a:bodyPr/>
        <a:lstStyle/>
        <a:p>
          <a:endParaRPr lang="en-US"/>
        </a:p>
      </dgm:t>
    </dgm:pt>
    <dgm:pt modelId="{6EDE9734-7214-4EDB-A6BA-52E9AA179AED}" type="sibTrans" cxnId="{A930F345-A469-42C9-A57A-EF1F544DCBC5}">
      <dgm:prSet/>
      <dgm:spPr/>
      <dgm:t>
        <a:bodyPr/>
        <a:lstStyle/>
        <a:p>
          <a:endParaRPr lang="en-US"/>
        </a:p>
      </dgm:t>
    </dgm:pt>
    <dgm:pt modelId="{C38DF3FB-6ED9-914A-A343-513E5D1CB768}" type="pres">
      <dgm:prSet presAssocID="{DC352388-7006-49AB-AF71-3B95B7CCE136}" presName="diagram" presStyleCnt="0">
        <dgm:presLayoutVars>
          <dgm:dir/>
          <dgm:resizeHandles val="exact"/>
        </dgm:presLayoutVars>
      </dgm:prSet>
      <dgm:spPr/>
    </dgm:pt>
    <dgm:pt modelId="{51C0AE70-4C21-804D-B633-A6ABDA208022}" type="pres">
      <dgm:prSet presAssocID="{4C80E5A2-A443-44A3-A500-FAB191BE0125}" presName="node" presStyleLbl="node1" presStyleIdx="0" presStyleCnt="5">
        <dgm:presLayoutVars>
          <dgm:bulletEnabled val="1"/>
        </dgm:presLayoutVars>
      </dgm:prSet>
      <dgm:spPr/>
    </dgm:pt>
    <dgm:pt modelId="{24D6B818-C7AB-E641-9570-C9A7970A208D}" type="pres">
      <dgm:prSet presAssocID="{A26814DA-07DC-464C-B444-DD012F7E81DB}" presName="sibTrans" presStyleCnt="0"/>
      <dgm:spPr/>
    </dgm:pt>
    <dgm:pt modelId="{C077983E-02F3-C84C-9247-E0220BAB5E7D}" type="pres">
      <dgm:prSet presAssocID="{40D6AEC6-4ED0-426A-A3BB-98E8FE06188D}" presName="node" presStyleLbl="node1" presStyleIdx="1" presStyleCnt="5">
        <dgm:presLayoutVars>
          <dgm:bulletEnabled val="1"/>
        </dgm:presLayoutVars>
      </dgm:prSet>
      <dgm:spPr/>
    </dgm:pt>
    <dgm:pt modelId="{0DB75807-3DDB-B04F-B8EA-DE0E283A3969}" type="pres">
      <dgm:prSet presAssocID="{65B18A80-74FF-4BE5-ABC3-F2DD587EF04A}" presName="sibTrans" presStyleCnt="0"/>
      <dgm:spPr/>
    </dgm:pt>
    <dgm:pt modelId="{A7D55559-A5D9-C047-A560-F10722B32548}" type="pres">
      <dgm:prSet presAssocID="{AA777148-9B98-4352-A6FD-BB8DD8748E69}" presName="node" presStyleLbl="node1" presStyleIdx="2" presStyleCnt="5">
        <dgm:presLayoutVars>
          <dgm:bulletEnabled val="1"/>
        </dgm:presLayoutVars>
      </dgm:prSet>
      <dgm:spPr/>
    </dgm:pt>
    <dgm:pt modelId="{4A68331C-F8B8-FA4B-A4BD-6FD1DE88FC97}" type="pres">
      <dgm:prSet presAssocID="{487E342A-7188-46F4-9DAE-52D9DF65039E}" presName="sibTrans" presStyleCnt="0"/>
      <dgm:spPr/>
    </dgm:pt>
    <dgm:pt modelId="{1A3B4FBB-F08C-384C-9693-DC4F1F8D91BB}" type="pres">
      <dgm:prSet presAssocID="{96CC2F26-E448-4AFA-B75D-FA4F4AEF0F6B}" presName="node" presStyleLbl="node1" presStyleIdx="3" presStyleCnt="5">
        <dgm:presLayoutVars>
          <dgm:bulletEnabled val="1"/>
        </dgm:presLayoutVars>
      </dgm:prSet>
      <dgm:spPr/>
    </dgm:pt>
    <dgm:pt modelId="{8DECCA9F-F132-6042-88B4-27E3F89F5061}" type="pres">
      <dgm:prSet presAssocID="{B2D5D180-01FE-4F72-A101-650778DBFAEA}" presName="sibTrans" presStyleCnt="0"/>
      <dgm:spPr/>
    </dgm:pt>
    <dgm:pt modelId="{B5B7674A-37EF-2E4C-9098-121D4CD3ACBB}" type="pres">
      <dgm:prSet presAssocID="{4BEDBB90-E367-44D6-A8B7-4470D46E6D3B}" presName="node" presStyleLbl="node1" presStyleIdx="4" presStyleCnt="5">
        <dgm:presLayoutVars>
          <dgm:bulletEnabled val="1"/>
        </dgm:presLayoutVars>
      </dgm:prSet>
      <dgm:spPr/>
    </dgm:pt>
  </dgm:ptLst>
  <dgm:cxnLst>
    <dgm:cxn modelId="{29F36F10-DC3D-47BE-A38E-8CD2AB1C48AD}" srcId="{DC352388-7006-49AB-AF71-3B95B7CCE136}" destId="{40D6AEC6-4ED0-426A-A3BB-98E8FE06188D}" srcOrd="1" destOrd="0" parTransId="{A000E657-7709-49C7-A338-58132ADF902D}" sibTransId="{65B18A80-74FF-4BE5-ABC3-F2DD587EF04A}"/>
    <dgm:cxn modelId="{A930F345-A469-42C9-A57A-EF1F544DCBC5}" srcId="{DC352388-7006-49AB-AF71-3B95B7CCE136}" destId="{4BEDBB90-E367-44D6-A8B7-4470D46E6D3B}" srcOrd="4" destOrd="0" parTransId="{F121BCD7-EDDB-46B3-803A-6ED8AE5349A1}" sibTransId="{6EDE9734-7214-4EDB-A6BA-52E9AA179AED}"/>
    <dgm:cxn modelId="{96B9DA5A-6653-8849-A8C1-34FBCD8B63C8}" type="presOf" srcId="{96CC2F26-E448-4AFA-B75D-FA4F4AEF0F6B}" destId="{1A3B4FBB-F08C-384C-9693-DC4F1F8D91BB}" srcOrd="0" destOrd="0" presId="urn:microsoft.com/office/officeart/2005/8/layout/default"/>
    <dgm:cxn modelId="{18951B6A-A44F-4B5F-8A4F-E945A7B6B191}" srcId="{DC352388-7006-49AB-AF71-3B95B7CCE136}" destId="{96CC2F26-E448-4AFA-B75D-FA4F4AEF0F6B}" srcOrd="3" destOrd="0" parTransId="{5A065C35-8B07-499F-B005-6E2351E799D0}" sibTransId="{B2D5D180-01FE-4F72-A101-650778DBFAEA}"/>
    <dgm:cxn modelId="{DEBABC82-3D6B-BA45-B2C6-5C6D8633B2C6}" type="presOf" srcId="{4C80E5A2-A443-44A3-A500-FAB191BE0125}" destId="{51C0AE70-4C21-804D-B633-A6ABDA208022}" srcOrd="0" destOrd="0" presId="urn:microsoft.com/office/officeart/2005/8/layout/default"/>
    <dgm:cxn modelId="{62940891-4356-43EE-8EAB-61EE96D266BF}" srcId="{DC352388-7006-49AB-AF71-3B95B7CCE136}" destId="{AA777148-9B98-4352-A6FD-BB8DD8748E69}" srcOrd="2" destOrd="0" parTransId="{FD358217-2A04-4830-919E-3917FFB1C5D8}" sibTransId="{487E342A-7188-46F4-9DAE-52D9DF65039E}"/>
    <dgm:cxn modelId="{92DEA397-1D03-7E40-8906-56E7471D1DDB}" type="presOf" srcId="{40D6AEC6-4ED0-426A-A3BB-98E8FE06188D}" destId="{C077983E-02F3-C84C-9247-E0220BAB5E7D}" srcOrd="0" destOrd="0" presId="urn:microsoft.com/office/officeart/2005/8/layout/default"/>
    <dgm:cxn modelId="{23E528D9-5DF1-DA4D-A0A0-08818CD60B62}" type="presOf" srcId="{4BEDBB90-E367-44D6-A8B7-4470D46E6D3B}" destId="{B5B7674A-37EF-2E4C-9098-121D4CD3ACBB}" srcOrd="0" destOrd="0" presId="urn:microsoft.com/office/officeart/2005/8/layout/default"/>
    <dgm:cxn modelId="{1C3C22EF-F147-DA4C-8512-2E7B368B1A9F}" type="presOf" srcId="{DC352388-7006-49AB-AF71-3B95B7CCE136}" destId="{C38DF3FB-6ED9-914A-A343-513E5D1CB768}" srcOrd="0" destOrd="0" presId="urn:microsoft.com/office/officeart/2005/8/layout/default"/>
    <dgm:cxn modelId="{26BA32F3-FD6A-4555-B1D1-21FB6A4D2623}" srcId="{DC352388-7006-49AB-AF71-3B95B7CCE136}" destId="{4C80E5A2-A443-44A3-A500-FAB191BE0125}" srcOrd="0" destOrd="0" parTransId="{06C0605F-CABB-4478-881D-B84F7C934E93}" sibTransId="{A26814DA-07DC-464C-B444-DD012F7E81DB}"/>
    <dgm:cxn modelId="{CEE489FC-7F07-304C-A70E-D5F220E4ED11}" type="presOf" srcId="{AA777148-9B98-4352-A6FD-BB8DD8748E69}" destId="{A7D55559-A5D9-C047-A560-F10722B32548}" srcOrd="0" destOrd="0" presId="urn:microsoft.com/office/officeart/2005/8/layout/default"/>
    <dgm:cxn modelId="{0CE5C69D-FD29-2541-A410-C4607CC0050A}" type="presParOf" srcId="{C38DF3FB-6ED9-914A-A343-513E5D1CB768}" destId="{51C0AE70-4C21-804D-B633-A6ABDA208022}" srcOrd="0" destOrd="0" presId="urn:microsoft.com/office/officeart/2005/8/layout/default"/>
    <dgm:cxn modelId="{C300ACD2-E45E-D14B-B77D-6A5E0DD9D639}" type="presParOf" srcId="{C38DF3FB-6ED9-914A-A343-513E5D1CB768}" destId="{24D6B818-C7AB-E641-9570-C9A7970A208D}" srcOrd="1" destOrd="0" presId="urn:microsoft.com/office/officeart/2005/8/layout/default"/>
    <dgm:cxn modelId="{51F43550-EA94-0242-A098-122E4265D63E}" type="presParOf" srcId="{C38DF3FB-6ED9-914A-A343-513E5D1CB768}" destId="{C077983E-02F3-C84C-9247-E0220BAB5E7D}" srcOrd="2" destOrd="0" presId="urn:microsoft.com/office/officeart/2005/8/layout/default"/>
    <dgm:cxn modelId="{60BB5CFD-DDCF-184A-88AD-A5DDE645E98C}" type="presParOf" srcId="{C38DF3FB-6ED9-914A-A343-513E5D1CB768}" destId="{0DB75807-3DDB-B04F-B8EA-DE0E283A3969}" srcOrd="3" destOrd="0" presId="urn:microsoft.com/office/officeart/2005/8/layout/default"/>
    <dgm:cxn modelId="{3A5DA6DC-6968-DB44-88DD-150D6C490E40}" type="presParOf" srcId="{C38DF3FB-6ED9-914A-A343-513E5D1CB768}" destId="{A7D55559-A5D9-C047-A560-F10722B32548}" srcOrd="4" destOrd="0" presId="urn:microsoft.com/office/officeart/2005/8/layout/default"/>
    <dgm:cxn modelId="{03E39631-D3FE-5E47-99D1-DC6C1E617274}" type="presParOf" srcId="{C38DF3FB-6ED9-914A-A343-513E5D1CB768}" destId="{4A68331C-F8B8-FA4B-A4BD-6FD1DE88FC97}" srcOrd="5" destOrd="0" presId="urn:microsoft.com/office/officeart/2005/8/layout/default"/>
    <dgm:cxn modelId="{EC6BAE19-679C-B841-89F9-8DB7D50FE3A0}" type="presParOf" srcId="{C38DF3FB-6ED9-914A-A343-513E5D1CB768}" destId="{1A3B4FBB-F08C-384C-9693-DC4F1F8D91BB}" srcOrd="6" destOrd="0" presId="urn:microsoft.com/office/officeart/2005/8/layout/default"/>
    <dgm:cxn modelId="{1199DDB1-AB98-E840-A1DC-EDE9266D93F7}" type="presParOf" srcId="{C38DF3FB-6ED9-914A-A343-513E5D1CB768}" destId="{8DECCA9F-F132-6042-88B4-27E3F89F5061}" srcOrd="7" destOrd="0" presId="urn:microsoft.com/office/officeart/2005/8/layout/default"/>
    <dgm:cxn modelId="{9B10C9E0-324B-0844-8789-15979C7035B5}" type="presParOf" srcId="{C38DF3FB-6ED9-914A-A343-513E5D1CB768}" destId="{B5B7674A-37EF-2E4C-9098-121D4CD3ACB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572270-427C-4996-AEB4-0C7E2A81C39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D190F8-50F7-4C26-B60F-79A16BCF6A12}">
      <dgm:prSet/>
      <dgm:spPr/>
      <dgm:t>
        <a:bodyPr/>
        <a:lstStyle/>
        <a:p>
          <a:r>
            <a:rPr lang="es-CO"/>
            <a:t>El </a:t>
          </a:r>
          <a:r>
            <a:rPr lang="es-CO" b="1"/>
            <a:t>GRADO ABSOLUTO</a:t>
          </a:r>
          <a:r>
            <a:rPr lang="es-CO"/>
            <a:t> de un monomio es la suma de los exponentes de las letras que representan las variables.</a:t>
          </a:r>
          <a:endParaRPr lang="en-US"/>
        </a:p>
      </dgm:t>
    </dgm:pt>
    <dgm:pt modelId="{F8FA0815-57A4-4CA4-9DEC-56AAA6846CF9}" type="parTrans" cxnId="{E5B4B7E3-9E34-460C-A830-5DEDFF8DFDCE}">
      <dgm:prSet/>
      <dgm:spPr/>
      <dgm:t>
        <a:bodyPr/>
        <a:lstStyle/>
        <a:p>
          <a:endParaRPr lang="en-US"/>
        </a:p>
      </dgm:t>
    </dgm:pt>
    <dgm:pt modelId="{EE833151-3449-426C-AADA-2B95417E7E34}" type="sibTrans" cxnId="{E5B4B7E3-9E34-460C-A830-5DEDFF8DFDCE}">
      <dgm:prSet/>
      <dgm:spPr/>
      <dgm:t>
        <a:bodyPr/>
        <a:lstStyle/>
        <a:p>
          <a:endParaRPr lang="en-US"/>
        </a:p>
      </dgm:t>
    </dgm:pt>
    <dgm:pt modelId="{BC778126-9946-4BF5-8908-0D895DAAF526}">
      <dgm:prSet/>
      <dgm:spPr/>
      <dgm:t>
        <a:bodyPr/>
        <a:lstStyle/>
        <a:p>
          <a:r>
            <a:rPr lang="es-CO" b="1"/>
            <a:t>EJEMPLO:</a:t>
          </a:r>
          <a:r>
            <a:rPr lang="es-CO"/>
            <a:t>	</a:t>
          </a:r>
          <a:endParaRPr lang="en-US"/>
        </a:p>
      </dgm:t>
    </dgm:pt>
    <dgm:pt modelId="{12560226-DEBE-4D55-BACB-00B21DF2CAD0}" type="parTrans" cxnId="{54587343-F4A6-4EF4-BFE4-0B371DB118ED}">
      <dgm:prSet/>
      <dgm:spPr/>
      <dgm:t>
        <a:bodyPr/>
        <a:lstStyle/>
        <a:p>
          <a:endParaRPr lang="en-US"/>
        </a:p>
      </dgm:t>
    </dgm:pt>
    <dgm:pt modelId="{D8203FDF-CFA0-4057-B97E-91660ED02A16}" type="sibTrans" cxnId="{54587343-F4A6-4EF4-BFE4-0B371DB118ED}">
      <dgm:prSet/>
      <dgm:spPr/>
      <dgm:t>
        <a:bodyPr/>
        <a:lstStyle/>
        <a:p>
          <a:endParaRPr lang="en-US"/>
        </a:p>
      </dgm:t>
    </dgm:pt>
    <dgm:pt modelId="{3EA61406-8908-4218-AEFD-1E06FDB922D4}">
      <dgm:prSet/>
      <dgm:spPr/>
      <dgm:t>
        <a:bodyPr/>
        <a:lstStyle/>
        <a:p>
          <a:r>
            <a:rPr lang="es-CO"/>
            <a:t>4 x</a:t>
          </a:r>
          <a:r>
            <a:rPr lang="es-MX"/>
            <a:t> </a:t>
          </a:r>
          <a:r>
            <a:rPr lang="es-MX" baseline="30000"/>
            <a:t>3   </a:t>
          </a:r>
          <a:r>
            <a:rPr lang="es-MX"/>
            <a:t> y </a:t>
          </a:r>
          <a:r>
            <a:rPr lang="es-MX" baseline="30000"/>
            <a:t>2    </a:t>
          </a:r>
          <a:r>
            <a:rPr lang="es-MX"/>
            <a:t> Grado Absoluto 5</a:t>
          </a:r>
          <a:endParaRPr lang="en-US"/>
        </a:p>
      </dgm:t>
    </dgm:pt>
    <dgm:pt modelId="{BFE9F998-EF1A-4F7B-B515-65DD7A8D8D16}" type="parTrans" cxnId="{08CB5297-C30A-4600-BA14-761B63D0202A}">
      <dgm:prSet/>
      <dgm:spPr/>
      <dgm:t>
        <a:bodyPr/>
        <a:lstStyle/>
        <a:p>
          <a:endParaRPr lang="en-US"/>
        </a:p>
      </dgm:t>
    </dgm:pt>
    <dgm:pt modelId="{0B8B0C09-8240-470E-BB4A-34BEA4C0970B}" type="sibTrans" cxnId="{08CB5297-C30A-4600-BA14-761B63D0202A}">
      <dgm:prSet/>
      <dgm:spPr/>
      <dgm:t>
        <a:bodyPr/>
        <a:lstStyle/>
        <a:p>
          <a:endParaRPr lang="en-US"/>
        </a:p>
      </dgm:t>
    </dgm:pt>
    <dgm:pt modelId="{4E69B108-FB87-AE49-B81E-2C461AA7E9AF}" type="pres">
      <dgm:prSet presAssocID="{6F572270-427C-4996-AEB4-0C7E2A81C391}" presName="linear" presStyleCnt="0">
        <dgm:presLayoutVars>
          <dgm:animLvl val="lvl"/>
          <dgm:resizeHandles val="exact"/>
        </dgm:presLayoutVars>
      </dgm:prSet>
      <dgm:spPr/>
    </dgm:pt>
    <dgm:pt modelId="{0BC3DA51-AB08-1B41-9D1F-2F6A6996EEA2}" type="pres">
      <dgm:prSet presAssocID="{55D190F8-50F7-4C26-B60F-79A16BCF6A1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692662-84A4-B24D-A7B4-D22C5D2AAB15}" type="pres">
      <dgm:prSet presAssocID="{EE833151-3449-426C-AADA-2B95417E7E34}" presName="spacer" presStyleCnt="0"/>
      <dgm:spPr/>
    </dgm:pt>
    <dgm:pt modelId="{AAD1FAEB-B3CB-0349-8697-FBA9D4B2A9D0}" type="pres">
      <dgm:prSet presAssocID="{BC778126-9946-4BF5-8908-0D895DAAF52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6F2495-937B-314B-BEBA-3F30087DCC08}" type="pres">
      <dgm:prSet presAssocID="{D8203FDF-CFA0-4057-B97E-91660ED02A16}" presName="spacer" presStyleCnt="0"/>
      <dgm:spPr/>
    </dgm:pt>
    <dgm:pt modelId="{15DE8AAE-11BF-314C-9635-91CF4F612187}" type="pres">
      <dgm:prSet presAssocID="{3EA61406-8908-4218-AEFD-1E06FDB922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673033D-057E-9E4D-AF71-2CFCEE079F55}" type="presOf" srcId="{6F572270-427C-4996-AEB4-0C7E2A81C391}" destId="{4E69B108-FB87-AE49-B81E-2C461AA7E9AF}" srcOrd="0" destOrd="0" presId="urn:microsoft.com/office/officeart/2005/8/layout/vList2"/>
    <dgm:cxn modelId="{54587343-F4A6-4EF4-BFE4-0B371DB118ED}" srcId="{6F572270-427C-4996-AEB4-0C7E2A81C391}" destId="{BC778126-9946-4BF5-8908-0D895DAAF526}" srcOrd="1" destOrd="0" parTransId="{12560226-DEBE-4D55-BACB-00B21DF2CAD0}" sibTransId="{D8203FDF-CFA0-4057-B97E-91660ED02A16}"/>
    <dgm:cxn modelId="{3C53D380-BDCC-D04C-9CCD-B9062D1BD0B3}" type="presOf" srcId="{55D190F8-50F7-4C26-B60F-79A16BCF6A12}" destId="{0BC3DA51-AB08-1B41-9D1F-2F6A6996EEA2}" srcOrd="0" destOrd="0" presId="urn:microsoft.com/office/officeart/2005/8/layout/vList2"/>
    <dgm:cxn modelId="{77B6BE90-20FE-C84A-8E7E-2D4079B2F21A}" type="presOf" srcId="{3EA61406-8908-4218-AEFD-1E06FDB922D4}" destId="{15DE8AAE-11BF-314C-9635-91CF4F612187}" srcOrd="0" destOrd="0" presId="urn:microsoft.com/office/officeart/2005/8/layout/vList2"/>
    <dgm:cxn modelId="{08CB5297-C30A-4600-BA14-761B63D0202A}" srcId="{6F572270-427C-4996-AEB4-0C7E2A81C391}" destId="{3EA61406-8908-4218-AEFD-1E06FDB922D4}" srcOrd="2" destOrd="0" parTransId="{BFE9F998-EF1A-4F7B-B515-65DD7A8D8D16}" sibTransId="{0B8B0C09-8240-470E-BB4A-34BEA4C0970B}"/>
    <dgm:cxn modelId="{5EB13ACB-C416-4C4E-88DE-9495D2835473}" type="presOf" srcId="{BC778126-9946-4BF5-8908-0D895DAAF526}" destId="{AAD1FAEB-B3CB-0349-8697-FBA9D4B2A9D0}" srcOrd="0" destOrd="0" presId="urn:microsoft.com/office/officeart/2005/8/layout/vList2"/>
    <dgm:cxn modelId="{E5B4B7E3-9E34-460C-A830-5DEDFF8DFDCE}" srcId="{6F572270-427C-4996-AEB4-0C7E2A81C391}" destId="{55D190F8-50F7-4C26-B60F-79A16BCF6A12}" srcOrd="0" destOrd="0" parTransId="{F8FA0815-57A4-4CA4-9DEC-56AAA6846CF9}" sibTransId="{EE833151-3449-426C-AADA-2B95417E7E34}"/>
    <dgm:cxn modelId="{36A68973-E400-CF48-9881-5131B3EA26E5}" type="presParOf" srcId="{4E69B108-FB87-AE49-B81E-2C461AA7E9AF}" destId="{0BC3DA51-AB08-1B41-9D1F-2F6A6996EEA2}" srcOrd="0" destOrd="0" presId="urn:microsoft.com/office/officeart/2005/8/layout/vList2"/>
    <dgm:cxn modelId="{553BDD52-052E-7247-99A0-4364DF1D8C39}" type="presParOf" srcId="{4E69B108-FB87-AE49-B81E-2C461AA7E9AF}" destId="{AE692662-84A4-B24D-A7B4-D22C5D2AAB15}" srcOrd="1" destOrd="0" presId="urn:microsoft.com/office/officeart/2005/8/layout/vList2"/>
    <dgm:cxn modelId="{E8BC56D3-24B4-EB43-981A-11390B02BAF5}" type="presParOf" srcId="{4E69B108-FB87-AE49-B81E-2C461AA7E9AF}" destId="{AAD1FAEB-B3CB-0349-8697-FBA9D4B2A9D0}" srcOrd="2" destOrd="0" presId="urn:microsoft.com/office/officeart/2005/8/layout/vList2"/>
    <dgm:cxn modelId="{7526F02B-58FC-3A48-ACF8-1DE0E9825C72}" type="presParOf" srcId="{4E69B108-FB87-AE49-B81E-2C461AA7E9AF}" destId="{146F2495-937B-314B-BEBA-3F30087DCC08}" srcOrd="3" destOrd="0" presId="urn:microsoft.com/office/officeart/2005/8/layout/vList2"/>
    <dgm:cxn modelId="{A0B7DED4-3440-B348-AE61-954483FAA3C2}" type="presParOf" srcId="{4E69B108-FB87-AE49-B81E-2C461AA7E9AF}" destId="{15DE8AAE-11BF-314C-9635-91CF4F6121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26C05B-5F72-4859-8E1A-188F7B51A93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663FF22D-40E7-4483-93B4-A85566188AE8}">
      <dgm:prSet custT="1"/>
      <dgm:spPr/>
      <dgm:t>
        <a:bodyPr/>
        <a:lstStyle/>
        <a:p>
          <a:pPr>
            <a:defRPr cap="all"/>
          </a:pPr>
          <a:r>
            <a:rPr lang="es-CO" sz="1400" b="1" dirty="0"/>
            <a:t>Si en un término no aparece el signo </a:t>
          </a:r>
          <a:r>
            <a:rPr lang="es-CO" sz="2800" b="1" dirty="0"/>
            <a:t>- </a:t>
          </a:r>
          <a:r>
            <a:rPr lang="es-CO" sz="1400" b="1" dirty="0"/>
            <a:t>, se asume que es positivo; si no aparece coeficiente se entiende que es uno (1) y si no tiene parte literal, entonces el termino es una constante.</a:t>
          </a:r>
          <a:endParaRPr lang="en-US" sz="1400" b="1" dirty="0"/>
        </a:p>
      </dgm:t>
    </dgm:pt>
    <dgm:pt modelId="{EA3B08CE-119C-4645-B2F8-F048AC2AABF3}" type="parTrans" cxnId="{4968DDFD-5DA0-4A66-836F-EC02F7D15F95}">
      <dgm:prSet/>
      <dgm:spPr/>
      <dgm:t>
        <a:bodyPr/>
        <a:lstStyle/>
        <a:p>
          <a:endParaRPr lang="en-US"/>
        </a:p>
      </dgm:t>
    </dgm:pt>
    <dgm:pt modelId="{AD017283-2D84-4B28-ABFC-FBA9985D6FA8}" type="sibTrans" cxnId="{4968DDFD-5DA0-4A66-836F-EC02F7D15F95}">
      <dgm:prSet/>
      <dgm:spPr/>
      <dgm:t>
        <a:bodyPr/>
        <a:lstStyle/>
        <a:p>
          <a:endParaRPr lang="en-US"/>
        </a:p>
      </dgm:t>
    </dgm:pt>
    <dgm:pt modelId="{292BF3C6-585E-4E97-A276-1FA940369CAC}">
      <dgm:prSet/>
      <dgm:spPr/>
      <dgm:t>
        <a:bodyPr/>
        <a:lstStyle/>
        <a:p>
          <a:pPr>
            <a:defRPr cap="all"/>
          </a:pPr>
          <a:r>
            <a:rPr lang="es-CO" b="1"/>
            <a:t>EJEMPLO: </a:t>
          </a:r>
          <a:endParaRPr lang="en-US"/>
        </a:p>
      </dgm:t>
    </dgm:pt>
    <dgm:pt modelId="{665B9D2F-A5A7-4D25-9559-2902CDC4F183}" type="parTrans" cxnId="{46A18F3E-63C8-4946-889B-AB7EE01199FE}">
      <dgm:prSet/>
      <dgm:spPr/>
      <dgm:t>
        <a:bodyPr/>
        <a:lstStyle/>
        <a:p>
          <a:endParaRPr lang="en-US"/>
        </a:p>
      </dgm:t>
    </dgm:pt>
    <dgm:pt modelId="{C18D0CAC-C69D-4A55-B282-474D2F9CAF5C}" type="sibTrans" cxnId="{46A18F3E-63C8-4946-889B-AB7EE01199FE}">
      <dgm:prSet/>
      <dgm:spPr/>
      <dgm:t>
        <a:bodyPr/>
        <a:lstStyle/>
        <a:p>
          <a:endParaRPr lang="en-US"/>
        </a:p>
      </dgm:t>
    </dgm:pt>
    <dgm:pt modelId="{D03575C3-316A-4FF5-91EB-3CEC4F5C1E2C}">
      <dgm:prSet/>
      <dgm:spPr/>
      <dgm:t>
        <a:bodyPr/>
        <a:lstStyle/>
        <a:p>
          <a:pPr>
            <a:defRPr cap="all"/>
          </a:pPr>
          <a:r>
            <a:rPr lang="es-CO" b="1" dirty="0"/>
            <a:t>x y </a:t>
          </a:r>
          <a:r>
            <a:rPr lang="es-MX" baseline="30000" dirty="0"/>
            <a:t>2  </a:t>
          </a:r>
          <a:r>
            <a:rPr lang="es-MX" dirty="0"/>
            <a:t>z Tiene signo positivo, su coeficiente es 1, su parte literal es   </a:t>
          </a:r>
        </a:p>
        <a:p>
          <a:pPr>
            <a:defRPr cap="all"/>
          </a:pPr>
          <a:r>
            <a:rPr lang="es-MX" dirty="0"/>
            <a:t>    </a:t>
          </a:r>
          <a:r>
            <a:rPr lang="es-CO" b="1" dirty="0"/>
            <a:t> x y </a:t>
          </a:r>
          <a:r>
            <a:rPr lang="es-MX" baseline="30000" dirty="0"/>
            <a:t>2  </a:t>
          </a:r>
          <a:r>
            <a:rPr lang="es-MX" dirty="0"/>
            <a:t>z .</a:t>
          </a:r>
          <a:endParaRPr lang="en-US" dirty="0"/>
        </a:p>
      </dgm:t>
    </dgm:pt>
    <dgm:pt modelId="{EB805670-5504-4733-9C35-3A6DC65ABF74}" type="parTrans" cxnId="{9878EBB4-2292-4670-BF67-8F6E73C3AABD}">
      <dgm:prSet/>
      <dgm:spPr/>
      <dgm:t>
        <a:bodyPr/>
        <a:lstStyle/>
        <a:p>
          <a:endParaRPr lang="en-US"/>
        </a:p>
      </dgm:t>
    </dgm:pt>
    <dgm:pt modelId="{0A533DA4-1A26-4E79-A909-8B781AC4BB6D}" type="sibTrans" cxnId="{9878EBB4-2292-4670-BF67-8F6E73C3AABD}">
      <dgm:prSet/>
      <dgm:spPr/>
      <dgm:t>
        <a:bodyPr/>
        <a:lstStyle/>
        <a:p>
          <a:endParaRPr lang="en-US"/>
        </a:p>
      </dgm:t>
    </dgm:pt>
    <dgm:pt modelId="{80AEA3C7-9116-4A2F-9874-2B904A2174AD}" type="pres">
      <dgm:prSet presAssocID="{2026C05B-5F72-4859-8E1A-188F7B51A937}" presName="root" presStyleCnt="0">
        <dgm:presLayoutVars>
          <dgm:dir/>
          <dgm:resizeHandles val="exact"/>
        </dgm:presLayoutVars>
      </dgm:prSet>
      <dgm:spPr/>
    </dgm:pt>
    <dgm:pt modelId="{B1314928-426B-4EAE-902A-5F798EB1D495}" type="pres">
      <dgm:prSet presAssocID="{663FF22D-40E7-4483-93B4-A85566188AE8}" presName="compNode" presStyleCnt="0"/>
      <dgm:spPr/>
    </dgm:pt>
    <dgm:pt modelId="{0FCCC484-1B31-475F-AD4D-3163A9A6B4FC}" type="pres">
      <dgm:prSet presAssocID="{663FF22D-40E7-4483-93B4-A85566188AE8}" presName="iconBgRect" presStyleLbl="bgShp" presStyleIdx="0" presStyleCnt="3"/>
      <dgm:spPr/>
    </dgm:pt>
    <dgm:pt modelId="{22D824A4-27E9-42BC-A46B-3ED53DF77B89}" type="pres">
      <dgm:prSet presAssocID="{663FF22D-40E7-4483-93B4-A85566188AE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BA4A4EA4-44C3-456E-872D-A64536870D67}" type="pres">
      <dgm:prSet presAssocID="{663FF22D-40E7-4483-93B4-A85566188AE8}" presName="spaceRect" presStyleCnt="0"/>
      <dgm:spPr/>
    </dgm:pt>
    <dgm:pt modelId="{5D6AA75A-A789-414F-98AB-D327E2AA035E}" type="pres">
      <dgm:prSet presAssocID="{663FF22D-40E7-4483-93B4-A85566188AE8}" presName="textRect" presStyleLbl="revTx" presStyleIdx="0" presStyleCnt="3" custScaleY="115099">
        <dgm:presLayoutVars>
          <dgm:chMax val="1"/>
          <dgm:chPref val="1"/>
        </dgm:presLayoutVars>
      </dgm:prSet>
      <dgm:spPr/>
    </dgm:pt>
    <dgm:pt modelId="{AFBF07AF-50C0-43B3-9404-639C604193EF}" type="pres">
      <dgm:prSet presAssocID="{AD017283-2D84-4B28-ABFC-FBA9985D6FA8}" presName="sibTrans" presStyleCnt="0"/>
      <dgm:spPr/>
    </dgm:pt>
    <dgm:pt modelId="{63F3112A-6F3E-4335-9A50-6321BABE3B74}" type="pres">
      <dgm:prSet presAssocID="{292BF3C6-585E-4E97-A276-1FA940369CAC}" presName="compNode" presStyleCnt="0"/>
      <dgm:spPr/>
    </dgm:pt>
    <dgm:pt modelId="{D5DE188B-7F39-4012-A2C0-F58CC51B7A19}" type="pres">
      <dgm:prSet presAssocID="{292BF3C6-585E-4E97-A276-1FA940369CAC}" presName="iconBgRect" presStyleLbl="bgShp" presStyleIdx="1" presStyleCnt="3"/>
      <dgm:spPr/>
    </dgm:pt>
    <dgm:pt modelId="{06A081C9-6A6A-453B-8A12-9E4C82402565}" type="pres">
      <dgm:prSet presAssocID="{292BF3C6-585E-4E97-A276-1FA940369CA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o"/>
        </a:ext>
      </dgm:extLst>
    </dgm:pt>
    <dgm:pt modelId="{BD04CCCE-4D61-4CCE-A348-D5D795548DBE}" type="pres">
      <dgm:prSet presAssocID="{292BF3C6-585E-4E97-A276-1FA940369CAC}" presName="spaceRect" presStyleCnt="0"/>
      <dgm:spPr/>
    </dgm:pt>
    <dgm:pt modelId="{74FD23BF-E695-47E5-A3C1-EB55ABA85F07}" type="pres">
      <dgm:prSet presAssocID="{292BF3C6-585E-4E97-A276-1FA940369CAC}" presName="textRect" presStyleLbl="revTx" presStyleIdx="1" presStyleCnt="3">
        <dgm:presLayoutVars>
          <dgm:chMax val="1"/>
          <dgm:chPref val="1"/>
        </dgm:presLayoutVars>
      </dgm:prSet>
      <dgm:spPr/>
    </dgm:pt>
    <dgm:pt modelId="{99966911-6355-4E04-B539-5F2C871A4B7F}" type="pres">
      <dgm:prSet presAssocID="{C18D0CAC-C69D-4A55-B282-474D2F9CAF5C}" presName="sibTrans" presStyleCnt="0"/>
      <dgm:spPr/>
    </dgm:pt>
    <dgm:pt modelId="{79AEE499-F422-4DAD-B549-1BB50AA23AE6}" type="pres">
      <dgm:prSet presAssocID="{D03575C3-316A-4FF5-91EB-3CEC4F5C1E2C}" presName="compNode" presStyleCnt="0"/>
      <dgm:spPr/>
    </dgm:pt>
    <dgm:pt modelId="{CBDD2972-1686-43EA-971C-7A1C23A3759C}" type="pres">
      <dgm:prSet presAssocID="{D03575C3-316A-4FF5-91EB-3CEC4F5C1E2C}" presName="iconBgRect" presStyleLbl="bgShp" presStyleIdx="2" presStyleCnt="3"/>
      <dgm:spPr/>
    </dgm:pt>
    <dgm:pt modelId="{403B8D97-9B89-4F16-AA09-2B8FF99B4E39}" type="pres">
      <dgm:prSet presAssocID="{D03575C3-316A-4FF5-91EB-3CEC4F5C1E2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268695FF-BA43-4841-86C6-1D275DAA3C90}" type="pres">
      <dgm:prSet presAssocID="{D03575C3-316A-4FF5-91EB-3CEC4F5C1E2C}" presName="spaceRect" presStyleCnt="0"/>
      <dgm:spPr/>
    </dgm:pt>
    <dgm:pt modelId="{5E388D30-6BBB-487B-AD4A-4F22B4ADB452}" type="pres">
      <dgm:prSet presAssocID="{D03575C3-316A-4FF5-91EB-3CEC4F5C1E2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A18F3E-63C8-4946-889B-AB7EE01199FE}" srcId="{2026C05B-5F72-4859-8E1A-188F7B51A937}" destId="{292BF3C6-585E-4E97-A276-1FA940369CAC}" srcOrd="1" destOrd="0" parTransId="{665B9D2F-A5A7-4D25-9559-2902CDC4F183}" sibTransId="{C18D0CAC-C69D-4A55-B282-474D2F9CAF5C}"/>
    <dgm:cxn modelId="{C9350953-9ADE-40F8-9906-3BB6D9A9C0C2}" type="presOf" srcId="{D03575C3-316A-4FF5-91EB-3CEC4F5C1E2C}" destId="{5E388D30-6BBB-487B-AD4A-4F22B4ADB452}" srcOrd="0" destOrd="0" presId="urn:microsoft.com/office/officeart/2018/5/layout/IconCircleLabelList"/>
    <dgm:cxn modelId="{F157B78A-C3AB-4F62-B905-DBBB80F26ACE}" type="presOf" srcId="{292BF3C6-585E-4E97-A276-1FA940369CAC}" destId="{74FD23BF-E695-47E5-A3C1-EB55ABA85F07}" srcOrd="0" destOrd="0" presId="urn:microsoft.com/office/officeart/2018/5/layout/IconCircleLabelList"/>
    <dgm:cxn modelId="{B6DB2891-EBF8-46BD-8AF0-FBDD2E7B8BE7}" type="presOf" srcId="{2026C05B-5F72-4859-8E1A-188F7B51A937}" destId="{80AEA3C7-9116-4A2F-9874-2B904A2174AD}" srcOrd="0" destOrd="0" presId="urn:microsoft.com/office/officeart/2018/5/layout/IconCircleLabelList"/>
    <dgm:cxn modelId="{9878EBB4-2292-4670-BF67-8F6E73C3AABD}" srcId="{2026C05B-5F72-4859-8E1A-188F7B51A937}" destId="{D03575C3-316A-4FF5-91EB-3CEC4F5C1E2C}" srcOrd="2" destOrd="0" parTransId="{EB805670-5504-4733-9C35-3A6DC65ABF74}" sibTransId="{0A533DA4-1A26-4E79-A909-8B781AC4BB6D}"/>
    <dgm:cxn modelId="{00A473FA-09A5-4CBD-96CF-479C76721CF0}" type="presOf" srcId="{663FF22D-40E7-4483-93B4-A85566188AE8}" destId="{5D6AA75A-A789-414F-98AB-D327E2AA035E}" srcOrd="0" destOrd="0" presId="urn:microsoft.com/office/officeart/2018/5/layout/IconCircleLabelList"/>
    <dgm:cxn modelId="{4968DDFD-5DA0-4A66-836F-EC02F7D15F95}" srcId="{2026C05B-5F72-4859-8E1A-188F7B51A937}" destId="{663FF22D-40E7-4483-93B4-A85566188AE8}" srcOrd="0" destOrd="0" parTransId="{EA3B08CE-119C-4645-B2F8-F048AC2AABF3}" sibTransId="{AD017283-2D84-4B28-ABFC-FBA9985D6FA8}"/>
    <dgm:cxn modelId="{436A6B8F-2E78-4EEC-81D7-90AFEEF7C50E}" type="presParOf" srcId="{80AEA3C7-9116-4A2F-9874-2B904A2174AD}" destId="{B1314928-426B-4EAE-902A-5F798EB1D495}" srcOrd="0" destOrd="0" presId="urn:microsoft.com/office/officeart/2018/5/layout/IconCircleLabelList"/>
    <dgm:cxn modelId="{4E498644-9423-4F7A-AEDC-20BE1A77CD77}" type="presParOf" srcId="{B1314928-426B-4EAE-902A-5F798EB1D495}" destId="{0FCCC484-1B31-475F-AD4D-3163A9A6B4FC}" srcOrd="0" destOrd="0" presId="urn:microsoft.com/office/officeart/2018/5/layout/IconCircleLabelList"/>
    <dgm:cxn modelId="{43DED349-9CD4-4EAE-BF75-EDD20D398E92}" type="presParOf" srcId="{B1314928-426B-4EAE-902A-5F798EB1D495}" destId="{22D824A4-27E9-42BC-A46B-3ED53DF77B89}" srcOrd="1" destOrd="0" presId="urn:microsoft.com/office/officeart/2018/5/layout/IconCircleLabelList"/>
    <dgm:cxn modelId="{7BC45539-BFF4-4ADF-8749-F04C8A6E8E97}" type="presParOf" srcId="{B1314928-426B-4EAE-902A-5F798EB1D495}" destId="{BA4A4EA4-44C3-456E-872D-A64536870D67}" srcOrd="2" destOrd="0" presId="urn:microsoft.com/office/officeart/2018/5/layout/IconCircleLabelList"/>
    <dgm:cxn modelId="{4E9B5A4C-B71B-4482-86A4-05957624DF33}" type="presParOf" srcId="{B1314928-426B-4EAE-902A-5F798EB1D495}" destId="{5D6AA75A-A789-414F-98AB-D327E2AA035E}" srcOrd="3" destOrd="0" presId="urn:microsoft.com/office/officeart/2018/5/layout/IconCircleLabelList"/>
    <dgm:cxn modelId="{4872108F-008B-4710-A914-AB51162796CE}" type="presParOf" srcId="{80AEA3C7-9116-4A2F-9874-2B904A2174AD}" destId="{AFBF07AF-50C0-43B3-9404-639C604193EF}" srcOrd="1" destOrd="0" presId="urn:microsoft.com/office/officeart/2018/5/layout/IconCircleLabelList"/>
    <dgm:cxn modelId="{61D1FDAD-60EE-41EE-A935-4953AD2FAAD0}" type="presParOf" srcId="{80AEA3C7-9116-4A2F-9874-2B904A2174AD}" destId="{63F3112A-6F3E-4335-9A50-6321BABE3B74}" srcOrd="2" destOrd="0" presId="urn:microsoft.com/office/officeart/2018/5/layout/IconCircleLabelList"/>
    <dgm:cxn modelId="{00318620-6A95-4CFC-9B3E-89F9C232C655}" type="presParOf" srcId="{63F3112A-6F3E-4335-9A50-6321BABE3B74}" destId="{D5DE188B-7F39-4012-A2C0-F58CC51B7A19}" srcOrd="0" destOrd="0" presId="urn:microsoft.com/office/officeart/2018/5/layout/IconCircleLabelList"/>
    <dgm:cxn modelId="{4CB77D91-3358-4B03-8A5E-973519E23540}" type="presParOf" srcId="{63F3112A-6F3E-4335-9A50-6321BABE3B74}" destId="{06A081C9-6A6A-453B-8A12-9E4C82402565}" srcOrd="1" destOrd="0" presId="urn:microsoft.com/office/officeart/2018/5/layout/IconCircleLabelList"/>
    <dgm:cxn modelId="{E8BEFB65-3FD2-4487-8047-A6AF329AB6F5}" type="presParOf" srcId="{63F3112A-6F3E-4335-9A50-6321BABE3B74}" destId="{BD04CCCE-4D61-4CCE-A348-D5D795548DBE}" srcOrd="2" destOrd="0" presId="urn:microsoft.com/office/officeart/2018/5/layout/IconCircleLabelList"/>
    <dgm:cxn modelId="{8AA4B4C0-0F5F-4D1D-9DD5-D639361CB945}" type="presParOf" srcId="{63F3112A-6F3E-4335-9A50-6321BABE3B74}" destId="{74FD23BF-E695-47E5-A3C1-EB55ABA85F07}" srcOrd="3" destOrd="0" presId="urn:microsoft.com/office/officeart/2018/5/layout/IconCircleLabelList"/>
    <dgm:cxn modelId="{AADE4028-6FE5-4346-A016-DF9EA956D1F9}" type="presParOf" srcId="{80AEA3C7-9116-4A2F-9874-2B904A2174AD}" destId="{99966911-6355-4E04-B539-5F2C871A4B7F}" srcOrd="3" destOrd="0" presId="urn:microsoft.com/office/officeart/2018/5/layout/IconCircleLabelList"/>
    <dgm:cxn modelId="{054E9A9E-17CD-4FF7-96E8-740EC361B4BD}" type="presParOf" srcId="{80AEA3C7-9116-4A2F-9874-2B904A2174AD}" destId="{79AEE499-F422-4DAD-B549-1BB50AA23AE6}" srcOrd="4" destOrd="0" presId="urn:microsoft.com/office/officeart/2018/5/layout/IconCircleLabelList"/>
    <dgm:cxn modelId="{00A153BD-097E-45F5-9FC2-EDE099573B2A}" type="presParOf" srcId="{79AEE499-F422-4DAD-B549-1BB50AA23AE6}" destId="{CBDD2972-1686-43EA-971C-7A1C23A3759C}" srcOrd="0" destOrd="0" presId="urn:microsoft.com/office/officeart/2018/5/layout/IconCircleLabelList"/>
    <dgm:cxn modelId="{6021B5DE-46C7-420C-BFEB-3AD3BDA928C7}" type="presParOf" srcId="{79AEE499-F422-4DAD-B549-1BB50AA23AE6}" destId="{403B8D97-9B89-4F16-AA09-2B8FF99B4E39}" srcOrd="1" destOrd="0" presId="urn:microsoft.com/office/officeart/2018/5/layout/IconCircleLabelList"/>
    <dgm:cxn modelId="{E2317E28-1292-416B-8E45-AA4881B18E12}" type="presParOf" srcId="{79AEE499-F422-4DAD-B549-1BB50AA23AE6}" destId="{268695FF-BA43-4841-86C6-1D275DAA3C90}" srcOrd="2" destOrd="0" presId="urn:microsoft.com/office/officeart/2018/5/layout/IconCircleLabelList"/>
    <dgm:cxn modelId="{7129EBA3-C667-4287-BD9A-23F700660298}" type="presParOf" srcId="{79AEE499-F422-4DAD-B549-1BB50AA23AE6}" destId="{5E388D30-6BBB-487B-AD4A-4F22B4ADB45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D3E74-BDFB-4C64-8548-C93BEB770965}">
      <dsp:nvSpPr>
        <dsp:cNvPr id="0" name=""/>
        <dsp:cNvSpPr/>
      </dsp:nvSpPr>
      <dsp:spPr>
        <a:xfrm>
          <a:off x="0" y="678513"/>
          <a:ext cx="7932419" cy="12526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81122-A45A-4EED-AD67-49D65A7B4DBD}">
      <dsp:nvSpPr>
        <dsp:cNvPr id="0" name=""/>
        <dsp:cNvSpPr/>
      </dsp:nvSpPr>
      <dsp:spPr>
        <a:xfrm>
          <a:off x="378923" y="960357"/>
          <a:ext cx="688952" cy="6889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0DE1F-434C-49B4-AEA0-A25FFE3AA706}">
      <dsp:nvSpPr>
        <dsp:cNvPr id="0" name=""/>
        <dsp:cNvSpPr/>
      </dsp:nvSpPr>
      <dsp:spPr>
        <a:xfrm>
          <a:off x="1446799" y="678513"/>
          <a:ext cx="6485619" cy="125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571" tIns="132571" rIns="132571" bIns="13257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/>
            <a:t>Es una forma simbólica que emplea constantes, variables, operaciones matemáticas.</a:t>
          </a:r>
          <a:endParaRPr lang="en-US" sz="1800" kern="1200"/>
        </a:p>
      </dsp:txBody>
      <dsp:txXfrm>
        <a:off x="1446799" y="678513"/>
        <a:ext cx="6485619" cy="1252640"/>
      </dsp:txXfrm>
    </dsp:sp>
    <dsp:sp modelId="{024AE70E-9F77-43A4-8FCC-790B141FCF58}">
      <dsp:nvSpPr>
        <dsp:cNvPr id="0" name=""/>
        <dsp:cNvSpPr/>
      </dsp:nvSpPr>
      <dsp:spPr>
        <a:xfrm>
          <a:off x="0" y="2244314"/>
          <a:ext cx="7932419" cy="12526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410C7-7388-45F4-A1A0-48641EF7268C}">
      <dsp:nvSpPr>
        <dsp:cNvPr id="0" name=""/>
        <dsp:cNvSpPr/>
      </dsp:nvSpPr>
      <dsp:spPr>
        <a:xfrm>
          <a:off x="378923" y="2526158"/>
          <a:ext cx="688952" cy="6889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2DD6A-5011-4705-BA9E-0D02849A02B0}">
      <dsp:nvSpPr>
        <dsp:cNvPr id="0" name=""/>
        <dsp:cNvSpPr/>
      </dsp:nvSpPr>
      <dsp:spPr>
        <a:xfrm>
          <a:off x="1446799" y="2244314"/>
          <a:ext cx="6485619" cy="125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571" tIns="132571" rIns="132571" bIns="13257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/>
            <a:t>Una expresión algebraica no es más que la representación de una o varias operaciones o relaciones matemáticas de números , considerados estos en forma general, las variables representan números reales. </a:t>
          </a:r>
          <a:endParaRPr lang="en-US" sz="1800" kern="1200"/>
        </a:p>
      </dsp:txBody>
      <dsp:txXfrm>
        <a:off x="1446799" y="2244314"/>
        <a:ext cx="6485619" cy="1252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0AE70-4C21-804D-B633-A6ABDA208022}">
      <dsp:nvSpPr>
        <dsp:cNvPr id="0" name=""/>
        <dsp:cNvSpPr/>
      </dsp:nvSpPr>
      <dsp:spPr>
        <a:xfrm>
          <a:off x="0" y="574286"/>
          <a:ext cx="2464593" cy="14787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/>
            <a:t>Las expresiones algebraicas se pueden clasificar según el número de  términos que lo conforman así:</a:t>
          </a:r>
          <a:endParaRPr lang="en-US" sz="1600" kern="1200"/>
        </a:p>
      </dsp:txBody>
      <dsp:txXfrm>
        <a:off x="0" y="574286"/>
        <a:ext cx="2464593" cy="1478756"/>
      </dsp:txXfrm>
    </dsp:sp>
    <dsp:sp modelId="{C077983E-02F3-C84C-9247-E0220BAB5E7D}">
      <dsp:nvSpPr>
        <dsp:cNvPr id="0" name=""/>
        <dsp:cNvSpPr/>
      </dsp:nvSpPr>
      <dsp:spPr>
        <a:xfrm>
          <a:off x="2711053" y="574286"/>
          <a:ext cx="2464593" cy="1478756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/>
            <a:t>MONOMIO:</a:t>
          </a:r>
          <a:r>
            <a:rPr lang="es-CO" sz="1600" kern="1200"/>
            <a:t> Expresión algebraica de un solo término .         Ej. xy ;             2z ;               3</a:t>
          </a:r>
          <a:endParaRPr lang="en-US" sz="1600" kern="1200"/>
        </a:p>
      </dsp:txBody>
      <dsp:txXfrm>
        <a:off x="2711053" y="574286"/>
        <a:ext cx="2464593" cy="1478756"/>
      </dsp:txXfrm>
    </dsp:sp>
    <dsp:sp modelId="{A7D55559-A5D9-C047-A560-F10722B32548}">
      <dsp:nvSpPr>
        <dsp:cNvPr id="0" name=""/>
        <dsp:cNvSpPr/>
      </dsp:nvSpPr>
      <dsp:spPr>
        <a:xfrm>
          <a:off x="5422106" y="574286"/>
          <a:ext cx="2464593" cy="1478756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/>
            <a:t>BINOMIO:</a:t>
          </a:r>
          <a:r>
            <a:rPr lang="es-CO" sz="1600" kern="1200"/>
            <a:t> Expresión algebraica de dos términos.        Ej.  X+2 ;                  y- z</a:t>
          </a:r>
          <a:endParaRPr lang="en-US" sz="1600" kern="1200"/>
        </a:p>
      </dsp:txBody>
      <dsp:txXfrm>
        <a:off x="5422106" y="574286"/>
        <a:ext cx="2464593" cy="1478756"/>
      </dsp:txXfrm>
    </dsp:sp>
    <dsp:sp modelId="{1A3B4FBB-F08C-384C-9693-DC4F1F8D91BB}">
      <dsp:nvSpPr>
        <dsp:cNvPr id="0" name=""/>
        <dsp:cNvSpPr/>
      </dsp:nvSpPr>
      <dsp:spPr>
        <a:xfrm>
          <a:off x="1355526" y="2299501"/>
          <a:ext cx="2464593" cy="1478756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TRINOMIO:</a:t>
          </a:r>
          <a:r>
            <a:rPr lang="es-CO" sz="1600" kern="1200" dirty="0"/>
            <a:t> Expresión algebraica de tres términos.   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 Ej. X</a:t>
          </a:r>
          <a:r>
            <a:rPr lang="es-MX" sz="1600" kern="1200" baseline="30000" dirty="0"/>
            <a:t>2  </a:t>
          </a:r>
          <a:r>
            <a:rPr lang="es-MX" sz="1600" kern="1200" dirty="0"/>
            <a:t> + x -4;           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 a+ b+ c</a:t>
          </a:r>
          <a:endParaRPr lang="en-US" sz="1600" kern="1200" dirty="0"/>
        </a:p>
      </dsp:txBody>
      <dsp:txXfrm>
        <a:off x="1355526" y="2299501"/>
        <a:ext cx="2464593" cy="1478756"/>
      </dsp:txXfrm>
    </dsp:sp>
    <dsp:sp modelId="{B5B7674A-37EF-2E4C-9098-121D4CD3ACBB}">
      <dsp:nvSpPr>
        <dsp:cNvPr id="0" name=""/>
        <dsp:cNvSpPr/>
      </dsp:nvSpPr>
      <dsp:spPr>
        <a:xfrm>
          <a:off x="4066579" y="2299501"/>
          <a:ext cx="2464593" cy="147875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/>
            <a:t>POLINOMIO:</a:t>
          </a:r>
          <a:r>
            <a:rPr lang="es-CO" sz="1600" kern="1200"/>
            <a:t> Expresión algebraica con más de un término.</a:t>
          </a:r>
          <a:endParaRPr lang="en-US" sz="1600" kern="1200"/>
        </a:p>
      </dsp:txBody>
      <dsp:txXfrm>
        <a:off x="4066579" y="2299501"/>
        <a:ext cx="2464593" cy="1478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3DA51-AB08-1B41-9D1F-2F6A6996EEA2}">
      <dsp:nvSpPr>
        <dsp:cNvPr id="0" name=""/>
        <dsp:cNvSpPr/>
      </dsp:nvSpPr>
      <dsp:spPr>
        <a:xfrm>
          <a:off x="0" y="196173"/>
          <a:ext cx="4366325" cy="1587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/>
            <a:t>El </a:t>
          </a:r>
          <a:r>
            <a:rPr lang="es-CO" sz="2300" b="1" kern="1200"/>
            <a:t>GRADO ABSOLUTO</a:t>
          </a:r>
          <a:r>
            <a:rPr lang="es-CO" sz="2300" kern="1200"/>
            <a:t> de un monomio es la suma de los exponentes de las letras que representan las variables.</a:t>
          </a:r>
          <a:endParaRPr lang="en-US" sz="2300" kern="1200"/>
        </a:p>
      </dsp:txBody>
      <dsp:txXfrm>
        <a:off x="77505" y="273678"/>
        <a:ext cx="4211315" cy="1432680"/>
      </dsp:txXfrm>
    </dsp:sp>
    <dsp:sp modelId="{AAD1FAEB-B3CB-0349-8697-FBA9D4B2A9D0}">
      <dsp:nvSpPr>
        <dsp:cNvPr id="0" name=""/>
        <dsp:cNvSpPr/>
      </dsp:nvSpPr>
      <dsp:spPr>
        <a:xfrm>
          <a:off x="0" y="1850104"/>
          <a:ext cx="4366325" cy="1587690"/>
        </a:xfrm>
        <a:prstGeom prst="roundRect">
          <a:avLst/>
        </a:prstGeom>
        <a:solidFill>
          <a:schemeClr val="accent2">
            <a:hueOff val="1264967"/>
            <a:satOff val="-23931"/>
            <a:lumOff val="-1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EJEMPLO:</a:t>
          </a:r>
          <a:r>
            <a:rPr lang="es-CO" sz="2300" kern="1200"/>
            <a:t>	</a:t>
          </a:r>
          <a:endParaRPr lang="en-US" sz="2300" kern="1200"/>
        </a:p>
      </dsp:txBody>
      <dsp:txXfrm>
        <a:off x="77505" y="1927609"/>
        <a:ext cx="4211315" cy="1432680"/>
      </dsp:txXfrm>
    </dsp:sp>
    <dsp:sp modelId="{15DE8AAE-11BF-314C-9635-91CF4F612187}">
      <dsp:nvSpPr>
        <dsp:cNvPr id="0" name=""/>
        <dsp:cNvSpPr/>
      </dsp:nvSpPr>
      <dsp:spPr>
        <a:xfrm>
          <a:off x="0" y="3504034"/>
          <a:ext cx="4366325" cy="1587690"/>
        </a:xfrm>
        <a:prstGeom prst="roundRect">
          <a:avLst/>
        </a:prstGeom>
        <a:solidFill>
          <a:schemeClr val="accent2">
            <a:hueOff val="2529934"/>
            <a:satOff val="-47862"/>
            <a:lumOff val="-33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/>
            <a:t>4 x</a:t>
          </a:r>
          <a:r>
            <a:rPr lang="es-MX" sz="2300" kern="1200"/>
            <a:t> </a:t>
          </a:r>
          <a:r>
            <a:rPr lang="es-MX" sz="2300" kern="1200" baseline="30000"/>
            <a:t>3   </a:t>
          </a:r>
          <a:r>
            <a:rPr lang="es-MX" sz="2300" kern="1200"/>
            <a:t> y </a:t>
          </a:r>
          <a:r>
            <a:rPr lang="es-MX" sz="2300" kern="1200" baseline="30000"/>
            <a:t>2    </a:t>
          </a:r>
          <a:r>
            <a:rPr lang="es-MX" sz="2300" kern="1200"/>
            <a:t> Grado Absoluto 5</a:t>
          </a:r>
          <a:endParaRPr lang="en-US" sz="2300" kern="1200"/>
        </a:p>
      </dsp:txBody>
      <dsp:txXfrm>
        <a:off x="77505" y="3581539"/>
        <a:ext cx="4211315" cy="1432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CC484-1B31-475F-AD4D-3163A9A6B4FC}">
      <dsp:nvSpPr>
        <dsp:cNvPr id="0" name=""/>
        <dsp:cNvSpPr/>
      </dsp:nvSpPr>
      <dsp:spPr>
        <a:xfrm>
          <a:off x="490399" y="697095"/>
          <a:ext cx="1338187" cy="1338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824A4-27E9-42BC-A46B-3ED53DF77B89}">
      <dsp:nvSpPr>
        <dsp:cNvPr id="0" name=""/>
        <dsp:cNvSpPr/>
      </dsp:nvSpPr>
      <dsp:spPr>
        <a:xfrm>
          <a:off x="775587" y="982282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AA75A-A789-414F-98AB-D327E2AA035E}">
      <dsp:nvSpPr>
        <dsp:cNvPr id="0" name=""/>
        <dsp:cNvSpPr/>
      </dsp:nvSpPr>
      <dsp:spPr>
        <a:xfrm>
          <a:off x="62618" y="2289026"/>
          <a:ext cx="2193750" cy="2486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400" b="1" kern="1200" dirty="0"/>
            <a:t>Si en un término no aparece el signo </a:t>
          </a:r>
          <a:r>
            <a:rPr lang="es-CO" sz="2800" b="1" kern="1200" dirty="0"/>
            <a:t>- </a:t>
          </a:r>
          <a:r>
            <a:rPr lang="es-CO" sz="1400" b="1" kern="1200" dirty="0"/>
            <a:t>, se asume que es positivo; si no aparece coeficiente se entiende que es uno (1) y si no tiene parte literal, entonces el termino es una constante.</a:t>
          </a:r>
          <a:endParaRPr lang="en-US" sz="1400" b="1" kern="1200" dirty="0"/>
        </a:p>
      </dsp:txBody>
      <dsp:txXfrm>
        <a:off x="62618" y="2289026"/>
        <a:ext cx="2193750" cy="2486138"/>
      </dsp:txXfrm>
    </dsp:sp>
    <dsp:sp modelId="{D5DE188B-7F39-4012-A2C0-F58CC51B7A19}">
      <dsp:nvSpPr>
        <dsp:cNvPr id="0" name=""/>
        <dsp:cNvSpPr/>
      </dsp:nvSpPr>
      <dsp:spPr>
        <a:xfrm>
          <a:off x="3068056" y="778630"/>
          <a:ext cx="1338187" cy="13381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081C9-6A6A-453B-8A12-9E4C82402565}">
      <dsp:nvSpPr>
        <dsp:cNvPr id="0" name=""/>
        <dsp:cNvSpPr/>
      </dsp:nvSpPr>
      <dsp:spPr>
        <a:xfrm>
          <a:off x="3353243" y="1063817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D23BF-E695-47E5-A3C1-EB55ABA85F07}">
      <dsp:nvSpPr>
        <dsp:cNvPr id="0" name=""/>
        <dsp:cNvSpPr/>
      </dsp:nvSpPr>
      <dsp:spPr>
        <a:xfrm>
          <a:off x="2640275" y="2533630"/>
          <a:ext cx="2193750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2100" b="1" kern="1200"/>
            <a:t>EJEMPLO: </a:t>
          </a:r>
          <a:endParaRPr lang="en-US" sz="2100" kern="1200"/>
        </a:p>
      </dsp:txBody>
      <dsp:txXfrm>
        <a:off x="2640275" y="2533630"/>
        <a:ext cx="2193750" cy="2160000"/>
      </dsp:txXfrm>
    </dsp:sp>
    <dsp:sp modelId="{CBDD2972-1686-43EA-971C-7A1C23A3759C}">
      <dsp:nvSpPr>
        <dsp:cNvPr id="0" name=""/>
        <dsp:cNvSpPr/>
      </dsp:nvSpPr>
      <dsp:spPr>
        <a:xfrm>
          <a:off x="5645712" y="778630"/>
          <a:ext cx="1338187" cy="1338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B8D97-9B89-4F16-AA09-2B8FF99B4E39}">
      <dsp:nvSpPr>
        <dsp:cNvPr id="0" name=""/>
        <dsp:cNvSpPr/>
      </dsp:nvSpPr>
      <dsp:spPr>
        <a:xfrm>
          <a:off x="5930899" y="1063817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88D30-6BBB-487B-AD4A-4F22B4ADB452}">
      <dsp:nvSpPr>
        <dsp:cNvPr id="0" name=""/>
        <dsp:cNvSpPr/>
      </dsp:nvSpPr>
      <dsp:spPr>
        <a:xfrm>
          <a:off x="5217931" y="2533630"/>
          <a:ext cx="2193750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2100" b="1" kern="1200" dirty="0"/>
            <a:t>x y </a:t>
          </a:r>
          <a:r>
            <a:rPr lang="es-MX" sz="2100" kern="1200" baseline="30000" dirty="0"/>
            <a:t>2  </a:t>
          </a:r>
          <a:r>
            <a:rPr lang="es-MX" sz="2100" kern="1200" dirty="0"/>
            <a:t>z Tiene signo positivo, su coeficiente es 1, su parte literal es  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100" kern="1200" dirty="0"/>
            <a:t>    </a:t>
          </a:r>
          <a:r>
            <a:rPr lang="es-CO" sz="2100" b="1" kern="1200" dirty="0"/>
            <a:t> x y </a:t>
          </a:r>
          <a:r>
            <a:rPr lang="es-MX" sz="2100" kern="1200" baseline="30000" dirty="0"/>
            <a:t>2  </a:t>
          </a:r>
          <a:r>
            <a:rPr lang="es-MX" sz="2100" kern="1200" dirty="0"/>
            <a:t>z .</a:t>
          </a:r>
          <a:endParaRPr lang="en-US" sz="2100" kern="1200" dirty="0"/>
        </a:p>
      </dsp:txBody>
      <dsp:txXfrm>
        <a:off x="5217931" y="2533630"/>
        <a:ext cx="2193750" cy="216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1C1C0-7A44-4128-BF88-3EBD974C3509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F8A02-0D43-4431-AD40-294BA7D68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1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F8A02-0D43-4431-AD40-294BA7D68E17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73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891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0164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0529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178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834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60633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4710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479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67745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33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788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F2A33-FB62-CD4E-B8DA-D6AF2D265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1B0492-55CE-0446-A1DA-AEBB1FD5A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6D9CAA-FA63-0F41-B8FA-F8AB7927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25A364-88A5-4D42-B718-8796B16B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BF2388-A96A-8046-AFC4-3656D230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970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887A6-7709-C84D-B6EE-1CC6F73B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215291-3E4E-9D48-AA91-A568CD4F3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D335B0-A550-5F49-BAF7-AC881EC4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8F8BAD-42A7-4B4B-A76C-84F767F6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3A45EF-8258-7D49-9262-6C28C39A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53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59F7E-9AEF-F548-95EC-B07724731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1DCAAC-39B3-DC43-9636-C55281DA8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36EF0D-239A-1F4B-9B4D-D1F7D370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55083-3AEC-EE46-99AA-F03B1B9D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744EF-D7D3-3A4E-8507-BE4B53AB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957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5A44F-42D8-EB4B-B942-7A5E83F5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4DC4A-420D-B347-AB68-7423FB6A7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B16DD0-73AC-6043-A241-F239CAED9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69EC29-6F3D-944D-BBD0-175F46D6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01814F-DC9F-324F-B6DE-EC3BE52A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8D5263-2AAF-B64B-BC2F-7B08EA65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6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81DFE4-0072-FD48-B8C3-9000FB5E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1E16A0-DAD3-1246-94AF-6793E1034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B1DEC2-4512-CB44-BAC2-2B24C542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587857-C720-AE46-AD74-FC4AD6AF7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FFD750-9C8E-5D42-BBF1-DF98C1585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66DD81-1CCD-0A46-80C5-6A738F8E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2F1351-9458-4340-9AD4-62E6FC81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2F3805-394C-DE4A-8F72-D445AD6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580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54F27-2BB6-4E48-9531-98136918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47316A-D938-A841-9CA3-D8486A63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E5ECDF-8210-F949-96AC-B495D64A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D83672-2863-BA41-B5CE-0169E597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6702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2A93F3-430F-934F-9BD7-1B4D93E2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BD945-E66E-0249-801C-483279182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B1DDA3-2CA6-A240-8EBB-00EF1ECC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635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D9DBA-227C-1847-B4C9-D81CF74C0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D6EEA-D881-D54C-96B3-1F6546FA6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D1BD21-8EFB-634A-9294-23114338D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12A0E8-CC49-2A46-8873-E18996DF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8D01A6-1AB6-594C-AC44-0AC98751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54515D-4C25-8945-9304-7B6693A6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11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7A1C3-03A6-EB4A-9727-D542D0D0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97C765-CEBA-314C-A29B-440DCEB2D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097D7A-D2C1-804C-86DE-29F6234B6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C4F71D-CF2D-FE45-82C0-72280DD3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37CB4-9B64-0241-8DF0-1AD72076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D2AF23-4E9A-1A42-BFBA-A85DAD82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1720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B890F-8328-C049-BC6C-B2E8E60A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461C57-970A-8345-B474-9029A755E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6CC12-1776-8242-A21D-2966705F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264F72-2076-AC40-BADD-B5DB4DF6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B107D2-707F-6A40-A63F-E0A47D2D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642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D205F3-16C8-1D49-BBCF-EDDC0090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CB5999-AF1F-4E46-9631-CD1179EE3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AB5F93-C7AD-DA48-8178-3D07B59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B3174A-4048-BA42-8619-9E2C7679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98ADA-D151-F140-B88C-C48DE267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344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949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89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9308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778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94850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8627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34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1192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069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800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8451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4095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163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1386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417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3835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54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3360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5280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9047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911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816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5055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40147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8475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4839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30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F2A33-FB62-CD4E-B8DA-D6AF2D265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1B0492-55CE-0446-A1DA-AEBB1FD5A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6D9CAA-FA63-0F41-B8FA-F8AB7927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25A364-88A5-4D42-B718-8796B16B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BF2388-A96A-8046-AFC4-3656D230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959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887A6-7709-C84D-B6EE-1CC6F73B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215291-3E4E-9D48-AA91-A568CD4F3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D335B0-A550-5F49-BAF7-AC881EC4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8F8BAD-42A7-4B4B-A76C-84F767F6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3A45EF-8258-7D49-9262-6C28C39A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5125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59F7E-9AEF-F548-95EC-B07724731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1DCAAC-39B3-DC43-9636-C55281DA8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36EF0D-239A-1F4B-9B4D-D1F7D370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55083-3AEC-EE46-99AA-F03B1B9D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744EF-D7D3-3A4E-8507-BE4B53AB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557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5A44F-42D8-EB4B-B942-7A5E83F5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4DC4A-420D-B347-AB68-7423FB6A7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B16DD0-73AC-6043-A241-F239CAED9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69EC29-6F3D-944D-BBD0-175F46D6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01814F-DC9F-324F-B6DE-EC3BE52A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8D5263-2AAF-B64B-BC2F-7B08EA65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6983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81DFE4-0072-FD48-B8C3-9000FB5E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1E16A0-DAD3-1246-94AF-6793E1034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B1DEC2-4512-CB44-BAC2-2B24C542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587857-C720-AE46-AD74-FC4AD6AF7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FFD750-9C8E-5D42-BBF1-DF98C1585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66DD81-1CCD-0A46-80C5-6A738F8E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2F1351-9458-4340-9AD4-62E6FC81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2F3805-394C-DE4A-8F72-D445AD6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6775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54F27-2BB6-4E48-9531-98136918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47316A-D938-A841-9CA3-D8486A63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E5ECDF-8210-F949-96AC-B495D64A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D83672-2863-BA41-B5CE-0169E597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2178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2A93F3-430F-934F-9BD7-1B4D93E2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BD945-E66E-0249-801C-483279182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B1DDA3-2CA6-A240-8EBB-00EF1ECC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4168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D9DBA-227C-1847-B4C9-D81CF74C0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D6EEA-D881-D54C-96B3-1F6546FA6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D1BD21-8EFB-634A-9294-23114338D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12A0E8-CC49-2A46-8873-E18996DF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8D01A6-1AB6-594C-AC44-0AC98751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54515D-4C25-8945-9304-7B6693A6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7389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7A1C3-03A6-EB4A-9727-D542D0D0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97C765-CEBA-314C-A29B-440DCEB2D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097D7A-D2C1-804C-86DE-29F6234B6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C4F71D-CF2D-FE45-82C0-72280DD3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37CB4-9B64-0241-8DF0-1AD72076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D2AF23-4E9A-1A42-BFBA-A85DAD82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2664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B890F-8328-C049-BC6C-B2E8E60A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461C57-970A-8345-B474-9029A755E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6CC12-1776-8242-A21D-2966705F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264F72-2076-AC40-BADD-B5DB4DF6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B107D2-707F-6A40-A63F-E0A47D2D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78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D205F3-16C8-1D49-BBCF-EDDC0090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CB5999-AF1F-4E46-9631-CD1179EE3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AB5F93-C7AD-DA48-8178-3D07B59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B3174A-4048-BA42-8619-9E2C7679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98ADA-D151-F140-B88C-C48DE267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7456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1846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8142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0904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6705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6157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601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7456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7523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44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45006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9409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561109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8460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04401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1376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9866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77942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22767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39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44226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792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6787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59032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159534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1060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997004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97788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7686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912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459544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97421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7010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745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8072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46897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99915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95799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22232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78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520621-22A1-6949-ADCC-B76286C9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3B79C0-E1FE-BD41-B6D4-1E9D05DEF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610AAD-BAB8-E049-9147-7179FAA10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5017B-C2E6-6D45-B608-65D92F055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C986B2-86F1-AA4E-A57A-6EDCB0A39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20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95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1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520621-22A1-6949-ADCC-B76286C9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3B79C0-E1FE-BD41-B6D4-1E9D05DEF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610AAD-BAB8-E049-9147-7179FAA10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5017B-C2E6-6D45-B608-65D92F055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C986B2-86F1-AA4E-A57A-6EDCB0A39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18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987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4152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7935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2B16-18F0-4EF1-859A-6594407E1DF6}" type="datetimeFigureOut">
              <a:rPr lang="es-MX" smtClean="0"/>
              <a:t>06/10/21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11D-8DB6-47D8-A5CF-1AD313B157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71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O" dirty="0">
                <a:solidFill>
                  <a:srgbClr val="92D050"/>
                </a:solidFill>
                <a:latin typeface="Kristen ITC" pitchFamily="66" charset="0"/>
              </a:rPr>
            </a:br>
            <a:br>
              <a:rPr lang="es-CO" dirty="0">
                <a:solidFill>
                  <a:srgbClr val="92D050"/>
                </a:solidFill>
                <a:latin typeface="Kristen ITC" pitchFamily="66" charset="0"/>
              </a:rPr>
            </a:br>
            <a:br>
              <a:rPr lang="es-CO" dirty="0">
                <a:solidFill>
                  <a:srgbClr val="92D050"/>
                </a:solidFill>
                <a:latin typeface="Kristen ITC" pitchFamily="66" charset="0"/>
              </a:rPr>
            </a:br>
            <a:br>
              <a:rPr lang="es-CO" dirty="0">
                <a:solidFill>
                  <a:srgbClr val="92D050"/>
                </a:solidFill>
                <a:latin typeface="Kristen ITC" pitchFamily="66" charset="0"/>
              </a:rPr>
            </a:br>
            <a:br>
              <a:rPr lang="es-CO" dirty="0">
                <a:solidFill>
                  <a:srgbClr val="92D050"/>
                </a:solidFill>
                <a:latin typeface="Kristen ITC" pitchFamily="66" charset="0"/>
              </a:rPr>
            </a:br>
            <a:endParaRPr lang="es-MX" dirty="0">
              <a:solidFill>
                <a:srgbClr val="92D050"/>
              </a:solidFill>
              <a:latin typeface="Kristen ITC" pitchFamily="66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F0227F18-615D-7649-92B3-8D6AF81BA78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2249488"/>
            <a:ext cx="8061325" cy="1752600"/>
          </a:xfrm>
        </p:spPr>
        <p:txBody>
          <a:bodyPr>
            <a:normAutofit/>
          </a:bodyPr>
          <a:lstStyle/>
          <a:p>
            <a:r>
              <a:rPr lang="es-CO" sz="5400" b="1" dirty="0">
                <a:solidFill>
                  <a:srgbClr val="92D050"/>
                </a:solidFill>
                <a:latin typeface="Kristen ITC" pitchFamily="66" charset="0"/>
              </a:rPr>
              <a:t>INTRODUCCION AL ALGEBRA</a:t>
            </a:r>
            <a:endParaRPr lang="es-CO" sz="5400" b="1" dirty="0"/>
          </a:p>
        </p:txBody>
      </p:sp>
    </p:spTree>
    <p:extLst>
      <p:ext uri="{BB962C8B-B14F-4D97-AF65-F5344CB8AC3E}">
        <p14:creationId xmlns:p14="http://schemas.microsoft.com/office/powerpoint/2010/main" val="375808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-2"/>
            <a:ext cx="4725186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98949" y="1162940"/>
            <a:ext cx="3386699" cy="4532120"/>
          </a:xfrm>
        </p:spPr>
        <p:txBody>
          <a:bodyPr anchor="ctr">
            <a:normAutofit/>
          </a:bodyPr>
          <a:lstStyle/>
          <a:p>
            <a:r>
              <a:rPr lang="es-CO" sz="2800" b="1" dirty="0">
                <a:solidFill>
                  <a:srgbClr val="2A1A00"/>
                </a:solidFill>
                <a:highlight>
                  <a:srgbClr val="00FF00"/>
                </a:highlight>
                <a:latin typeface="Kristen ITC" pitchFamily="66" charset="0"/>
              </a:rPr>
              <a:t>TERMINOS SEMEJANTES</a:t>
            </a:r>
            <a:endParaRPr lang="es-MX" sz="2800" b="1" dirty="0">
              <a:solidFill>
                <a:srgbClr val="2A1A00"/>
              </a:solidFill>
              <a:highlight>
                <a:srgbClr val="00FF00"/>
              </a:highlight>
              <a:latin typeface="Kristen ITC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61953" y="1128451"/>
            <a:ext cx="3510547" cy="4566609"/>
          </a:xfrm>
        </p:spPr>
        <p:txBody>
          <a:bodyPr anchor="ctr">
            <a:normAutofit/>
          </a:bodyPr>
          <a:lstStyle/>
          <a:p>
            <a:pPr marL="64008" indent="0">
              <a:lnSpc>
                <a:spcPct val="100000"/>
              </a:lnSpc>
              <a:buNone/>
            </a:pPr>
            <a:r>
              <a:rPr lang="es-CO" dirty="0">
                <a:latin typeface="Kristen ITC" pitchFamily="66" charset="0"/>
              </a:rPr>
              <a:t>Dos o más términos son semejantes si tienen la misma </a:t>
            </a:r>
            <a:r>
              <a:rPr lang="es-CO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PARTE LITERAL</a:t>
            </a:r>
            <a:r>
              <a:rPr lang="es-CO" dirty="0">
                <a:latin typeface="Kristen ITC" pitchFamily="66" charset="0"/>
              </a:rPr>
              <a:t>, </a:t>
            </a:r>
            <a:r>
              <a:rPr lang="es-CO" b="1" dirty="0">
                <a:latin typeface="Kristen ITC" pitchFamily="66" charset="0"/>
              </a:rPr>
              <a:t>(</a:t>
            </a:r>
            <a:r>
              <a:rPr lang="es-CO" dirty="0">
                <a:latin typeface="Kristen ITC" pitchFamily="66" charset="0"/>
              </a:rPr>
              <a:t>es decir las mismas letras) los términos semejantes pueden sumarse o restarse reduciéndose a un solo término.</a:t>
            </a:r>
          </a:p>
          <a:p>
            <a:pPr marL="64008" indent="0">
              <a:lnSpc>
                <a:spcPct val="100000"/>
              </a:lnSpc>
              <a:buNone/>
            </a:pPr>
            <a:r>
              <a:rPr lang="es-CO" dirty="0">
                <a:latin typeface="Kristen ITC" pitchFamily="66" charset="0"/>
              </a:rPr>
              <a:t>Para ello se suman o restan los </a:t>
            </a:r>
            <a:r>
              <a:rPr lang="es-CO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COEFICIENTES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es-CO" dirty="0">
                <a:latin typeface="Kristen ITC" pitchFamily="66" charset="0"/>
              </a:rPr>
              <a:t>( que son los números que van adelante de las letras) y se deja la misma parte literal.</a:t>
            </a:r>
            <a:endParaRPr lang="es-MX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4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3BB5D57-6178-4F62-B472-0312F6D95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F2F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800B320-C486-4967-AFB8-58E3EBDA9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5468" y="0"/>
            <a:ext cx="9438087" cy="6853238"/>
            <a:chOff x="-417513" y="0"/>
            <a:chExt cx="12584114" cy="685323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B6E6BEB2-753A-4253-9BE2-9E569A8A5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196A6026-E2E2-4401-BB72-F8314907A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C852B828-3E4B-4404-AEE7-815B0B6EE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B2BAC571-023A-4027-9689-5A7375FE5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6BB424FB-2158-48AB-9A28-A11889AA5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BE5FA512-D3FE-4F91-AE23-51DAAAA74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83CF3A0A-06AA-4987-8182-4F86E662E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969C6F15-1F6D-46D5-8C47-3FBC312536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01E2B94D-4E93-4C11-A1FC-B3A6E8CC5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F47C1110-8C08-4C26-BD0D-3083BFAC1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3085CEBC-D1F5-4F82-93C8-8ED38B7CBE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3ED8F25D-E867-46B6-A62D-3B2114768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6BB81545-0C01-4B56-BADD-6B7D5B72A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A1574FCC-646A-4771-AB54-A44212F19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A56CC2BC-E51D-4A79-AA80-770FAA784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C95E0495-B7F8-44C5-AD1F-5F3C8633E3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28C1E7AA-A198-498A-9426-7632D7AA3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96410611-0DF8-42D3-91B1-B87AE692E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EACF821F-24B2-49B5-8688-744B0EADF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4">
              <a:extLst>
                <a:ext uri="{FF2B5EF4-FFF2-40B4-BE49-F238E27FC236}">
                  <a16:creationId xmlns:a16="http://schemas.microsoft.com/office/drawing/2014/main" id="{418BD791-FEEE-4A18-A5EF-F3815F184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5">
              <a:extLst>
                <a:ext uri="{FF2B5EF4-FFF2-40B4-BE49-F238E27FC236}">
                  <a16:creationId xmlns:a16="http://schemas.microsoft.com/office/drawing/2014/main" id="{D5D16C8F-EA4F-447C-934A-06E7BFAE9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CA95FC-873C-1246-85F7-83E5229DF4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7955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265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pPr algn="ctr"/>
            <a:r>
              <a:rPr lang="es-CO" sz="5400" dirty="0">
                <a:solidFill>
                  <a:srgbClr val="FFFFFF"/>
                </a:solidFill>
                <a:latin typeface="Kristen ITC" pitchFamily="66" charset="0"/>
              </a:rPr>
              <a:t>ALGEBRA</a:t>
            </a:r>
            <a:endParaRPr lang="es-MX" sz="5400" dirty="0">
              <a:solidFill>
                <a:srgbClr val="FFFFFF"/>
              </a:solidFill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 marL="64008" indent="0">
              <a:buNone/>
            </a:pPr>
            <a:r>
              <a:rPr lang="es-CO" sz="3200" dirty="0">
                <a:latin typeface="Kristen ITC" pitchFamily="66" charset="0"/>
              </a:rPr>
              <a:t>Derivada de la palabra árabe « al – </a:t>
            </a:r>
            <a:r>
              <a:rPr lang="es-CO" sz="3200" dirty="0" err="1">
                <a:latin typeface="Kristen ITC" pitchFamily="66" charset="0"/>
              </a:rPr>
              <a:t>jarb</a:t>
            </a:r>
            <a:r>
              <a:rPr lang="es-CO" sz="3200" dirty="0">
                <a:latin typeface="Kristen ITC" pitchFamily="66" charset="0"/>
              </a:rPr>
              <a:t>» que significa restauración del equilibrio mediante la transposición de términos de una ecuación.</a:t>
            </a:r>
          </a:p>
          <a:p>
            <a:pPr marL="64008" indent="0">
              <a:buNone/>
            </a:pPr>
            <a:endParaRPr lang="es-CO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34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0582" y="798881"/>
            <a:ext cx="7261624" cy="1192095"/>
          </a:xfrm>
        </p:spPr>
        <p:txBody>
          <a:bodyPr>
            <a:normAutofit/>
          </a:bodyPr>
          <a:lstStyle/>
          <a:p>
            <a:r>
              <a:rPr lang="es-CO" sz="3600" dirty="0">
                <a:solidFill>
                  <a:schemeClr val="tx1"/>
                </a:solidFill>
                <a:latin typeface="Kristen ITC" pitchFamily="66" charset="0"/>
              </a:rPr>
              <a:t>EXPRESIÓN ALGEBRAICA</a:t>
            </a:r>
            <a:endParaRPr lang="es-MX" sz="3600" dirty="0">
              <a:solidFill>
                <a:schemeClr val="tx1"/>
              </a:solidFill>
              <a:latin typeface="Kristen ITC" pitchFamily="66" charset="0"/>
            </a:endParaRP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054B2848-007A-4936-B0F8-23A30B007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398676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08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6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411452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29796" y="692696"/>
            <a:ext cx="6098663" cy="5837192"/>
          </a:xfrm>
        </p:spPr>
        <p:txBody>
          <a:bodyPr>
            <a:normAutofit/>
          </a:bodyPr>
          <a:lstStyle/>
          <a:p>
            <a:pPr marL="64008" indent="0">
              <a:lnSpc>
                <a:spcPct val="90000"/>
              </a:lnSpc>
              <a:buNone/>
            </a:pPr>
            <a:r>
              <a:rPr lang="es-CO" sz="1500" b="1" dirty="0">
                <a:latin typeface="Kristen ITC" pitchFamily="66" charset="0"/>
              </a:rPr>
              <a:t>EJEMPLOS: </a:t>
            </a:r>
            <a:r>
              <a:rPr lang="es-CO" sz="1500" dirty="0">
                <a:latin typeface="Kristen ITC" pitchFamily="66" charset="0"/>
              </a:rPr>
              <a:t> </a:t>
            </a:r>
          </a:p>
          <a:p>
            <a:pPr marL="64008" indent="0">
              <a:lnSpc>
                <a:spcPct val="90000"/>
              </a:lnSpc>
              <a:buNone/>
            </a:pPr>
            <a:endParaRPr lang="es-CO" sz="1500" dirty="0">
              <a:latin typeface="Kristen ITC" pitchFamily="66" charset="0"/>
            </a:endParaRPr>
          </a:p>
          <a:p>
            <a:pPr marL="64008" indent="0">
              <a:lnSpc>
                <a:spcPct val="90000"/>
              </a:lnSpc>
              <a:buNone/>
            </a:pPr>
            <a:r>
              <a:rPr lang="es-CO" sz="1500" dirty="0">
                <a:latin typeface="Kristen ITC" pitchFamily="66" charset="0"/>
              </a:rPr>
              <a:t>               10XYZ ;          X</a:t>
            </a:r>
            <a:r>
              <a:rPr lang="es-MX" sz="1500" baseline="30000" dirty="0">
                <a:latin typeface="Calibri"/>
                <a:ea typeface="Calibri"/>
                <a:cs typeface="Times New Roman"/>
              </a:rPr>
              <a:t>2 </a:t>
            </a:r>
            <a:r>
              <a:rPr lang="es-MX" sz="1500" dirty="0">
                <a:latin typeface="Calibri"/>
                <a:ea typeface="Calibri"/>
                <a:cs typeface="Times New Roman"/>
              </a:rPr>
              <a:t> - </a:t>
            </a:r>
            <a:r>
              <a:rPr lang="es-MX" sz="1500" dirty="0">
                <a:latin typeface="Kristen ITC" pitchFamily="66" charset="0"/>
                <a:ea typeface="Calibri"/>
                <a:cs typeface="Times New Roman"/>
              </a:rPr>
              <a:t>5 X+ 3  ;      (X-1) (x+1)</a:t>
            </a:r>
          </a:p>
          <a:p>
            <a:pPr marL="64008" indent="0">
              <a:lnSpc>
                <a:spcPct val="90000"/>
              </a:lnSpc>
              <a:buNone/>
            </a:pPr>
            <a:endParaRPr lang="es-MX" sz="1500" dirty="0">
              <a:latin typeface="Kristen ITC" pitchFamily="66" charset="0"/>
              <a:ea typeface="Calibri"/>
              <a:cs typeface="Times New Roman"/>
            </a:endParaRPr>
          </a:p>
          <a:p>
            <a:pPr marL="64008" indent="0">
              <a:lnSpc>
                <a:spcPct val="90000"/>
              </a:lnSpc>
              <a:buNone/>
            </a:pPr>
            <a:r>
              <a:rPr lang="es-CO" sz="2400" dirty="0">
                <a:solidFill>
                  <a:srgbClr val="FF0000"/>
                </a:solidFill>
                <a:latin typeface="Kristen ITC" pitchFamily="66" charset="0"/>
                <a:cs typeface="Times New Roman"/>
              </a:rPr>
              <a:t>5</a:t>
            </a:r>
            <a:r>
              <a:rPr lang="es-CO" sz="2400" dirty="0">
                <a:solidFill>
                  <a:srgbClr val="7030A0"/>
                </a:solidFill>
                <a:latin typeface="Kristen ITC" pitchFamily="66" charset="0"/>
                <a:cs typeface="Times New Roman"/>
              </a:rPr>
              <a:t>sc</a:t>
            </a:r>
            <a:r>
              <a:rPr lang="es-CO" sz="2400" dirty="0">
                <a:solidFill>
                  <a:srgbClr val="FF0000"/>
                </a:solidFill>
                <a:latin typeface="Kristen ITC" pitchFamily="66" charset="0"/>
                <a:cs typeface="Times New Roman"/>
              </a:rPr>
              <a:t>         </a:t>
            </a:r>
            <a:r>
              <a:rPr lang="es-CO" sz="2400" dirty="0">
                <a:solidFill>
                  <a:srgbClr val="7030A0"/>
                </a:solidFill>
                <a:latin typeface="Kristen ITC" pitchFamily="66" charset="0"/>
                <a:cs typeface="Times New Roman"/>
              </a:rPr>
              <a:t>s y c   va</a:t>
            </a:r>
            <a:r>
              <a:rPr lang="es-MX" sz="2400" dirty="0">
                <a:solidFill>
                  <a:srgbClr val="7030A0"/>
                </a:solidFill>
                <a:latin typeface="Kristen ITC" pitchFamily="66" charset="0"/>
              </a:rPr>
              <a:t>riables</a:t>
            </a:r>
            <a:r>
              <a:rPr lang="es-MX" sz="2400" dirty="0">
                <a:solidFill>
                  <a:srgbClr val="FF0000"/>
                </a:solidFill>
                <a:latin typeface="Kristen ITC" pitchFamily="66" charset="0"/>
              </a:rPr>
              <a:t>   </a:t>
            </a:r>
            <a:r>
              <a:rPr lang="es-MX" sz="1600" dirty="0">
                <a:latin typeface="Kristen ITC" pitchFamily="66" charset="0"/>
              </a:rPr>
              <a:t>( El  coeficiente .              .                                                                  siempre                                                                                                                        .                                                    se ubica al lado izquierdo                                                                                                .                                                           de las variables </a:t>
            </a:r>
            <a:r>
              <a:rPr lang="es-MX" sz="1600" dirty="0">
                <a:solidFill>
                  <a:srgbClr val="FF0000"/>
                </a:solidFill>
                <a:latin typeface="Kristen ITC" pitchFamily="66" charset="0"/>
              </a:rPr>
              <a:t>(5))</a:t>
            </a:r>
          </a:p>
          <a:p>
            <a:pPr marL="64008" indent="0">
              <a:lnSpc>
                <a:spcPct val="90000"/>
              </a:lnSpc>
              <a:buNone/>
            </a:pPr>
            <a:endParaRPr lang="es-MX" sz="1600" dirty="0">
              <a:latin typeface="Kristen ITC" pitchFamily="66" charset="0"/>
            </a:endParaRPr>
          </a:p>
          <a:p>
            <a:pPr marL="64008" indent="0">
              <a:lnSpc>
                <a:spcPct val="90000"/>
              </a:lnSpc>
              <a:buNone/>
            </a:pPr>
            <a:endParaRPr lang="es-MX" sz="1600" dirty="0">
              <a:latin typeface="Kristen ITC" pitchFamily="66" charset="0"/>
            </a:endParaRPr>
          </a:p>
          <a:p>
            <a:pPr marL="64008" indent="0">
              <a:lnSpc>
                <a:spcPct val="90000"/>
              </a:lnSpc>
              <a:buNone/>
            </a:pPr>
            <a:r>
              <a:rPr lang="es-CO" sz="1500" dirty="0">
                <a:latin typeface="Kristen ITC" pitchFamily="66" charset="0"/>
              </a:rPr>
              <a:t>(Las variables se identifican con letras del alfabeto escritas en minúscula representan cualquier número Real) </a:t>
            </a:r>
            <a:r>
              <a:rPr lang="es-CO" sz="1500" b="1" dirty="0">
                <a:solidFill>
                  <a:srgbClr val="7030A0"/>
                </a:solidFill>
                <a:latin typeface="Kristen ITC" pitchFamily="66" charset="0"/>
              </a:rPr>
              <a:t>(s y c).</a:t>
            </a:r>
          </a:p>
          <a:p>
            <a:pPr marL="64008" indent="0">
              <a:lnSpc>
                <a:spcPct val="90000"/>
              </a:lnSpc>
              <a:buNone/>
            </a:pPr>
            <a:r>
              <a:rPr lang="es-CO" sz="1500" dirty="0">
                <a:latin typeface="Kristen ITC" pitchFamily="66" charset="0"/>
              </a:rPr>
              <a:t>En una expresión algebraicas los términos van separados por las operaciones de suma y resta: x</a:t>
            </a:r>
            <a:r>
              <a:rPr lang="es-MX" sz="1500" baseline="30000" dirty="0">
                <a:latin typeface="Calibri"/>
                <a:ea typeface="Calibri"/>
                <a:cs typeface="Times New Roman"/>
              </a:rPr>
              <a:t>2 </a:t>
            </a:r>
            <a:r>
              <a:rPr lang="es-MX" sz="1500" dirty="0">
                <a:latin typeface="Calibri"/>
                <a:ea typeface="Calibri"/>
                <a:cs typeface="Times New Roman"/>
              </a:rPr>
              <a:t>  </a:t>
            </a:r>
            <a:r>
              <a:rPr lang="es-MX" sz="15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+</a:t>
            </a:r>
            <a:r>
              <a:rPr lang="es-MX" sz="1500" dirty="0">
                <a:latin typeface="Calibri"/>
                <a:ea typeface="Calibri"/>
                <a:cs typeface="Times New Roman"/>
              </a:rPr>
              <a:t> x </a:t>
            </a:r>
            <a:r>
              <a:rPr lang="es-MX" sz="15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–</a:t>
            </a:r>
            <a:r>
              <a:rPr lang="es-MX" sz="1500" dirty="0">
                <a:latin typeface="Calibri"/>
                <a:ea typeface="Calibri"/>
                <a:cs typeface="Times New Roman"/>
              </a:rPr>
              <a:t> 2 </a:t>
            </a:r>
            <a:r>
              <a:rPr lang="es-MX" sz="1500" dirty="0">
                <a:latin typeface="Kristen ITC" pitchFamily="66" charset="0"/>
                <a:ea typeface="Calibri"/>
                <a:cs typeface="Times New Roman"/>
              </a:rPr>
              <a:t>los términos son: </a:t>
            </a:r>
          </a:p>
          <a:p>
            <a:pPr marL="64008" indent="0">
              <a:lnSpc>
                <a:spcPct val="90000"/>
              </a:lnSpc>
              <a:buNone/>
            </a:pPr>
            <a:r>
              <a:rPr lang="es-MX" sz="2000" b="1" dirty="0">
                <a:latin typeface="Kristen ITC" pitchFamily="66" charset="0"/>
                <a:ea typeface="Calibri"/>
                <a:cs typeface="Times New Roman"/>
              </a:rPr>
              <a:t>                                            x</a:t>
            </a:r>
            <a:r>
              <a:rPr lang="es-MX" sz="2000" b="1" baseline="30000" dirty="0">
                <a:latin typeface="Calibri"/>
                <a:ea typeface="Calibri"/>
                <a:cs typeface="Times New Roman"/>
              </a:rPr>
              <a:t>2</a:t>
            </a:r>
          </a:p>
          <a:p>
            <a:pPr marL="64008" indent="0">
              <a:lnSpc>
                <a:spcPct val="90000"/>
              </a:lnSpc>
              <a:buNone/>
            </a:pPr>
            <a:r>
              <a:rPr lang="es-CO" sz="2000" b="1" baseline="30000" dirty="0">
                <a:latin typeface="Calibri"/>
                <a:cs typeface="Times New Roman"/>
              </a:rPr>
              <a:t>							</a:t>
            </a:r>
            <a:r>
              <a:rPr lang="es-CO" sz="2000" b="1" dirty="0">
                <a:latin typeface="Calibri"/>
                <a:cs typeface="Times New Roman"/>
              </a:rPr>
              <a:t>    x</a:t>
            </a:r>
          </a:p>
          <a:p>
            <a:pPr marL="64008" indent="0">
              <a:lnSpc>
                <a:spcPct val="90000"/>
              </a:lnSpc>
              <a:buNone/>
            </a:pPr>
            <a:r>
              <a:rPr lang="es-CO" sz="2000" b="1" dirty="0">
                <a:latin typeface="Calibri"/>
                <a:cs typeface="Times New Roman"/>
              </a:rPr>
              <a:t>							   - 2</a:t>
            </a:r>
            <a:endParaRPr lang="es-CO" sz="2000" b="1" dirty="0">
              <a:latin typeface="Kristen ITC" pitchFamily="66" charset="0"/>
            </a:endParaRPr>
          </a:p>
          <a:p>
            <a:pPr marL="64008" indent="0">
              <a:lnSpc>
                <a:spcPct val="90000"/>
              </a:lnSpc>
              <a:buNone/>
            </a:pPr>
            <a:endParaRPr lang="es-CO" sz="15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5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es-CO" sz="3500">
                <a:latin typeface="Kristen ITC" pitchFamily="66" charset="0"/>
              </a:rPr>
              <a:t>CLASIFICACIÓN DE LAS EXPRESIONES ALGEBRAICAS</a:t>
            </a:r>
            <a:endParaRPr lang="es-MX" sz="3500">
              <a:latin typeface="Kristen ITC" pitchFamily="66" charset="0"/>
            </a:endParaRP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58254837-288E-4894-831C-FB467901E6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443436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807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473" y="2349925"/>
            <a:ext cx="2624234" cy="2456442"/>
          </a:xfrm>
        </p:spPr>
        <p:txBody>
          <a:bodyPr>
            <a:normAutofit/>
          </a:bodyPr>
          <a:lstStyle/>
          <a:p>
            <a:r>
              <a:rPr lang="es-CO" sz="2700">
                <a:latin typeface="Kristen ITC" pitchFamily="66" charset="0"/>
              </a:rPr>
              <a:t>GRADO ABSOLUTO</a:t>
            </a:r>
            <a:endParaRPr lang="es-MX" sz="2700">
              <a:latin typeface="Kristen ITC" pitchFamily="66" charset="0"/>
            </a:endParaRP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83104110-A68D-4B5A-85C7-43C8E26F4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149481"/>
              </p:ext>
            </p:extLst>
          </p:nvPr>
        </p:nvGraphicFramePr>
        <p:xfrm>
          <a:off x="4181167" y="803186"/>
          <a:ext cx="4366325" cy="528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895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484" y="452718"/>
            <a:ext cx="6710641" cy="1400530"/>
          </a:xfrm>
        </p:spPr>
        <p:txBody>
          <a:bodyPr anchor="ctr">
            <a:normAutofit/>
          </a:bodyPr>
          <a:lstStyle/>
          <a:p>
            <a:r>
              <a:rPr lang="es-CO">
                <a:solidFill>
                  <a:srgbClr val="FFFFFF"/>
                </a:solidFill>
                <a:latin typeface="Kristen ITC" pitchFamily="66" charset="0"/>
              </a:rPr>
              <a:t>GRADO RELATIVO</a:t>
            </a:r>
            <a:endParaRPr lang="es-MX">
              <a:solidFill>
                <a:srgbClr val="FFFFFF"/>
              </a:solidFill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484" y="2763520"/>
            <a:ext cx="6709905" cy="3484879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s-CO" dirty="0">
                <a:latin typeface="Kristen ITC" pitchFamily="66" charset="0"/>
              </a:rPr>
              <a:t>Es el mayor exponente de la letra que representa la variable.</a:t>
            </a:r>
          </a:p>
          <a:p>
            <a:pPr marL="64008" indent="0">
              <a:buNone/>
            </a:pPr>
            <a:r>
              <a:rPr lang="es-CO" b="1" dirty="0">
                <a:latin typeface="Kristen ITC" pitchFamily="66" charset="0"/>
              </a:rPr>
              <a:t>EJEMPLO:</a:t>
            </a:r>
          </a:p>
          <a:p>
            <a:pPr marL="64008" indent="0">
              <a:buNone/>
            </a:pPr>
            <a:r>
              <a:rPr lang="es-CO" dirty="0">
                <a:latin typeface="Kristen ITC" pitchFamily="66" charset="0"/>
              </a:rPr>
              <a:t>3x</a:t>
            </a:r>
            <a:r>
              <a:rPr lang="es-MX" baseline="30000" dirty="0">
                <a:latin typeface="Calibri"/>
                <a:cs typeface="Times New Roman"/>
              </a:rPr>
              <a:t>2</a:t>
            </a:r>
            <a:r>
              <a:rPr lang="es-MX" dirty="0">
                <a:latin typeface="Calibri"/>
                <a:ea typeface="Calibri"/>
                <a:cs typeface="Times New Roman"/>
              </a:rPr>
              <a:t> Y </a:t>
            </a:r>
            <a:r>
              <a:rPr lang="es-MX" dirty="0">
                <a:latin typeface="Kristen ITC" pitchFamily="66" charset="0"/>
                <a:ea typeface="Calibri"/>
                <a:cs typeface="Times New Roman"/>
              </a:rPr>
              <a:t>: el grado con respecto a la variable x es 2 y con respecto a Y es 1.</a:t>
            </a:r>
            <a:endParaRPr lang="es-CO" dirty="0">
              <a:latin typeface="Kristen ITC" pitchFamily="66" charset="0"/>
            </a:endParaRPr>
          </a:p>
          <a:p>
            <a:pPr marL="64008" indent="0">
              <a:buNone/>
            </a:pPr>
            <a:endParaRPr lang="es-MX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67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714375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742AEC66-07ED-4DE0-9AA1-AC604021EB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003483"/>
              </p:ext>
            </p:extLst>
          </p:nvPr>
        </p:nvGraphicFramePr>
        <p:xfrm>
          <a:off x="1346172" y="404665"/>
          <a:ext cx="7474300" cy="5472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765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758" y="476672"/>
            <a:ext cx="7233642" cy="1080120"/>
          </a:xfrm>
        </p:spPr>
        <p:txBody>
          <a:bodyPr>
            <a:noAutofit/>
          </a:bodyPr>
          <a:lstStyle/>
          <a:p>
            <a:pPr algn="ctr"/>
            <a:r>
              <a:rPr lang="es-CO" sz="3600" dirty="0">
                <a:latin typeface="Kristen ITC" pitchFamily="66" charset="0"/>
              </a:rPr>
              <a:t>VALOR NUMERICO DE UN POLINOMIO</a:t>
            </a:r>
            <a:endParaRPr lang="es-MX" sz="3600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556792"/>
            <a:ext cx="7816924" cy="4680520"/>
          </a:xfrm>
        </p:spPr>
        <p:txBody>
          <a:bodyPr>
            <a:normAutofit fontScale="85000" lnSpcReduction="10000"/>
          </a:bodyPr>
          <a:lstStyle/>
          <a:p>
            <a:pPr marL="64008" indent="0">
              <a:buNone/>
            </a:pPr>
            <a:r>
              <a:rPr lang="es-CO" dirty="0">
                <a:latin typeface="Kristen ITC" pitchFamily="66" charset="0"/>
              </a:rPr>
              <a:t>El valor numérico de un polinomio o en general de una expresión algebraica, es el resultado que se obtiene al sustituir la parte literal por valores numéricos dados y después efectuar las operaciones indicadas.</a:t>
            </a:r>
          </a:p>
          <a:p>
            <a:pPr marL="64008" indent="0">
              <a:buNone/>
            </a:pPr>
            <a:r>
              <a:rPr lang="es-CO" b="1" dirty="0">
                <a:latin typeface="Kristen ITC" pitchFamily="66" charset="0"/>
              </a:rPr>
              <a:t>EJEMPLOS:</a:t>
            </a:r>
          </a:p>
          <a:p>
            <a:pPr marL="64008" indent="0">
              <a:buNone/>
            </a:pPr>
            <a:r>
              <a:rPr lang="es-CO" dirty="0">
                <a:latin typeface="Kristen ITC" pitchFamily="66" charset="0"/>
              </a:rPr>
              <a:t>Encontrar el valor numérico de la siguiente expresión si </a:t>
            </a:r>
            <a:r>
              <a:rPr lang="es-CO" dirty="0">
                <a:solidFill>
                  <a:srgbClr val="FF0000"/>
                </a:solidFill>
                <a:latin typeface="Kristen ITC" pitchFamily="66" charset="0"/>
              </a:rPr>
              <a:t>x = 3</a:t>
            </a:r>
            <a:r>
              <a:rPr lang="es-CO" dirty="0">
                <a:latin typeface="Kristen ITC" pitchFamily="66" charset="0"/>
              </a:rPr>
              <a:t>; </a:t>
            </a:r>
            <a:r>
              <a:rPr lang="es-CO" dirty="0">
                <a:solidFill>
                  <a:srgbClr val="0070C0"/>
                </a:solidFill>
                <a:latin typeface="Kristen ITC" pitchFamily="66" charset="0"/>
              </a:rPr>
              <a:t>y= 4</a:t>
            </a:r>
          </a:p>
          <a:p>
            <a:pPr marL="6400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3200" dirty="0">
                <a:latin typeface="Kristen ITC"/>
                <a:ea typeface="Calibri"/>
                <a:cs typeface="Times New Roman"/>
              </a:rPr>
              <a:t>X</a:t>
            </a:r>
            <a:r>
              <a:rPr lang="es-MX" sz="3200" baseline="30000" dirty="0">
                <a:latin typeface="Kristen ITC"/>
                <a:ea typeface="Calibri"/>
                <a:cs typeface="Times New Roman"/>
              </a:rPr>
              <a:t>2 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y -3 xy</a:t>
            </a:r>
            <a:r>
              <a:rPr lang="es-MX" sz="3200" baseline="30000" dirty="0">
                <a:latin typeface="Kristen ITC"/>
                <a:ea typeface="Calibri"/>
                <a:cs typeface="Times New Roman"/>
              </a:rPr>
              <a:t>2 =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 </a:t>
            </a:r>
            <a:r>
              <a:rPr lang="es-MX" sz="3200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3</a:t>
            </a:r>
            <a:r>
              <a:rPr lang="es-MX" sz="3200" baseline="30000" dirty="0">
                <a:latin typeface="Kristen ITC"/>
                <a:ea typeface="Calibri"/>
                <a:cs typeface="Times New Roman"/>
              </a:rPr>
              <a:t>2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. </a:t>
            </a:r>
            <a:r>
              <a:rPr lang="es-MX" sz="3200" dirty="0">
                <a:solidFill>
                  <a:srgbClr val="0070C0"/>
                </a:solidFill>
                <a:latin typeface="Kristen ITC"/>
                <a:ea typeface="Calibri"/>
                <a:cs typeface="Times New Roman"/>
              </a:rPr>
              <a:t>4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 – 3. </a:t>
            </a:r>
            <a:r>
              <a:rPr lang="es-MX" sz="3200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3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. </a:t>
            </a:r>
            <a:r>
              <a:rPr lang="es-MX" sz="3200" dirty="0">
                <a:solidFill>
                  <a:srgbClr val="0070C0"/>
                </a:solidFill>
                <a:latin typeface="Kristen ITC"/>
                <a:ea typeface="Calibri"/>
                <a:cs typeface="Times New Roman"/>
              </a:rPr>
              <a:t>4</a:t>
            </a:r>
            <a:r>
              <a:rPr lang="es-MX" sz="3200" baseline="30000" dirty="0">
                <a:latin typeface="Kristen ITC"/>
                <a:ea typeface="Calibri"/>
                <a:cs typeface="Times New Roman"/>
              </a:rPr>
              <a:t>2 </a:t>
            </a:r>
          </a:p>
          <a:p>
            <a:pPr marL="6400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3200" dirty="0">
                <a:latin typeface="Kristen ITC"/>
                <a:ea typeface="Calibri"/>
                <a:cs typeface="Times New Roman"/>
              </a:rPr>
              <a:t>               = </a:t>
            </a:r>
            <a:r>
              <a:rPr lang="es-MX" sz="3200" dirty="0">
                <a:solidFill>
                  <a:srgbClr val="C00000"/>
                </a:solidFill>
                <a:highlight>
                  <a:srgbClr val="FFFF00"/>
                </a:highlight>
                <a:latin typeface="Kristen ITC"/>
                <a:ea typeface="Calibri"/>
                <a:cs typeface="Times New Roman"/>
              </a:rPr>
              <a:t>9</a:t>
            </a:r>
            <a:r>
              <a:rPr lang="es-MX" sz="3200" dirty="0">
                <a:highlight>
                  <a:srgbClr val="FFFF00"/>
                </a:highlight>
                <a:latin typeface="Kristen ITC"/>
                <a:ea typeface="Calibri"/>
                <a:cs typeface="Times New Roman"/>
              </a:rPr>
              <a:t>.4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 – </a:t>
            </a:r>
            <a:r>
              <a:rPr lang="es-MX" sz="3200" dirty="0">
                <a:highlight>
                  <a:srgbClr val="00FF00"/>
                </a:highlight>
                <a:latin typeface="Kristen ITC"/>
                <a:ea typeface="Calibri"/>
                <a:cs typeface="Times New Roman"/>
              </a:rPr>
              <a:t>9 . </a:t>
            </a:r>
            <a:r>
              <a:rPr lang="es-MX" sz="3200" dirty="0">
                <a:solidFill>
                  <a:srgbClr val="00B0F0"/>
                </a:solidFill>
                <a:highlight>
                  <a:srgbClr val="00FF00"/>
                </a:highlight>
                <a:latin typeface="Kristen ITC"/>
                <a:ea typeface="Calibri"/>
                <a:cs typeface="Times New Roman"/>
              </a:rPr>
              <a:t>16</a:t>
            </a:r>
            <a:r>
              <a:rPr lang="es-MX" sz="3200" dirty="0">
                <a:highlight>
                  <a:srgbClr val="00FF00"/>
                </a:highlight>
                <a:latin typeface="Kristen ITC"/>
                <a:ea typeface="Calibri"/>
                <a:cs typeface="Times New Roman"/>
              </a:rPr>
              <a:t> </a:t>
            </a:r>
          </a:p>
          <a:p>
            <a:pPr marL="6400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3200" dirty="0">
                <a:latin typeface="Kristen ITC"/>
                <a:ea typeface="Calibri"/>
                <a:cs typeface="Times New Roman"/>
              </a:rPr>
              <a:t>               = </a:t>
            </a:r>
            <a:r>
              <a:rPr lang="es-MX" sz="3200" dirty="0">
                <a:highlight>
                  <a:srgbClr val="FFFF00"/>
                </a:highlight>
                <a:latin typeface="Kristen ITC"/>
                <a:ea typeface="Calibri"/>
                <a:cs typeface="Times New Roman"/>
              </a:rPr>
              <a:t>36</a:t>
            </a:r>
            <a:r>
              <a:rPr lang="es-MX" sz="3200" dirty="0">
                <a:latin typeface="Kristen ITC"/>
                <a:ea typeface="Calibri"/>
                <a:cs typeface="Times New Roman"/>
              </a:rPr>
              <a:t> – </a:t>
            </a:r>
            <a:r>
              <a:rPr lang="es-MX" sz="3200" dirty="0">
                <a:highlight>
                  <a:srgbClr val="00FF00"/>
                </a:highlight>
                <a:latin typeface="Kristen ITC"/>
                <a:ea typeface="Calibri"/>
                <a:cs typeface="Times New Roman"/>
              </a:rPr>
              <a:t>144</a:t>
            </a:r>
            <a:endParaRPr lang="es-MX" sz="3200" dirty="0">
              <a:latin typeface="Kristen ITC"/>
              <a:ea typeface="Calibri"/>
              <a:cs typeface="Times New Roman"/>
            </a:endParaRPr>
          </a:p>
          <a:p>
            <a:pPr marL="6400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3200" dirty="0">
                <a:latin typeface="Kristen ITC"/>
                <a:ea typeface="Calibri"/>
                <a:cs typeface="Times New Roman"/>
              </a:rPr>
              <a:t>               = -108 </a:t>
            </a:r>
            <a:endParaRPr lang="es-MX" sz="1400" dirty="0">
              <a:latin typeface="Calibri"/>
              <a:ea typeface="Calibri"/>
              <a:cs typeface="Times New Roman"/>
            </a:endParaRPr>
          </a:p>
          <a:p>
            <a:pPr marL="64008" indent="0">
              <a:buNone/>
            </a:pPr>
            <a:endParaRPr lang="es-CO" dirty="0">
              <a:latin typeface="Kristen ITC" pitchFamily="66" charset="0"/>
            </a:endParaRPr>
          </a:p>
          <a:p>
            <a:pPr marL="64008" indent="0">
              <a:buNone/>
            </a:pPr>
            <a:endParaRPr lang="es-MX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73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7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8.xml><?xml version="1.0" encoding="utf-8"?>
<a:theme xmlns:a="http://schemas.openxmlformats.org/drawingml/2006/main" name="1_Distintivo">
  <a:themeElements>
    <a:clrScheme name="Distintivo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9.xml><?xml version="1.0" encoding="utf-8"?>
<a:theme xmlns:a="http://schemas.openxmlformats.org/drawingml/2006/main" name="1_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574</Words>
  <Application>Microsoft Macintosh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11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Gill Sans MT</vt:lpstr>
      <vt:lpstr>Impact</vt:lpstr>
      <vt:lpstr>Kristen ITC</vt:lpstr>
      <vt:lpstr>Rockwell</vt:lpstr>
      <vt:lpstr>Verdana</vt:lpstr>
      <vt:lpstr>Wingdings</vt:lpstr>
      <vt:lpstr>Wingdings 2</vt:lpstr>
      <vt:lpstr>Wingdings 3</vt:lpstr>
      <vt:lpstr>Brío</vt:lpstr>
      <vt:lpstr>Tema de Office</vt:lpstr>
      <vt:lpstr>Atlas</vt:lpstr>
      <vt:lpstr>Espiral</vt:lpstr>
      <vt:lpstr>1_Tema de Office</vt:lpstr>
      <vt:lpstr>Ion</vt:lpstr>
      <vt:lpstr>Distintivo</vt:lpstr>
      <vt:lpstr>1_Distintivo</vt:lpstr>
      <vt:lpstr>1_Atlas</vt:lpstr>
      <vt:lpstr>     </vt:lpstr>
      <vt:lpstr>ALGEBRA</vt:lpstr>
      <vt:lpstr>EXPRESIÓN ALGEBRAICA</vt:lpstr>
      <vt:lpstr>Presentación de PowerPoint</vt:lpstr>
      <vt:lpstr>CLASIFICACIÓN DE LAS EXPRESIONES ALGEBRAICAS</vt:lpstr>
      <vt:lpstr>GRADO ABSOLUTO</vt:lpstr>
      <vt:lpstr>GRADO RELATIVO</vt:lpstr>
      <vt:lpstr>Presentación de PowerPoint</vt:lpstr>
      <vt:lpstr>VALOR NUMERICO DE UN POLINOMIO</vt:lpstr>
      <vt:lpstr>TERMINOS SEMEJANTES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AL ALGEBRA</dc:title>
  <dc:creator>USER</dc:creator>
  <cp:lastModifiedBy>sarah florez</cp:lastModifiedBy>
  <cp:revision>14</cp:revision>
  <dcterms:created xsi:type="dcterms:W3CDTF">2012-11-26T01:34:16Z</dcterms:created>
  <dcterms:modified xsi:type="dcterms:W3CDTF">2021-10-06T20:49:25Z</dcterms:modified>
</cp:coreProperties>
</file>