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71" r:id="rId6"/>
    <p:sldMasterId id="2147483783" r:id="rId7"/>
    <p:sldMasterId id="2147483798" r:id="rId8"/>
    <p:sldMasterId id="2147483810" r:id="rId9"/>
    <p:sldMasterId id="2147483822" r:id="rId10"/>
    <p:sldMasterId id="2147483834" r:id="rId11"/>
    <p:sldMasterId id="2147483849" r:id="rId12"/>
    <p:sldMasterId id="2147483867" r:id="rId13"/>
    <p:sldMasterId id="2147483879" r:id="rId14"/>
    <p:sldMasterId id="2147483892" r:id="rId15"/>
  </p:sldMasterIdLst>
  <p:notesMasterIdLst>
    <p:notesMasterId r:id="rId39"/>
  </p:notesMasterIdLst>
  <p:sldIdLst>
    <p:sldId id="257" r:id="rId16"/>
    <p:sldId id="258" r:id="rId17"/>
    <p:sldId id="259" r:id="rId18"/>
    <p:sldId id="268" r:id="rId19"/>
    <p:sldId id="261" r:id="rId20"/>
    <p:sldId id="267" r:id="rId21"/>
    <p:sldId id="262" r:id="rId22"/>
    <p:sldId id="263" r:id="rId23"/>
    <p:sldId id="264" r:id="rId24"/>
    <p:sldId id="265" r:id="rId25"/>
    <p:sldId id="266" r:id="rId26"/>
    <p:sldId id="278" r:id="rId27"/>
    <p:sldId id="269" r:id="rId28"/>
    <p:sldId id="271" r:id="rId29"/>
    <p:sldId id="272" r:id="rId30"/>
    <p:sldId id="273" r:id="rId31"/>
    <p:sldId id="287" r:id="rId32"/>
    <p:sldId id="270" r:id="rId33"/>
    <p:sldId id="275" r:id="rId34"/>
    <p:sldId id="276" r:id="rId35"/>
    <p:sldId id="277" r:id="rId36"/>
    <p:sldId id="281" r:id="rId37"/>
    <p:sldId id="283" r:id="rId3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5814" autoAdjust="0"/>
  </p:normalViewPr>
  <p:slideViewPr>
    <p:cSldViewPr>
      <p:cViewPr varScale="1">
        <p:scale>
          <a:sx n="109" d="100"/>
          <a:sy n="109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67755419461457E-2"/>
          <c:y val="3.6443293946503759E-2"/>
          <c:w val="0.7791149023038787"/>
          <c:h val="0.8872807535273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2"/>
                <c:pt idx="0">
                  <c:v>existante </c:v>
                </c:pt>
                <c:pt idx="1">
                  <c:v>aburrida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2-9D44-B341-94307BC650E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2"/>
                <c:pt idx="0">
                  <c:v>existante </c:v>
                </c:pt>
                <c:pt idx="1">
                  <c:v>aburrida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B932-9D44-B341-94307BC650E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2"/>
                <c:pt idx="0">
                  <c:v>existante </c:v>
                </c:pt>
                <c:pt idx="1">
                  <c:v>aburrida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932-9D44-B341-94307BC65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197952"/>
        <c:axId val="105199488"/>
      </c:barChart>
      <c:catAx>
        <c:axId val="10519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199488"/>
        <c:crosses val="autoZero"/>
        <c:auto val="1"/>
        <c:lblAlgn val="ctr"/>
        <c:lblOffset val="100"/>
        <c:noMultiLvlLbl val="0"/>
      </c:catAx>
      <c:valAx>
        <c:axId val="10519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19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932098765432101"/>
          <c:y val="0.19183453333577846"/>
          <c:w val="0.56703290560902109"/>
          <c:h val="0.5808768211317679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6-CF49-829D-45DE28552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4.4861391929187228E-2"/>
          <c:w val="0.83916132011276368"/>
          <c:h val="0.85720342830906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 175-189           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E-1B4B-BDC2-43057F5ABDD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 175-189           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3DFE-1B4B-BDC2-43057F5ABDD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 175-189           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FE-1B4B-BDC2-43057F5AB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520512"/>
        <c:axId val="105522304"/>
      </c:barChart>
      <c:catAx>
        <c:axId val="10552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522304"/>
        <c:crosses val="autoZero"/>
        <c:auto val="1"/>
        <c:lblAlgn val="ctr"/>
        <c:lblOffset val="100"/>
        <c:noMultiLvlLbl val="0"/>
      </c:catAx>
      <c:valAx>
        <c:axId val="10552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5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175-189</c:v>
                </c:pt>
                <c:pt idx="6">
                  <c:v>190-204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36-5041-AB48-B1ED253AF64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175-189</c:v>
                </c:pt>
                <c:pt idx="6">
                  <c:v>190-204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36-5041-AB48-B1ED253AF64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strRef>
              <c:f>Hoja1!$A$2:$A$8</c:f>
              <c:strCache>
                <c:ptCount val="7"/>
                <c:pt idx="0">
                  <c:v>100-114</c:v>
                </c:pt>
                <c:pt idx="1">
                  <c:v>115-129</c:v>
                </c:pt>
                <c:pt idx="2">
                  <c:v>130-144</c:v>
                </c:pt>
                <c:pt idx="3">
                  <c:v>145-159</c:v>
                </c:pt>
                <c:pt idx="4">
                  <c:v>160-170</c:v>
                </c:pt>
                <c:pt idx="5">
                  <c:v>175-189</c:v>
                </c:pt>
                <c:pt idx="6">
                  <c:v>190-204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36-5041-AB48-B1ED253AF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609856"/>
        <c:axId val="105623936"/>
      </c:lineChart>
      <c:catAx>
        <c:axId val="10560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623936"/>
        <c:crosses val="autoZero"/>
        <c:auto val="1"/>
        <c:lblAlgn val="ctr"/>
        <c:lblOffset val="100"/>
        <c:noMultiLvlLbl val="0"/>
      </c:catAx>
      <c:valAx>
        <c:axId val="1056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0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623213764946"/>
          <c:y val="0.38317701669235915"/>
          <c:w val="0.12311752697579469"/>
          <c:h val="6.80900396225068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numRef>
              <c:f>Hoja1!$A$2:$A$8</c:f>
              <c:numCache>
                <c:formatCode>0%</c:formatCode>
                <c:ptCount val="7"/>
                <c:pt idx="0">
                  <c:v>0.1</c:v>
                </c:pt>
                <c:pt idx="1">
                  <c:v>0.02</c:v>
                </c:pt>
                <c:pt idx="2">
                  <c:v>0.16</c:v>
                </c:pt>
                <c:pt idx="3">
                  <c:v>0.16</c:v>
                </c:pt>
                <c:pt idx="4">
                  <c:v>0.12</c:v>
                </c:pt>
                <c:pt idx="5">
                  <c:v>0.16</c:v>
                </c:pt>
                <c:pt idx="6">
                  <c:v>0.28000000000000003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10</c:v>
                </c:pt>
                <c:pt idx="1">
                  <c:v>2</c:v>
                </c:pt>
                <c:pt idx="2">
                  <c:v>16</c:v>
                </c:pt>
                <c:pt idx="3">
                  <c:v>16</c:v>
                </c:pt>
                <c:pt idx="4">
                  <c:v>12</c:v>
                </c:pt>
                <c:pt idx="5">
                  <c:v>16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F-F04C-8AC5-376871190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lectura </c:v>
                </c:pt>
                <c:pt idx="1">
                  <c:v>deporte </c:v>
                </c:pt>
                <c:pt idx="2">
                  <c:v>video juegos </c:v>
                </c:pt>
                <c:pt idx="3">
                  <c:v>musica </c:v>
                </c:pt>
                <c:pt idx="4">
                  <c:v>coleccionismo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3-2B43-8654-15861309572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lectura </c:v>
                </c:pt>
                <c:pt idx="1">
                  <c:v>deporte </c:v>
                </c:pt>
                <c:pt idx="2">
                  <c:v>video juegos </c:v>
                </c:pt>
                <c:pt idx="3">
                  <c:v>musica </c:v>
                </c:pt>
                <c:pt idx="4">
                  <c:v>coleccionismo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9E3-2B43-8654-15861309572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Hoja1!$A$2:$A$6</c:f>
              <c:strCache>
                <c:ptCount val="5"/>
                <c:pt idx="0">
                  <c:v>lectura </c:v>
                </c:pt>
                <c:pt idx="1">
                  <c:v>deporte </c:v>
                </c:pt>
                <c:pt idx="2">
                  <c:v>video juegos </c:v>
                </c:pt>
                <c:pt idx="3">
                  <c:v>musica </c:v>
                </c:pt>
                <c:pt idx="4">
                  <c:v>coleccionismo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9E3-2B43-8654-158613095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42112"/>
        <c:axId val="106448000"/>
      </c:barChart>
      <c:catAx>
        <c:axId val="10644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6448000"/>
        <c:crosses val="autoZero"/>
        <c:auto val="1"/>
        <c:lblAlgn val="ctr"/>
        <c:lblOffset val="100"/>
        <c:noMultiLvlLbl val="0"/>
      </c:catAx>
      <c:valAx>
        <c:axId val="10644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4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deporte </c:v>
                </c:pt>
                <c:pt idx="1">
                  <c:v>videojuego </c:v>
                </c:pt>
                <c:pt idx="2">
                  <c:v>musica </c:v>
                </c:pt>
                <c:pt idx="3">
                  <c:v>coleccionismo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43</c:v>
                </c:pt>
                <c:pt idx="1">
                  <c:v>30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D-2C40-88E1-E3C2D822D57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deporte </c:v>
                </c:pt>
                <c:pt idx="1">
                  <c:v>videojuego </c:v>
                </c:pt>
                <c:pt idx="2">
                  <c:v>musica </c:v>
                </c:pt>
                <c:pt idx="3">
                  <c:v>coleccionismo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65AD-2C40-88E1-E3C2D822D57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deporte </c:v>
                </c:pt>
                <c:pt idx="1">
                  <c:v>videojuego </c:v>
                </c:pt>
                <c:pt idx="2">
                  <c:v>musica </c:v>
                </c:pt>
                <c:pt idx="3">
                  <c:v>coleccionismo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5AD-2C40-88E1-E3C2D822D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81312"/>
        <c:axId val="106783104"/>
      </c:barChart>
      <c:catAx>
        <c:axId val="106781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6783104"/>
        <c:crosses val="autoZero"/>
        <c:auto val="1"/>
        <c:lblAlgn val="ctr"/>
        <c:lblOffset val="100"/>
        <c:noMultiLvlLbl val="0"/>
      </c:catAx>
      <c:valAx>
        <c:axId val="106783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678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D6445-CA44-4800-B0FC-6FE411323CE6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F089407-4192-4723-A42C-6779D2096161}">
      <dgm:prSet/>
      <dgm:spPr/>
      <dgm:t>
        <a:bodyPr/>
        <a:lstStyle/>
        <a:p>
          <a:r>
            <a:rPr lang="es-CO" b="1"/>
            <a:t>GRÁFICOS PARA VARIABLES CUALITATIVAS</a:t>
          </a:r>
          <a:endParaRPr lang="en-US"/>
        </a:p>
      </dgm:t>
    </dgm:pt>
    <dgm:pt modelId="{D2C649D7-8534-450C-96F1-8B3946269D7F}" type="parTrans" cxnId="{76CCF2D9-DED1-42BF-8F70-F10C57B24D49}">
      <dgm:prSet/>
      <dgm:spPr/>
      <dgm:t>
        <a:bodyPr/>
        <a:lstStyle/>
        <a:p>
          <a:endParaRPr lang="en-US"/>
        </a:p>
      </dgm:t>
    </dgm:pt>
    <dgm:pt modelId="{0FA0AEBB-371B-475A-B966-3D9BB06D9371}" type="sibTrans" cxnId="{76CCF2D9-DED1-42BF-8F70-F10C57B24D49}">
      <dgm:prSet/>
      <dgm:spPr/>
      <dgm:t>
        <a:bodyPr/>
        <a:lstStyle/>
        <a:p>
          <a:endParaRPr lang="en-US"/>
        </a:p>
      </dgm:t>
    </dgm:pt>
    <dgm:pt modelId="{0116F8D7-F20E-4A25-8B5F-31EA84955149}">
      <dgm:prSet/>
      <dgm:spPr/>
      <dgm:t>
        <a:bodyPr/>
        <a:lstStyle/>
        <a:p>
          <a:r>
            <a:rPr lang="es-CO" b="1"/>
            <a:t>DIAGRAMA DE BARRAS :</a:t>
          </a:r>
          <a:endParaRPr lang="en-US"/>
        </a:p>
      </dgm:t>
    </dgm:pt>
    <dgm:pt modelId="{C0C1551C-9DDD-4304-919E-FEA341F1B547}" type="parTrans" cxnId="{14E725A4-25A3-4B69-BF44-5DF7A96E957D}">
      <dgm:prSet/>
      <dgm:spPr/>
      <dgm:t>
        <a:bodyPr/>
        <a:lstStyle/>
        <a:p>
          <a:endParaRPr lang="en-US"/>
        </a:p>
      </dgm:t>
    </dgm:pt>
    <dgm:pt modelId="{616CE8CA-951A-4A1C-9343-8658B821B0EC}" type="sibTrans" cxnId="{14E725A4-25A3-4B69-BF44-5DF7A96E957D}">
      <dgm:prSet/>
      <dgm:spPr/>
      <dgm:t>
        <a:bodyPr/>
        <a:lstStyle/>
        <a:p>
          <a:endParaRPr lang="en-US"/>
        </a:p>
      </dgm:t>
    </dgm:pt>
    <dgm:pt modelId="{5ACAEB91-5CFA-4637-B9C3-1B218264E0B4}">
      <dgm:prSet/>
      <dgm:spPr/>
      <dgm:t>
        <a:bodyPr/>
        <a:lstStyle/>
        <a:p>
          <a:r>
            <a:rPr lang="es-CO" b="1"/>
            <a:t>Alturas proporcionales a las frecuencias ( ABSOLUTA O RELATIVA)</a:t>
          </a:r>
          <a:endParaRPr lang="en-US"/>
        </a:p>
      </dgm:t>
    </dgm:pt>
    <dgm:pt modelId="{8B268D18-BADF-4805-AA6B-18AF75688B50}" type="parTrans" cxnId="{DDDB4C9A-B437-456E-9B87-E37DFABC7296}">
      <dgm:prSet/>
      <dgm:spPr/>
      <dgm:t>
        <a:bodyPr/>
        <a:lstStyle/>
        <a:p>
          <a:endParaRPr lang="en-US"/>
        </a:p>
      </dgm:t>
    </dgm:pt>
    <dgm:pt modelId="{7906B4EA-EAF9-427B-8A5A-C66618320062}" type="sibTrans" cxnId="{DDDB4C9A-B437-456E-9B87-E37DFABC7296}">
      <dgm:prSet/>
      <dgm:spPr/>
      <dgm:t>
        <a:bodyPr/>
        <a:lstStyle/>
        <a:p>
          <a:endParaRPr lang="en-US"/>
        </a:p>
      </dgm:t>
    </dgm:pt>
    <dgm:pt modelId="{DB30B718-74EF-4C53-B4C5-4BE13C95DBD6}">
      <dgm:prSet/>
      <dgm:spPr/>
      <dgm:t>
        <a:bodyPr/>
        <a:lstStyle/>
        <a:p>
          <a:r>
            <a:rPr lang="es-CO" b="1"/>
            <a:t>-Se pueden aplicar también  variables discretas .</a:t>
          </a:r>
          <a:endParaRPr lang="en-US"/>
        </a:p>
      </dgm:t>
    </dgm:pt>
    <dgm:pt modelId="{EBDF9545-478A-4E88-8DB0-4255F0EF2B7E}" type="parTrans" cxnId="{35A53768-BB02-4B8B-A811-FE47FBD4F512}">
      <dgm:prSet/>
      <dgm:spPr/>
      <dgm:t>
        <a:bodyPr/>
        <a:lstStyle/>
        <a:p>
          <a:endParaRPr lang="en-US"/>
        </a:p>
      </dgm:t>
    </dgm:pt>
    <dgm:pt modelId="{1F3F04AA-90FC-4ACA-98A6-1D0B221BDC7C}" type="sibTrans" cxnId="{35A53768-BB02-4B8B-A811-FE47FBD4F512}">
      <dgm:prSet/>
      <dgm:spPr/>
      <dgm:t>
        <a:bodyPr/>
        <a:lstStyle/>
        <a:p>
          <a:endParaRPr lang="en-US"/>
        </a:p>
      </dgm:t>
    </dgm:pt>
    <dgm:pt modelId="{B3C600BD-49A5-0844-86A8-75A9AB5775BB}" type="pres">
      <dgm:prSet presAssocID="{93DD6445-CA44-4800-B0FC-6FE411323CE6}" presName="matrix" presStyleCnt="0">
        <dgm:presLayoutVars>
          <dgm:chMax val="1"/>
          <dgm:dir/>
          <dgm:resizeHandles val="exact"/>
        </dgm:presLayoutVars>
      </dgm:prSet>
      <dgm:spPr/>
    </dgm:pt>
    <dgm:pt modelId="{F3EE963B-7C5B-534E-890E-6563F92D37E1}" type="pres">
      <dgm:prSet presAssocID="{93DD6445-CA44-4800-B0FC-6FE411323CE6}" presName="diamond" presStyleLbl="bgShp" presStyleIdx="0" presStyleCnt="1"/>
      <dgm:spPr/>
    </dgm:pt>
    <dgm:pt modelId="{0672409A-7EFC-B74D-80F7-9D4E7F5C5FC4}" type="pres">
      <dgm:prSet presAssocID="{93DD6445-CA44-4800-B0FC-6FE411323CE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33401FC-7212-C948-BDCB-ED15E4059689}" type="pres">
      <dgm:prSet presAssocID="{93DD6445-CA44-4800-B0FC-6FE411323C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BCD1242-73B2-664E-BD25-C8826A31ECD9}" type="pres">
      <dgm:prSet presAssocID="{93DD6445-CA44-4800-B0FC-6FE411323C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87391A1-BB61-C84D-BEA2-FCE82F9F937E}" type="pres">
      <dgm:prSet presAssocID="{93DD6445-CA44-4800-B0FC-6FE411323CE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E3B6A00-521A-AA44-AB5E-05811FB03F05}" type="presOf" srcId="{0116F8D7-F20E-4A25-8B5F-31EA84955149}" destId="{033401FC-7212-C948-BDCB-ED15E4059689}" srcOrd="0" destOrd="0" presId="urn:microsoft.com/office/officeart/2005/8/layout/matrix3"/>
    <dgm:cxn modelId="{4F1F1022-6D34-2345-B075-B1D5715A0BED}" type="presOf" srcId="{5ACAEB91-5CFA-4637-B9C3-1B218264E0B4}" destId="{9BCD1242-73B2-664E-BD25-C8826A31ECD9}" srcOrd="0" destOrd="0" presId="urn:microsoft.com/office/officeart/2005/8/layout/matrix3"/>
    <dgm:cxn modelId="{3032D822-E60A-954D-B8FB-3D208E638540}" type="presOf" srcId="{93DD6445-CA44-4800-B0FC-6FE411323CE6}" destId="{B3C600BD-49A5-0844-86A8-75A9AB5775BB}" srcOrd="0" destOrd="0" presId="urn:microsoft.com/office/officeart/2005/8/layout/matrix3"/>
    <dgm:cxn modelId="{B1919328-4A99-9849-90E3-96A37DEF8168}" type="presOf" srcId="{3F089407-4192-4723-A42C-6779D2096161}" destId="{0672409A-7EFC-B74D-80F7-9D4E7F5C5FC4}" srcOrd="0" destOrd="0" presId="urn:microsoft.com/office/officeart/2005/8/layout/matrix3"/>
    <dgm:cxn modelId="{35A53768-BB02-4B8B-A811-FE47FBD4F512}" srcId="{93DD6445-CA44-4800-B0FC-6FE411323CE6}" destId="{DB30B718-74EF-4C53-B4C5-4BE13C95DBD6}" srcOrd="3" destOrd="0" parTransId="{EBDF9545-478A-4E88-8DB0-4255F0EF2B7E}" sibTransId="{1F3F04AA-90FC-4ACA-98A6-1D0B221BDC7C}"/>
    <dgm:cxn modelId="{B6C5AA7E-CE4F-B14A-8119-DA10BBF44982}" type="presOf" srcId="{DB30B718-74EF-4C53-B4C5-4BE13C95DBD6}" destId="{487391A1-BB61-C84D-BEA2-FCE82F9F937E}" srcOrd="0" destOrd="0" presId="urn:microsoft.com/office/officeart/2005/8/layout/matrix3"/>
    <dgm:cxn modelId="{DDDB4C9A-B437-456E-9B87-E37DFABC7296}" srcId="{93DD6445-CA44-4800-B0FC-6FE411323CE6}" destId="{5ACAEB91-5CFA-4637-B9C3-1B218264E0B4}" srcOrd="2" destOrd="0" parTransId="{8B268D18-BADF-4805-AA6B-18AF75688B50}" sibTransId="{7906B4EA-EAF9-427B-8A5A-C66618320062}"/>
    <dgm:cxn modelId="{14E725A4-25A3-4B69-BF44-5DF7A96E957D}" srcId="{93DD6445-CA44-4800-B0FC-6FE411323CE6}" destId="{0116F8D7-F20E-4A25-8B5F-31EA84955149}" srcOrd="1" destOrd="0" parTransId="{C0C1551C-9DDD-4304-919E-FEA341F1B547}" sibTransId="{616CE8CA-951A-4A1C-9343-8658B821B0EC}"/>
    <dgm:cxn modelId="{76CCF2D9-DED1-42BF-8F70-F10C57B24D49}" srcId="{93DD6445-CA44-4800-B0FC-6FE411323CE6}" destId="{3F089407-4192-4723-A42C-6779D2096161}" srcOrd="0" destOrd="0" parTransId="{D2C649D7-8534-450C-96F1-8B3946269D7F}" sibTransId="{0FA0AEBB-371B-475A-B966-3D9BB06D9371}"/>
    <dgm:cxn modelId="{46CD2A4B-4DA9-6642-9C8A-B9A490473656}" type="presParOf" srcId="{B3C600BD-49A5-0844-86A8-75A9AB5775BB}" destId="{F3EE963B-7C5B-534E-890E-6563F92D37E1}" srcOrd="0" destOrd="0" presId="urn:microsoft.com/office/officeart/2005/8/layout/matrix3"/>
    <dgm:cxn modelId="{75D6D83B-7F86-384C-A95C-2B35D37EDBDA}" type="presParOf" srcId="{B3C600BD-49A5-0844-86A8-75A9AB5775BB}" destId="{0672409A-7EFC-B74D-80F7-9D4E7F5C5FC4}" srcOrd="1" destOrd="0" presId="urn:microsoft.com/office/officeart/2005/8/layout/matrix3"/>
    <dgm:cxn modelId="{B9CC751D-63B6-414F-9476-F163CCE4554E}" type="presParOf" srcId="{B3C600BD-49A5-0844-86A8-75A9AB5775BB}" destId="{033401FC-7212-C948-BDCB-ED15E4059689}" srcOrd="2" destOrd="0" presId="urn:microsoft.com/office/officeart/2005/8/layout/matrix3"/>
    <dgm:cxn modelId="{2EB07EEF-98C8-7A48-AD43-BFD11F66007A}" type="presParOf" srcId="{B3C600BD-49A5-0844-86A8-75A9AB5775BB}" destId="{9BCD1242-73B2-664E-BD25-C8826A31ECD9}" srcOrd="3" destOrd="0" presId="urn:microsoft.com/office/officeart/2005/8/layout/matrix3"/>
    <dgm:cxn modelId="{50A79FBC-6D69-EF4C-AA3F-F7975A7E29FD}" type="presParOf" srcId="{B3C600BD-49A5-0844-86A8-75A9AB5775BB}" destId="{487391A1-BB61-C84D-BEA2-FCE82F9F937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E963B-7C5B-534E-890E-6563F92D37E1}">
      <dsp:nvSpPr>
        <dsp:cNvPr id="0" name=""/>
        <dsp:cNvSpPr/>
      </dsp:nvSpPr>
      <dsp:spPr>
        <a:xfrm>
          <a:off x="1633735" y="0"/>
          <a:ext cx="4022725" cy="40227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72409A-7EFC-B74D-80F7-9D4E7F5C5FC4}">
      <dsp:nvSpPr>
        <dsp:cNvPr id="0" name=""/>
        <dsp:cNvSpPr/>
      </dsp:nvSpPr>
      <dsp:spPr>
        <a:xfrm>
          <a:off x="2015894" y="382158"/>
          <a:ext cx="1568862" cy="15688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GRÁFICOS PARA VARIABLES CUALITATIVAS</a:t>
          </a:r>
          <a:endParaRPr lang="en-US" sz="1600" kern="1200"/>
        </a:p>
      </dsp:txBody>
      <dsp:txXfrm>
        <a:off x="2092480" y="458744"/>
        <a:ext cx="1415690" cy="1415690"/>
      </dsp:txXfrm>
    </dsp:sp>
    <dsp:sp modelId="{033401FC-7212-C948-BDCB-ED15E4059689}">
      <dsp:nvSpPr>
        <dsp:cNvPr id="0" name=""/>
        <dsp:cNvSpPr/>
      </dsp:nvSpPr>
      <dsp:spPr>
        <a:xfrm>
          <a:off x="3705439" y="382158"/>
          <a:ext cx="1568862" cy="15688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DIAGRAMA DE BARRAS :</a:t>
          </a:r>
          <a:endParaRPr lang="en-US" sz="1600" kern="1200"/>
        </a:p>
      </dsp:txBody>
      <dsp:txXfrm>
        <a:off x="3782025" y="458744"/>
        <a:ext cx="1415690" cy="1415690"/>
      </dsp:txXfrm>
    </dsp:sp>
    <dsp:sp modelId="{9BCD1242-73B2-664E-BD25-C8826A31ECD9}">
      <dsp:nvSpPr>
        <dsp:cNvPr id="0" name=""/>
        <dsp:cNvSpPr/>
      </dsp:nvSpPr>
      <dsp:spPr>
        <a:xfrm>
          <a:off x="2015894" y="2071703"/>
          <a:ext cx="1568862" cy="15688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Alturas proporcionales a las frecuencias ( ABSOLUTA O RELATIVA)</a:t>
          </a:r>
          <a:endParaRPr lang="en-US" sz="1600" kern="1200"/>
        </a:p>
      </dsp:txBody>
      <dsp:txXfrm>
        <a:off x="2092480" y="2148289"/>
        <a:ext cx="1415690" cy="1415690"/>
      </dsp:txXfrm>
    </dsp:sp>
    <dsp:sp modelId="{487391A1-BB61-C84D-BEA2-FCE82F9F937E}">
      <dsp:nvSpPr>
        <dsp:cNvPr id="0" name=""/>
        <dsp:cNvSpPr/>
      </dsp:nvSpPr>
      <dsp:spPr>
        <a:xfrm>
          <a:off x="3705439" y="2071703"/>
          <a:ext cx="1568862" cy="1568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/>
            <a:t>-Se pueden aplicar también  variables discretas .</a:t>
          </a:r>
          <a:endParaRPr lang="en-US" sz="1600" kern="1200"/>
        </a:p>
      </dsp:txBody>
      <dsp:txXfrm>
        <a:off x="3782025" y="2148289"/>
        <a:ext cx="1415690" cy="141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F46AB-7B10-A447-BFBD-425A88956FF9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1E15C-795E-624D-B127-F78F41114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61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1E15C-795E-624D-B127-F78F411146BB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15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287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68972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65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1564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0388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1883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83040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4913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28166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15031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6302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62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0759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21008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621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79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858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925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5453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2579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5556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1338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35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542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11003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4371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83932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7955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3002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85402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58006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74769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3035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55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4327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0749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6327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6194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1041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4247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88480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4212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5471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0805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57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586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8903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07853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1782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65777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26258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4266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7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9611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611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976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3850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958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75109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0297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608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2363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1140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53964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37561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0537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482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8060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959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1645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34593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7015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4123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59346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30947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8134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2126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19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1836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0580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8786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4238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3616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93705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970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8660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2646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80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43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0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96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15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595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99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354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602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327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671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7588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089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60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194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44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805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031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198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9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34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9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20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327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955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348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326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42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05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7629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081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66BA5-7D0B-2D4C-9D12-56592F416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2B158-FB08-224E-AB6E-AFF7A22D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025DF-23C5-E844-9204-36851BB8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BA2FD-F6C2-2147-94C1-2FD19541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484ED2-C78D-2D4F-8159-F1085CC0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123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F7461-BC46-7249-B4D7-AA9D6168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3A560-C343-9646-9481-3ECC2F8D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8C0EC-C14D-DB48-A769-CDF031AB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5F110-3217-E645-AD63-F96FAC37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A5F0C-749B-9E4A-BCB3-454134D8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730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D3BBB-6FA9-1C4A-9465-0170E6DF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A281CE-1BC1-C24D-9823-020BFB92D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A85E7-3611-1E4A-89BF-C2BEC749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A62B9-F7CC-E84D-B578-2C62A138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CB5DC-5E21-134D-9436-1F306B4C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151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C4D1A-ABC8-BA41-B633-97E1783F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AB866-5727-6E42-8254-6739A4696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BE6B8F-AAEC-8344-A4EA-2277BE6D7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ADB46-4CC0-DF41-A242-B344E6F3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6EC55-DCDF-EB40-B661-0C78401A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B7F2D-68EF-CB4C-8313-06D22C09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550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7D2A8-311F-E44B-9E4C-82BECA58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512383-A59A-0D4E-98A2-13A3C329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17BC3F-95DC-9141-9FCC-7BF478B99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5CB99C-FFF3-414C-A56F-1E50C1FED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CDA8DE-FFED-2F4E-AF33-23D159EB7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3CD589-880B-F441-9D15-8D9D29ED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50E4F1-448C-724D-AF4D-6FF8C773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EA303-A09F-D644-A8B3-95156881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417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52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8DCE5-3D6F-AA4F-9A95-6402B4FD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1109DC-8B10-2C42-936D-7FB9BF96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E28360-88A7-6040-BCFA-9438FCB7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5D99EB-2BBF-5A49-834F-A1B84771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4909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004F22-410C-A847-ABC7-6C4F3D17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33F8B2-2225-0A4A-85A0-5A41C8CA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E44609-6BE6-F44F-A49E-7CEDC93B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4687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278B1-51A5-ED40-9BCE-6AA6D696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7495A-4688-424F-BE06-77172971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6ADB5-D75B-E342-AD15-54A35E995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6D51C0-23B7-AC40-BEEC-C44E7855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DE7B0-F5FD-774D-8052-5AC951F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0C0EFD-3F3B-7547-AD64-CD058B1E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651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B937A-8873-0042-9F7C-A99CE457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95EBE8-3D15-AC4D-810B-CFF3AF85D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D3AED3-A014-0E43-A022-55CEE860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F0D5DF-8C94-DB4B-8FC4-DDE89410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23D31-C3CB-F942-B0FA-0C252F56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8384F-DAF3-634E-91D7-FF6A3E4D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107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4D4F-B7D1-D64D-9238-6A7D9D0E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F99CC-5D4F-214F-BA8F-62C1E7C1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3F63A-6A7E-1442-8302-1B03AC2D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A61F6-2F90-F948-A7AD-E399DA8A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C1C6B-C811-7346-8580-2C200118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7427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0E935E-35AA-1C4B-90B3-A278905FF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2D5E-EE61-9349-B506-7E9293667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CAC48-EC24-4449-BBD1-403C9A4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B46ACC-B51B-7943-8524-18909DCA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4198EB-E734-2949-8545-B3934DEC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641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66BA5-7D0B-2D4C-9D12-56592F416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52B158-FB08-224E-AB6E-AFF7A22D2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025DF-23C5-E844-9204-36851BB8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8BA2FD-F6C2-2147-94C1-2FD19541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484ED2-C78D-2D4F-8159-F1085CC0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807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F7461-BC46-7249-B4D7-AA9D6168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33A560-C343-9646-9481-3ECC2F8D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8C0EC-C14D-DB48-A769-CDF031AB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5F110-3217-E645-AD63-F96FAC37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7A5F0C-749B-9E4A-BCB3-454134D8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32367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D3BBB-6FA9-1C4A-9465-0170E6DF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A281CE-1BC1-C24D-9823-020BFB92D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A85E7-3611-1E4A-89BF-C2BEC749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4A62B9-F7CC-E84D-B578-2C62A138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CB5DC-5E21-134D-9436-1F306B4C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4233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C4D1A-ABC8-BA41-B633-97E1783F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AB866-5727-6E42-8254-6739A4696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BE6B8F-AAEC-8344-A4EA-2277BE6D7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6ADB46-4CC0-DF41-A242-B344E6F3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6EC55-DCDF-EB40-B661-0C78401AA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B7F2D-68EF-CB4C-8313-06D22C09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6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739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7D2A8-311F-E44B-9E4C-82BECA58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512383-A59A-0D4E-98A2-13A3C3296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17BC3F-95DC-9141-9FCC-7BF478B99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5CB99C-FFF3-414C-A56F-1E50C1FED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CDA8DE-FFED-2F4E-AF33-23D159EB7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3CD589-880B-F441-9D15-8D9D29ED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50E4F1-448C-724D-AF4D-6FF8C773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EA303-A09F-D644-A8B3-95156881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9817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8DCE5-3D6F-AA4F-9A95-6402B4FD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1109DC-8B10-2C42-936D-7FB9BF96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E28360-88A7-6040-BCFA-9438FCB7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5D99EB-2BBF-5A49-834F-A1B847712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0101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004F22-410C-A847-ABC7-6C4F3D17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33F8B2-2225-0A4A-85A0-5A41C8CAA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E44609-6BE6-F44F-A49E-7CEDC93B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523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278B1-51A5-ED40-9BCE-6AA6D696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F7495A-4688-424F-BE06-77172971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E6ADB5-D75B-E342-AD15-54A35E995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6D51C0-23B7-AC40-BEEC-C44E7855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DDE7B0-F5FD-774D-8052-5AC951F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0C0EFD-3F3B-7547-AD64-CD058B1E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894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B937A-8873-0042-9F7C-A99CE457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95EBE8-3D15-AC4D-810B-CFF3AF85D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D3AED3-A014-0E43-A022-55CEE860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F0D5DF-8C94-DB4B-8FC4-DDE89410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E23D31-C3CB-F942-B0FA-0C252F56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78384F-DAF3-634E-91D7-FF6A3E4D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2763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64D4F-B7D1-D64D-9238-6A7D9D0E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F99CC-5D4F-214F-BA8F-62C1E7C1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3F63A-6A7E-1442-8302-1B03AC2D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A61F6-2F90-F948-A7AD-E399DA8A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C1C6B-C811-7346-8580-2C2001181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262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0E935E-35AA-1C4B-90B3-A278905FF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2D5E-EE61-9349-B506-7E9293667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CAC48-EC24-4449-BBD1-403C9A40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B46ACC-B51B-7943-8524-18909DCA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4198EB-E734-2949-8545-B3934DEC9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265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94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3844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952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53870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1734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92562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061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586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450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737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41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81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612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81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3344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9815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171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0172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8390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192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035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27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6980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7938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61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0545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0488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4290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307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7911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20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7927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8409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3482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4720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74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33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1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737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9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036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67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1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04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77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18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94D2BE-D00A-A645-BAB7-CFE037BB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12E83-1899-604B-BDCA-3E963F82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7BCC53-BCED-464D-A6B4-1F0D9BCB6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5A208-B79D-1F4D-8F39-8B62F3603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BB35B-2A9B-C44F-BB10-95DE335C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5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94D2BE-D00A-A645-BAB7-CFE037BB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12E83-1899-604B-BDCA-3E963F82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7BCC53-BCED-464D-A6B4-1F0D9BCB6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A5A208-B79D-1F4D-8F39-8B62F3603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DBB35B-2A9B-C44F-BB10-95DE335C6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316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335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950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020810-E05E-4E67-B3B8-60EF8DB998AA}" type="datetimeFigureOut">
              <a:rPr lang="es-CO" smtClean="0"/>
              <a:t>23/11/20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080B9A-804C-4089-94AB-3E50A8F52F24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2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581" y="985292"/>
            <a:ext cx="1008989" cy="1345319"/>
          </a:xfrm>
          <a:prstGeom prst="ellips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0B620B-3E81-4075-BC12-D4FB3E299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" y="0"/>
            <a:ext cx="914240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8856" y="1022548"/>
            <a:ext cx="5968748" cy="1308063"/>
          </a:xfrm>
        </p:spPr>
        <p:txBody>
          <a:bodyPr anchor="b">
            <a:normAutofit/>
          </a:bodyPr>
          <a:lstStyle/>
          <a:p>
            <a:pPr algn="l"/>
            <a:r>
              <a:rPr lang="es-CO" sz="3800" b="1">
                <a:solidFill>
                  <a:srgbClr val="1F2D29"/>
                </a:solidFill>
              </a:rPr>
              <a:t>ESTADÍSTICA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27199" y="2641604"/>
            <a:ext cx="5716205" cy="344310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O" sz="1300">
                <a:solidFill>
                  <a:srgbClr val="1F2D29"/>
                </a:solidFill>
              </a:rPr>
              <a:t>La estadística es la rama de la matemática estudia los datos cuantitativos de una población; se ocupa de los métodos para recolectar, organizar, analizar, interpretar y presentar estos numéricos con el fin de tomar decisiones.</a:t>
            </a:r>
          </a:p>
          <a:p>
            <a:pPr marL="0" indent="0">
              <a:buNone/>
            </a:pPr>
            <a:endParaRPr lang="es-CO" sz="1300">
              <a:solidFill>
                <a:srgbClr val="1F2D29"/>
              </a:solidFill>
            </a:endParaRPr>
          </a:p>
          <a:p>
            <a:pPr marL="0" indent="0">
              <a:buNone/>
            </a:pPr>
            <a:r>
              <a:rPr lang="es-CO" sz="1300">
                <a:solidFill>
                  <a:srgbClr val="1F2D29"/>
                </a:solidFill>
              </a:rPr>
              <a:t>En un país la información  estadística es muy importante por que permite planificar mejoras, políticas , publicas y privadas, sobre la base de la realidad social expresada en datos numéricos, por ejemplo, establecer programas en materia de educación, alfabetización, empleo, vivienda, salud, urbanización y desarrollo  mujeres, niñas y ancianos, numero de personas que profesa cada religión o que sabe leer o escribir, cantidad de recursos naturales o industriales, trafico, etc…</a:t>
            </a:r>
          </a:p>
        </p:txBody>
      </p:sp>
    </p:spTree>
    <p:extLst>
      <p:ext uri="{BB962C8B-B14F-4D97-AF65-F5344CB8AC3E}">
        <p14:creationId xmlns:p14="http://schemas.microsoft.com/office/powerpoint/2010/main" val="242636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03906"/>
              </p:ext>
            </p:extLst>
          </p:nvPr>
        </p:nvGraphicFramePr>
        <p:xfrm>
          <a:off x="611560" y="188640"/>
          <a:ext cx="82296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82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8657" y="795527"/>
            <a:ext cx="7866411" cy="1190912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CO" sz="3000">
                <a:solidFill>
                  <a:schemeClr val="tx2"/>
                </a:solidFill>
              </a:rPr>
              <a:t>DIAGRAMAS DE SECTORES (TORTAS, O POLARES)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772" y="2250281"/>
            <a:ext cx="3719489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FC3E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A053335-AD1A-FF45-BB46-BD4DEC5054E0}"/>
              </a:ext>
            </a:extLst>
          </p:cNvPr>
          <p:cNvPicPr/>
          <p:nvPr/>
        </p:nvPicPr>
        <p:blipFill rotWithShape="1">
          <a:blip r:embed="rId2"/>
          <a:srcRect l="50260" t="65164" r="20351" b="5376"/>
          <a:stretch/>
        </p:blipFill>
        <p:spPr bwMode="auto">
          <a:xfrm>
            <a:off x="827442" y="3111063"/>
            <a:ext cx="3470148" cy="1956672"/>
          </a:xfrm>
          <a:prstGeom prst="rect">
            <a:avLst/>
          </a:prstGeom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85527" y="2228850"/>
            <a:ext cx="3771696" cy="36996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rgbClr val="FC3E11"/>
              </a:buClr>
              <a:buNone/>
            </a:pPr>
            <a:endParaRPr lang="es-CO" sz="1200" dirty="0"/>
          </a:p>
          <a:p>
            <a:pPr marL="0" indent="0">
              <a:lnSpc>
                <a:spcPct val="110000"/>
              </a:lnSpc>
              <a:buClr>
                <a:srgbClr val="FC3E11"/>
              </a:buClr>
              <a:buNone/>
            </a:pPr>
            <a:endParaRPr lang="es-CO" sz="1200" dirty="0"/>
          </a:p>
          <a:p>
            <a:pPr marL="0" indent="0">
              <a:lnSpc>
                <a:spcPct val="110000"/>
              </a:lnSpc>
              <a:buClr>
                <a:srgbClr val="FC3E11"/>
              </a:buClr>
              <a:buNone/>
            </a:pPr>
            <a:endParaRPr lang="es-CO" sz="1200" dirty="0"/>
          </a:p>
          <a:p>
            <a:pPr marL="0" indent="0">
              <a:lnSpc>
                <a:spcPct val="110000"/>
              </a:lnSpc>
              <a:buClr>
                <a:srgbClr val="FC3E11"/>
              </a:buClr>
              <a:buNone/>
            </a:pPr>
            <a:r>
              <a:rPr lang="es-CO" sz="2000" dirty="0"/>
              <a:t>El area de cada sector es proporcional a la frecuencia absoluta o relativa</a:t>
            </a:r>
          </a:p>
          <a:p>
            <a:pPr marL="0" indent="0" algn="ctr">
              <a:lnSpc>
                <a:spcPct val="110000"/>
              </a:lnSpc>
              <a:buClr>
                <a:srgbClr val="FC3E11"/>
              </a:buClr>
              <a:buNone/>
            </a:pPr>
            <a:r>
              <a:rPr lang="es-CO" sz="1200" b="1" dirty="0"/>
              <a:t>                  </a:t>
            </a:r>
            <a:r>
              <a:rPr lang="es-CO" sz="1400" b="1" dirty="0">
                <a:solidFill>
                  <a:srgbClr val="00B050"/>
                </a:solidFill>
              </a:rPr>
              <a:t>GRAFICAS PARA VARIABLES CUALITATIVAS CONTINUAS. </a:t>
            </a:r>
          </a:p>
          <a:p>
            <a:pPr marL="0" indent="0" algn="ctr">
              <a:lnSpc>
                <a:spcPct val="110000"/>
              </a:lnSpc>
              <a:buClr>
                <a:srgbClr val="FC3E11"/>
              </a:buClr>
              <a:buNone/>
            </a:pPr>
            <a:endParaRPr lang="es-CO" sz="1400" b="1" dirty="0">
              <a:solidFill>
                <a:srgbClr val="00B050"/>
              </a:solidFill>
            </a:endParaRPr>
          </a:p>
          <a:p>
            <a:pPr marL="0" indent="0">
              <a:lnSpc>
                <a:spcPct val="110000"/>
              </a:lnSpc>
              <a:buClr>
                <a:srgbClr val="FC3E11"/>
              </a:buClr>
              <a:buNone/>
            </a:pPr>
            <a:r>
              <a:rPr lang="es-CO" sz="1200" b="1" dirty="0"/>
              <a:t>-PICTOGRAMAS : </a:t>
            </a:r>
          </a:p>
          <a:p>
            <a:pPr>
              <a:lnSpc>
                <a:spcPct val="110000"/>
              </a:lnSpc>
              <a:buClr>
                <a:srgbClr val="FC3E11"/>
              </a:buClr>
              <a:buFontTx/>
              <a:buChar char="-"/>
            </a:pPr>
            <a:r>
              <a:rPr lang="es-CO" sz="1900" dirty="0"/>
              <a:t>Fáciles de entender.</a:t>
            </a:r>
          </a:p>
          <a:p>
            <a:pPr>
              <a:lnSpc>
                <a:spcPct val="110000"/>
              </a:lnSpc>
              <a:buClr>
                <a:srgbClr val="FC3E11"/>
              </a:buClr>
              <a:buFontTx/>
              <a:buChar char="-"/>
            </a:pPr>
            <a:r>
              <a:rPr lang="es-CO" sz="1900" dirty="0"/>
              <a:t>Cada modalidad debe ser proporcional  ala  frecuencia </a:t>
            </a:r>
          </a:p>
          <a:p>
            <a:pPr>
              <a:lnSpc>
                <a:spcPct val="110000"/>
              </a:lnSpc>
              <a:buClr>
                <a:srgbClr val="FC3E11"/>
              </a:buClr>
              <a:buFontTx/>
              <a:buChar char="-"/>
            </a:pP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82636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63FA9-154F-DF41-B726-F7D0158F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CE1A06-D1D8-B844-B574-A579DF5CFA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l="41784" t="27802" r="19394" b="12545"/>
          <a:stretch/>
        </p:blipFill>
        <p:spPr bwMode="auto">
          <a:xfrm>
            <a:off x="1691680" y="980728"/>
            <a:ext cx="6513383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454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dirty="0">
                <a:solidFill>
                  <a:srgbClr val="00B0F0"/>
                </a:solidFill>
              </a:rPr>
              <a:t>GRAFICAS ESTADÍSTICAS</a:t>
            </a: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75165"/>
              </p:ext>
            </p:extLst>
          </p:nvPr>
        </p:nvGraphicFramePr>
        <p:xfrm>
          <a:off x="827584" y="112474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4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CO" sz="2400" b="1" dirty="0"/>
              <a:t>HISTOGRAMA Y POLÍGONO DE FRECUENCIA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14477"/>
              </p:ext>
            </p:extLst>
          </p:nvPr>
        </p:nvGraphicFramePr>
        <p:xfrm>
          <a:off x="683568" y="16288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58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160871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03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rgbClr val="FFFFFF"/>
                </a:solidFill>
              </a:rPr>
              <a:t>SECTOR CIRCULAR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596306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034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391400" cy="3384376"/>
          </a:xfrm>
          <a:solidFill>
            <a:schemeClr val="accent3"/>
          </a:solidFill>
        </p:spPr>
        <p:txBody>
          <a:bodyPr/>
          <a:lstStyle/>
          <a:p>
            <a:r>
              <a:rPr lang="es-CO" b="1" dirty="0"/>
              <a:t>FÓRMULA:</a:t>
            </a:r>
          </a:p>
          <a:p>
            <a:r>
              <a:rPr lang="es-CO" dirty="0"/>
              <a:t>La fórmula para calcular la amplitud del sector de un diagrama de sectores es la siguiente:</a:t>
            </a:r>
          </a:p>
          <a:p>
            <a:endParaRPr lang="es-CO" dirty="0"/>
          </a:p>
          <a:p>
            <a:r>
              <a:rPr lang="es-CO" dirty="0"/>
              <a:t>Donde se multiplica la amplitud completa (360º), por la frecuencia relativa (h</a:t>
            </a:r>
            <a:r>
              <a:rPr lang="es-CO" baseline="-25000" dirty="0"/>
              <a:t>i</a:t>
            </a:r>
            <a:r>
              <a:rPr lang="es-CO" dirty="0"/>
              <a:t>) de una tabla de frecuencias.</a:t>
            </a:r>
          </a:p>
          <a:p>
            <a:endParaRPr lang="es-CO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7" y="1700935"/>
            <a:ext cx="3930435" cy="36004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7" y="2852936"/>
            <a:ext cx="5241592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5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22AEC1C-700D-4670-AB84-660213AE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D0406F2-17B9-43E0-A331-235C91624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315" y="1687286"/>
            <a:ext cx="2452097" cy="39780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cs typeface="+mj-cs"/>
              </a:rPr>
              <a:t>CLASIFIQUE CADA UNA DE LAS VARIABLES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908712"/>
              </p:ext>
            </p:extLst>
          </p:nvPr>
        </p:nvGraphicFramePr>
        <p:xfrm>
          <a:off x="3707904" y="476672"/>
          <a:ext cx="5112567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Descripción de la variable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Tipo de variable 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Numero</a:t>
                      </a:r>
                      <a:r>
                        <a:rPr lang="es-CO" sz="1100" baseline="0"/>
                        <a:t> de acciones vendidas cada día en la bolsa de valores de Bogotá .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cuantitativa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Las temperaturas registradas cada hora en un observatorio</a:t>
                      </a:r>
                      <a:r>
                        <a:rPr lang="es-CO" sz="1100" baseline="0"/>
                        <a:t> de medio ambiente .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cuantitativa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El diámetro de las ruedas de</a:t>
                      </a:r>
                      <a:r>
                        <a:rPr lang="es-CO" sz="1100" baseline="0"/>
                        <a:t> varios autos de carrera.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parámetro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031">
                <a:tc>
                  <a:txBody>
                    <a:bodyPr/>
                    <a:lstStyle/>
                    <a:p>
                      <a:r>
                        <a:rPr lang="es-CO" sz="1100"/>
                        <a:t>El numero de hijos de las familias del colegio.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cualitativa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438">
                <a:tc>
                  <a:txBody>
                    <a:bodyPr/>
                    <a:lstStyle/>
                    <a:p>
                      <a:r>
                        <a:rPr lang="es-CO" sz="1100"/>
                        <a:t>El total</a:t>
                      </a:r>
                      <a:r>
                        <a:rPr lang="es-CO" sz="1100" baseline="0"/>
                        <a:t> de habitantes de Colombia. 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muestra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La estatura de una muestra de habitantes de Cundinamarca.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cuantitativa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El total de estudiantes</a:t>
                      </a:r>
                      <a:r>
                        <a:rPr lang="es-CO" sz="1100" baseline="0"/>
                        <a:t> que aprueban una asignatura.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200"/>
                        <a:t>Población</a:t>
                      </a:r>
                      <a:r>
                        <a:rPr lang="es-CO" sz="1100"/>
                        <a:t> 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438">
                <a:tc>
                  <a:txBody>
                    <a:bodyPr/>
                    <a:lstStyle/>
                    <a:p>
                      <a:r>
                        <a:rPr lang="es-CO" sz="1100"/>
                        <a:t>El peso de los estudiantes del colegio.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Cualitativa 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La cantidad de horas</a:t>
                      </a:r>
                      <a:r>
                        <a:rPr lang="es-CO" sz="1100" baseline="0"/>
                        <a:t> que se estudian por periodo.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cuantitativa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La cantidad de goles anotados en un campeonato.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muestra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9303">
                <a:tc>
                  <a:txBody>
                    <a:bodyPr/>
                    <a:lstStyle/>
                    <a:p>
                      <a:r>
                        <a:rPr lang="es-CO" sz="1100"/>
                        <a:t>La cantidad de agua que sale por el grifo de una hora.</a:t>
                      </a:r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/>
                        <a:t>muestra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8045">
                <a:tc>
                  <a:txBody>
                    <a:bodyPr/>
                    <a:lstStyle/>
                    <a:p>
                      <a:r>
                        <a:rPr lang="es-CO" sz="1100"/>
                        <a:t>El</a:t>
                      </a:r>
                      <a:r>
                        <a:rPr lang="es-CO" sz="1100" baseline="0"/>
                        <a:t> color de auto preferido por los estudiantes de primer semestres de economía.</a:t>
                      </a:r>
                      <a:endParaRPr lang="es-CO" sz="1100"/>
                    </a:p>
                  </a:txBody>
                  <a:tcPr marL="54187" marR="54187" marT="27093" marB="27093"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Población </a:t>
                      </a:r>
                    </a:p>
                  </a:txBody>
                  <a:tcPr marL="54187" marR="54187" marT="27093" marB="2709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720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9626" y="1420706"/>
            <a:ext cx="2599905" cy="4016587"/>
          </a:xfrm>
        </p:spPr>
        <p:txBody>
          <a:bodyPr>
            <a:normAutofit/>
          </a:bodyPr>
          <a:lstStyle/>
          <a:p>
            <a:r>
              <a:rPr lang="es-CO" sz="3100" b="1"/>
              <a:t>USAR DIAGRAMA DE BARRAS 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0389" y="1420706"/>
            <a:ext cx="4136068" cy="40165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1500">
                <a:solidFill>
                  <a:schemeClr val="tx1">
                    <a:lumMod val="75000"/>
                    <a:lumOff val="25000"/>
                  </a:schemeClr>
                </a:solidFill>
              </a:rPr>
              <a:t>Presentar datos de forma de diagrama facilita la lectura mas que una tabla o una lista. Un diagrama de barras nuestra un conjunto de datos como serie de barras , cada una de las cuales representa un grupo dentro del conjunto .la altura de cada barra indica el tamaño del grupo ( valor conocido como ´´frecuencia ´´ ). La información se visualiza rápida y elatamente en la altura de las barras y los valores ( preciosos ) de los datos se leen en el eje vertical del diagrama . Este se puede dibujar con lápiz, regla y papel cuadriculado con la  información de una tabla de frecuencias 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4298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094" y="960120"/>
            <a:ext cx="2899271" cy="4171278"/>
          </a:xfrm>
        </p:spPr>
        <p:txBody>
          <a:bodyPr>
            <a:normAutofit/>
          </a:bodyPr>
          <a:lstStyle/>
          <a:p>
            <a:pPr algn="r"/>
            <a:r>
              <a:rPr lang="es-CO" sz="3800" b="1" dirty="0">
                <a:solidFill>
                  <a:schemeClr val="tx1"/>
                </a:solidFill>
              </a:rPr>
              <a:t>VARIABLE ESTADÍSTICA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7373" y="960120"/>
            <a:ext cx="4133850" cy="417127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Una variable estadística es cada una de las características o cualidades que posen los individuos de una población. Las variables estadísticas se clasifican en dos tipos: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*cualitativas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*cuantitativas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1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/>
              <a:t>VARIABLE ESTADÍSTICA CUALITATIVA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Las variables estadísticas  son aquellas expresadas en forma de palabras o textos, sirven para registrar la información descriptiva acerca de lugares, objetos, personas, conversaciones, conductos, etc…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Ejemplos: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*nacionalidad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*El olor del pelo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100" dirty="0"/>
              <a:t>*La religión 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100" dirty="0"/>
          </a:p>
          <a:p>
            <a:pPr marL="0" indent="0">
              <a:lnSpc>
                <a:spcPct val="110000"/>
              </a:lnSpc>
              <a:buNone/>
            </a:pP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251328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B88A52-38D7-402E-88C3-0EF4C3265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8758" y="4947185"/>
            <a:ext cx="7433565" cy="1267348"/>
          </a:xfrm>
        </p:spPr>
        <p:txBody>
          <a:bodyPr anchor="t">
            <a:normAutofit/>
          </a:bodyPr>
          <a:lstStyle/>
          <a:p>
            <a:pPr algn="ctr"/>
            <a:endParaRPr lang="es-CO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48CE09DE-7896-4508-B9CD-2E473C097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53771A-800E-41A8-965C-D99DB95E9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6449"/>
              </p:ext>
            </p:extLst>
          </p:nvPr>
        </p:nvGraphicFramePr>
        <p:xfrm>
          <a:off x="938758" y="941388"/>
          <a:ext cx="743356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27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3F9AA6-0DA9-4F38-AA8A-C355838E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4952954"/>
            <a:ext cx="7290054" cy="1499616"/>
          </a:xfrm>
        </p:spPr>
        <p:txBody>
          <a:bodyPr>
            <a:normAutofit/>
          </a:bodyPr>
          <a:lstStyle/>
          <a:p>
            <a:r>
              <a:rPr lang="es-CO" b="1"/>
              <a:t>Diagrama</a:t>
            </a:r>
            <a:r>
              <a:rPr lang="es-CO" dirty="0"/>
              <a:t> </a:t>
            </a:r>
            <a:r>
              <a:rPr lang="es-CO" b="1"/>
              <a:t>de barras horizontal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5FA27-EB18-4E04-8C96-68F7A0BC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6213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185599"/>
              </p:ext>
            </p:extLst>
          </p:nvPr>
        </p:nvGraphicFramePr>
        <p:xfrm>
          <a:off x="767953" y="992221"/>
          <a:ext cx="7290197" cy="361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3222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23501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spc="100" dirty="0">
                <a:solidFill>
                  <a:srgbClr val="0070C0"/>
                </a:solidFill>
              </a:rPr>
              <a:t>FRECUENCIA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68096" y="2286000"/>
            <a:ext cx="2350185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</a:rPr>
              <a:t>En estadística, la </a:t>
            </a:r>
            <a:r>
              <a:rPr lang="en-US" sz="1400" b="1">
                <a:solidFill>
                  <a:schemeClr val="tx1"/>
                </a:solidFill>
              </a:rPr>
              <a:t>frecuencia</a:t>
            </a:r>
            <a:r>
              <a:rPr lang="en-US" sz="1400">
                <a:solidFill>
                  <a:schemeClr val="tx1"/>
                </a:solidFill>
              </a:rPr>
              <a:t> (o </a:t>
            </a:r>
            <a:r>
              <a:rPr lang="en-US" sz="1400" b="1">
                <a:solidFill>
                  <a:schemeClr val="tx1"/>
                </a:solidFill>
              </a:rPr>
              <a:t>frecuencia absoluta</a:t>
            </a:r>
            <a:r>
              <a:rPr lang="en-US" sz="1400">
                <a:solidFill>
                  <a:schemeClr val="tx1"/>
                </a:solidFill>
              </a:rPr>
              <a:t>) de un evento es el número de veces en que dicho evento se repite durante un experimento o muestra estadística.</a:t>
            </a:r>
            <a:r>
              <a:rPr lang="en-US" sz="1400" baseline="300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Comúnmente, la distribución de la frecuencia suele visualizarse con el uso de histogramas.</a:t>
            </a:r>
          </a:p>
          <a:p>
            <a:pPr>
              <a:lnSpc>
                <a:spcPct val="90000"/>
              </a:lnSpc>
            </a:pPr>
            <a:endParaRPr lang="en-US" sz="14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400" b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2217" r="1518" b="2217"/>
          <a:stretch/>
        </p:blipFill>
        <p:spPr>
          <a:xfrm>
            <a:off x="3118281" y="1412776"/>
            <a:ext cx="574225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6784848" cy="1080120"/>
          </a:xfrm>
        </p:spPr>
        <p:txBody>
          <a:bodyPr>
            <a:normAutofit/>
          </a:bodyPr>
          <a:lstStyle/>
          <a:p>
            <a:r>
              <a:rPr lang="es-CO" dirty="0"/>
              <a:t>TIPOS DE FRECUENCIAS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55576" y="1268760"/>
            <a:ext cx="7391400" cy="4824536"/>
          </a:xfrm>
        </p:spPr>
        <p:txBody>
          <a:bodyPr>
            <a:normAutofit/>
          </a:bodyPr>
          <a:lstStyle/>
          <a:p>
            <a:r>
              <a:rPr lang="es-CO" dirty="0"/>
              <a:t>En estadística se pueden distinguir hasta cuatro tipos de frecuencias:</a:t>
            </a:r>
          </a:p>
          <a:p>
            <a:r>
              <a:rPr lang="es-CO" b="1" dirty="0"/>
              <a:t>FRECUENCIA ABSOLUTA:</a:t>
            </a:r>
            <a:r>
              <a:rPr lang="es-CO" dirty="0"/>
              <a:t> De un valor de la variable estadística X, es el número de veces que aparece ese valor en el estudio. Se suele denotar por </a:t>
            </a:r>
            <a:r>
              <a:rPr lang="es-CO" i="1" dirty="0"/>
              <a:t>F</a:t>
            </a:r>
            <a:r>
              <a:rPr lang="es-CO" i="1" baseline="-25000" dirty="0"/>
              <a:t>i</a:t>
            </a:r>
            <a:r>
              <a:rPr lang="es-CO" dirty="0"/>
              <a:t> a la frecuencia absoluta del valor </a:t>
            </a:r>
            <a:r>
              <a:rPr lang="es-CO" i="1" dirty="0"/>
              <a:t>X = x</a:t>
            </a:r>
            <a:r>
              <a:rPr lang="es-CO" i="1" baseline="-25000" dirty="0"/>
              <a:t>i</a:t>
            </a:r>
            <a:r>
              <a:rPr lang="es-CO" dirty="0"/>
              <a:t> de la variable X. Dada una muestra de N elementos, la suma de todas las frecuencias absolutas debe dar el total de la muestra estudiada </a:t>
            </a:r>
            <a:r>
              <a:rPr lang="es-CO" i="1" dirty="0"/>
              <a:t>N</a:t>
            </a:r>
            <a:r>
              <a:rPr lang="es-CO" dirty="0"/>
              <a:t>.</a:t>
            </a:r>
          </a:p>
          <a:p>
            <a:r>
              <a:rPr lang="es-CO" b="1" dirty="0"/>
              <a:t>FRECUENCIA RELATIVA:</a:t>
            </a:r>
            <a:r>
              <a:rPr lang="es-CO" dirty="0"/>
              <a:t> (</a:t>
            </a:r>
            <a:r>
              <a:rPr lang="es-CO" i="1" dirty="0"/>
              <a:t>f</a:t>
            </a:r>
            <a:r>
              <a:rPr lang="es-CO" i="1" baseline="-25000" dirty="0"/>
              <a:t>i</a:t>
            </a:r>
            <a:r>
              <a:rPr lang="es-CO" dirty="0"/>
              <a:t>), es el cociente entre la frecuencia absoluta y el tamaño de la muestra (</a:t>
            </a:r>
            <a:r>
              <a:rPr lang="es-CO" i="1" dirty="0"/>
              <a:t>N</a:t>
            </a:r>
            <a:r>
              <a:rPr lang="es-CO" dirty="0"/>
              <a:t>). Es decir,</a:t>
            </a:r>
          </a:p>
          <a:p>
            <a:endParaRPr lang="es-CO" dirty="0"/>
          </a:p>
          <a:p>
            <a:endParaRPr lang="es-CO" dirty="0"/>
          </a:p>
          <a:p>
            <a:r>
              <a:rPr lang="es-CO" dirty="0"/>
              <a:t>siendo el </a:t>
            </a:r>
            <a:r>
              <a:rPr lang="es-CO" i="1" dirty="0"/>
              <a:t>f</a:t>
            </a:r>
            <a:r>
              <a:rPr lang="es-CO" i="1" baseline="-25000" dirty="0"/>
              <a:t>i</a:t>
            </a:r>
            <a:r>
              <a:rPr lang="es-CO" dirty="0"/>
              <a:t> para todo el conjunto </a:t>
            </a:r>
            <a:r>
              <a:rPr lang="es-CO" i="1" dirty="0"/>
              <a:t>i</a:t>
            </a:r>
            <a:r>
              <a:rPr lang="es-CO" dirty="0"/>
              <a:t>. Se presenta en una tabla o nube de puntos en una distribución de frecuencias. Si multiplicamos la frecuencia relativa por 100 obtendremos el porcentaje o tanto por ciento (</a:t>
            </a:r>
            <a:r>
              <a:rPr lang="es-CO" i="1" dirty="0"/>
              <a:t>p</a:t>
            </a:r>
            <a:r>
              <a:rPr lang="es-CO" i="1" baseline="-25000" dirty="0"/>
              <a:t>i</a:t>
            </a:r>
            <a:r>
              <a:rPr lang="es-CO" dirty="0"/>
              <a:t>)</a:t>
            </a:r>
          </a:p>
          <a:p>
            <a:r>
              <a:rPr lang="es-CO" b="1" dirty="0"/>
              <a:t>FRECUENCIA ABSOLUTA ACUMULADA:</a:t>
            </a:r>
            <a:r>
              <a:rPr lang="es-CO" dirty="0"/>
              <a:t> (</a:t>
            </a:r>
            <a:r>
              <a:rPr lang="es-CO" i="1" dirty="0"/>
              <a:t>N</a:t>
            </a:r>
            <a:r>
              <a:rPr lang="es-CO" i="1" baseline="-25000" dirty="0"/>
              <a:t>i</a:t>
            </a:r>
            <a:r>
              <a:rPr lang="es-CO" dirty="0"/>
              <a:t>), se refiere al total de las frecuencias absolutas para todos los eventos iguales o anteriores que un cierto valor, en una lista ordenada de eventos.</a:t>
            </a:r>
          </a:p>
          <a:p>
            <a:r>
              <a:rPr lang="es-CO" b="1" dirty="0"/>
              <a:t>FRECUENCIA RELATIVA ACUMULADA:</a:t>
            </a:r>
            <a:r>
              <a:rPr lang="es-CO" dirty="0"/>
              <a:t> (</a:t>
            </a:r>
            <a:r>
              <a:rPr lang="es-CO" i="1" dirty="0"/>
              <a:t>F</a:t>
            </a:r>
            <a:r>
              <a:rPr lang="es-CO" i="1" baseline="-25000" dirty="0"/>
              <a:t>i</a:t>
            </a:r>
            <a:r>
              <a:rPr lang="es-CO" dirty="0"/>
              <a:t>), es el cociente entre la frecuencia absoluta acumulada y el total de la muestra.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8" y="3157540"/>
            <a:ext cx="1247949" cy="39058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8" y="5661248"/>
            <a:ext cx="609685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r>
              <a:rPr lang="es-CO" b="1"/>
              <a:t>Variables estadísticas cuantitativas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1" y="2015734"/>
            <a:ext cx="5557015" cy="38615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s-CO" sz="1000" dirty="0"/>
              <a:t> </a:t>
            </a:r>
            <a:r>
              <a:rPr lang="es-CO" sz="1800" dirty="0"/>
              <a:t>Las variables estadísticas cuantitativas  son aquellas que sirven para registrar la información numérica, como numero de hijos, estatura, peso , etc..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Ejemplos 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* La nota de una prueba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* El numero de hijos 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*la estatura .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800" dirty="0"/>
          </a:p>
          <a:p>
            <a:pPr>
              <a:lnSpc>
                <a:spcPct val="110000"/>
              </a:lnSpc>
            </a:pPr>
            <a:r>
              <a:rPr lang="es-CO" sz="1800" b="1" dirty="0"/>
              <a:t>La población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Es el conjunto sobre el que estamos interesados en obtener conclusiones ( hacer indiferencia 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CO" sz="1800" dirty="0"/>
              <a:t>- Normalmente es demasiado grande para poder abárcalo. </a:t>
            </a:r>
          </a:p>
        </p:txBody>
      </p:sp>
      <p:pic>
        <p:nvPicPr>
          <p:cNvPr id="7" name="Graphic 6" descr="Bar chart">
            <a:extLst>
              <a:ext uri="{FF2B5EF4-FFF2-40B4-BE49-F238E27FC236}">
                <a16:creationId xmlns:a16="http://schemas.microsoft.com/office/drawing/2014/main" id="{0E90C901-6686-49C2-BB18-F6D37B5E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567" y="2643754"/>
            <a:ext cx="2194573" cy="21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ara sonriente"/>
          <p:cNvSpPr/>
          <p:nvPr/>
        </p:nvSpPr>
        <p:spPr>
          <a:xfrm>
            <a:off x="1254847" y="1034448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ara sonriente"/>
          <p:cNvSpPr/>
          <p:nvPr/>
        </p:nvSpPr>
        <p:spPr>
          <a:xfrm>
            <a:off x="2875918" y="929139"/>
            <a:ext cx="936104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ara sonriente"/>
          <p:cNvSpPr/>
          <p:nvPr/>
        </p:nvSpPr>
        <p:spPr>
          <a:xfrm>
            <a:off x="4716016" y="980728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" name="4 Cara sonriente"/>
          <p:cNvSpPr/>
          <p:nvPr/>
        </p:nvSpPr>
        <p:spPr>
          <a:xfrm>
            <a:off x="6723915" y="931050"/>
            <a:ext cx="914400" cy="91440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Nube"/>
          <p:cNvSpPr/>
          <p:nvPr/>
        </p:nvSpPr>
        <p:spPr>
          <a:xfrm>
            <a:off x="4789828" y="931050"/>
            <a:ext cx="766775" cy="216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Nube"/>
          <p:cNvSpPr/>
          <p:nvPr/>
        </p:nvSpPr>
        <p:spPr>
          <a:xfrm>
            <a:off x="1488232" y="931050"/>
            <a:ext cx="457200" cy="2840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orma libre"/>
          <p:cNvSpPr/>
          <p:nvPr/>
        </p:nvSpPr>
        <p:spPr>
          <a:xfrm>
            <a:off x="3521123" y="829989"/>
            <a:ext cx="573206" cy="634169"/>
          </a:xfrm>
          <a:custGeom>
            <a:avLst/>
            <a:gdLst>
              <a:gd name="connsiteX0" fmla="*/ 0 w 573206"/>
              <a:gd name="connsiteY0" fmla="*/ 174429 h 634169"/>
              <a:gd name="connsiteX1" fmla="*/ 136478 w 573206"/>
              <a:gd name="connsiteY1" fmla="*/ 24304 h 634169"/>
              <a:gd name="connsiteX2" fmla="*/ 477672 w 573206"/>
              <a:gd name="connsiteY2" fmla="*/ 624805 h 634169"/>
              <a:gd name="connsiteX3" fmla="*/ 573206 w 573206"/>
              <a:gd name="connsiteY3" fmla="*/ 406441 h 634169"/>
              <a:gd name="connsiteX4" fmla="*/ 573206 w 573206"/>
              <a:gd name="connsiteY4" fmla="*/ 406441 h 6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206" h="634169">
                <a:moveTo>
                  <a:pt x="0" y="174429"/>
                </a:moveTo>
                <a:cubicBezTo>
                  <a:pt x="28433" y="61835"/>
                  <a:pt x="56866" y="-50759"/>
                  <a:pt x="136478" y="24304"/>
                </a:cubicBezTo>
                <a:cubicBezTo>
                  <a:pt x="216090" y="99367"/>
                  <a:pt x="404884" y="561116"/>
                  <a:pt x="477672" y="624805"/>
                </a:cubicBezTo>
                <a:cubicBezTo>
                  <a:pt x="550460" y="688494"/>
                  <a:pt x="573206" y="406441"/>
                  <a:pt x="573206" y="406441"/>
                </a:cubicBezTo>
                <a:lnTo>
                  <a:pt x="573206" y="40644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orma libre"/>
          <p:cNvSpPr/>
          <p:nvPr/>
        </p:nvSpPr>
        <p:spPr>
          <a:xfrm>
            <a:off x="2279455" y="802500"/>
            <a:ext cx="890100" cy="689148"/>
          </a:xfrm>
          <a:custGeom>
            <a:avLst/>
            <a:gdLst>
              <a:gd name="connsiteX0" fmla="*/ 890100 w 890100"/>
              <a:gd name="connsiteY0" fmla="*/ 235889 h 689148"/>
              <a:gd name="connsiteX1" fmla="*/ 712679 w 890100"/>
              <a:gd name="connsiteY1" fmla="*/ 17525 h 689148"/>
              <a:gd name="connsiteX2" fmla="*/ 480667 w 890100"/>
              <a:gd name="connsiteY2" fmla="*/ 645322 h 689148"/>
              <a:gd name="connsiteX3" fmla="*/ 262303 w 890100"/>
              <a:gd name="connsiteY3" fmla="*/ 413310 h 68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100" h="689148">
                <a:moveTo>
                  <a:pt x="890100" y="235889"/>
                </a:moveTo>
                <a:cubicBezTo>
                  <a:pt x="835509" y="92587"/>
                  <a:pt x="780918" y="-50714"/>
                  <a:pt x="712679" y="17525"/>
                </a:cubicBezTo>
                <a:cubicBezTo>
                  <a:pt x="644440" y="85764"/>
                  <a:pt x="555730" y="579358"/>
                  <a:pt x="480667" y="645322"/>
                </a:cubicBezTo>
                <a:cubicBezTo>
                  <a:pt x="405604" y="711286"/>
                  <a:pt x="-406437" y="747680"/>
                  <a:pt x="262303" y="4133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Forma libre"/>
          <p:cNvSpPr/>
          <p:nvPr/>
        </p:nvSpPr>
        <p:spPr>
          <a:xfrm>
            <a:off x="7301552" y="757596"/>
            <a:ext cx="709192" cy="606201"/>
          </a:xfrm>
          <a:custGeom>
            <a:avLst/>
            <a:gdLst>
              <a:gd name="connsiteX0" fmla="*/ 0 w 709192"/>
              <a:gd name="connsiteY0" fmla="*/ 184100 h 606201"/>
              <a:gd name="connsiteX1" fmla="*/ 272955 w 709192"/>
              <a:gd name="connsiteY1" fmla="*/ 20326 h 606201"/>
              <a:gd name="connsiteX2" fmla="*/ 518615 w 709192"/>
              <a:gd name="connsiteY2" fmla="*/ 593532 h 606201"/>
              <a:gd name="connsiteX3" fmla="*/ 696036 w 709192"/>
              <a:gd name="connsiteY3" fmla="*/ 416111 h 606201"/>
              <a:gd name="connsiteX4" fmla="*/ 682388 w 709192"/>
              <a:gd name="connsiteY4" fmla="*/ 402464 h 60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192" h="606201">
                <a:moveTo>
                  <a:pt x="0" y="184100"/>
                </a:moveTo>
                <a:cubicBezTo>
                  <a:pt x="93259" y="68093"/>
                  <a:pt x="186519" y="-47913"/>
                  <a:pt x="272955" y="20326"/>
                </a:cubicBezTo>
                <a:cubicBezTo>
                  <a:pt x="359391" y="88565"/>
                  <a:pt x="448102" y="527568"/>
                  <a:pt x="518615" y="593532"/>
                </a:cubicBezTo>
                <a:cubicBezTo>
                  <a:pt x="589128" y="659496"/>
                  <a:pt x="668741" y="447956"/>
                  <a:pt x="696036" y="416111"/>
                </a:cubicBezTo>
                <a:cubicBezTo>
                  <a:pt x="723332" y="384266"/>
                  <a:pt x="702860" y="393365"/>
                  <a:pt x="682388" y="4024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orma libre"/>
          <p:cNvSpPr/>
          <p:nvPr/>
        </p:nvSpPr>
        <p:spPr>
          <a:xfrm>
            <a:off x="6414448" y="733962"/>
            <a:ext cx="655092" cy="567621"/>
          </a:xfrm>
          <a:custGeom>
            <a:avLst/>
            <a:gdLst>
              <a:gd name="connsiteX0" fmla="*/ 655092 w 655092"/>
              <a:gd name="connsiteY0" fmla="*/ 194086 h 567621"/>
              <a:gd name="connsiteX1" fmla="*/ 464024 w 655092"/>
              <a:gd name="connsiteY1" fmla="*/ 16665 h 567621"/>
              <a:gd name="connsiteX2" fmla="*/ 122830 w 655092"/>
              <a:gd name="connsiteY2" fmla="*/ 562575 h 567621"/>
              <a:gd name="connsiteX3" fmla="*/ 0 w 655092"/>
              <a:gd name="connsiteY3" fmla="*/ 303268 h 567621"/>
              <a:gd name="connsiteX4" fmla="*/ 0 w 655092"/>
              <a:gd name="connsiteY4" fmla="*/ 303268 h 567621"/>
              <a:gd name="connsiteX5" fmla="*/ 27295 w 655092"/>
              <a:gd name="connsiteY5" fmla="*/ 303268 h 56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092" h="567621">
                <a:moveTo>
                  <a:pt x="655092" y="194086"/>
                </a:moveTo>
                <a:cubicBezTo>
                  <a:pt x="603913" y="74668"/>
                  <a:pt x="552734" y="-44750"/>
                  <a:pt x="464024" y="16665"/>
                </a:cubicBezTo>
                <a:cubicBezTo>
                  <a:pt x="375314" y="78080"/>
                  <a:pt x="200167" y="514808"/>
                  <a:pt x="122830" y="562575"/>
                </a:cubicBezTo>
                <a:cubicBezTo>
                  <a:pt x="45493" y="610342"/>
                  <a:pt x="0" y="303268"/>
                  <a:pt x="0" y="303268"/>
                </a:cubicBezTo>
                <a:lnTo>
                  <a:pt x="0" y="303268"/>
                </a:lnTo>
                <a:lnTo>
                  <a:pt x="27295" y="30326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18 Conector recto"/>
          <p:cNvCxnSpPr>
            <a:stCxn id="4" idx="4"/>
          </p:cNvCxnSpPr>
          <p:nvPr/>
        </p:nvCxnSpPr>
        <p:spPr>
          <a:xfrm>
            <a:off x="5173216" y="1895128"/>
            <a:ext cx="262880" cy="478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>
            <a:stCxn id="5" idx="4"/>
          </p:cNvCxnSpPr>
          <p:nvPr/>
        </p:nvCxnSpPr>
        <p:spPr>
          <a:xfrm>
            <a:off x="7181115" y="1845450"/>
            <a:ext cx="11008" cy="503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Triángulo isósceles"/>
          <p:cNvSpPr/>
          <p:nvPr/>
        </p:nvSpPr>
        <p:spPr>
          <a:xfrm>
            <a:off x="2810255" y="1876434"/>
            <a:ext cx="1094724" cy="8199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27 Trapecio"/>
          <p:cNvSpPr/>
          <p:nvPr/>
        </p:nvSpPr>
        <p:spPr>
          <a:xfrm>
            <a:off x="4789828" y="1909331"/>
            <a:ext cx="817239" cy="754144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28 Trapecio"/>
          <p:cNvSpPr/>
          <p:nvPr/>
        </p:nvSpPr>
        <p:spPr>
          <a:xfrm>
            <a:off x="1373932" y="1909330"/>
            <a:ext cx="685800" cy="7541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Triángulo isósceles"/>
          <p:cNvSpPr/>
          <p:nvPr/>
        </p:nvSpPr>
        <p:spPr>
          <a:xfrm>
            <a:off x="6808790" y="1840806"/>
            <a:ext cx="766667" cy="822669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Rayo"/>
          <p:cNvSpPr/>
          <p:nvPr/>
        </p:nvSpPr>
        <p:spPr>
          <a:xfrm>
            <a:off x="5091149" y="2034375"/>
            <a:ext cx="216024" cy="50405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Sol"/>
          <p:cNvSpPr/>
          <p:nvPr/>
        </p:nvSpPr>
        <p:spPr>
          <a:xfrm>
            <a:off x="3044394" y="2149522"/>
            <a:ext cx="626447" cy="54959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Más"/>
          <p:cNvSpPr/>
          <p:nvPr/>
        </p:nvSpPr>
        <p:spPr>
          <a:xfrm>
            <a:off x="1512879" y="2081231"/>
            <a:ext cx="407906" cy="457200"/>
          </a:xfrm>
          <a:prstGeom prst="mathPlus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8" name="37 Conector recto"/>
          <p:cNvCxnSpPr/>
          <p:nvPr/>
        </p:nvCxnSpPr>
        <p:spPr>
          <a:xfrm>
            <a:off x="5377525" y="2663475"/>
            <a:ext cx="179078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4860032" y="2660742"/>
            <a:ext cx="144016" cy="459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467064" y="2034375"/>
            <a:ext cx="257064" cy="100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4572000" y="2034375"/>
            <a:ext cx="360040" cy="11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5556603" y="3120675"/>
            <a:ext cx="167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>
            <a:off x="4716016" y="3120675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9 Corazón"/>
          <p:cNvSpPr/>
          <p:nvPr/>
        </p:nvSpPr>
        <p:spPr>
          <a:xfrm>
            <a:off x="6999900" y="2217440"/>
            <a:ext cx="373437" cy="385192"/>
          </a:xfrm>
          <a:prstGeom prst="hear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2" name="61 Conector recto"/>
          <p:cNvCxnSpPr/>
          <p:nvPr/>
        </p:nvCxnSpPr>
        <p:spPr>
          <a:xfrm flipH="1">
            <a:off x="6808790" y="2663475"/>
            <a:ext cx="19111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7373337" y="2663475"/>
            <a:ext cx="20212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H="1">
            <a:off x="6808790" y="2034375"/>
            <a:ext cx="260750" cy="183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7301552" y="2034375"/>
            <a:ext cx="273905" cy="111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flipH="1">
            <a:off x="6723915" y="3120675"/>
            <a:ext cx="84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7575457" y="3120675"/>
            <a:ext cx="628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3169555" y="2663475"/>
            <a:ext cx="0" cy="333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>
            <a:off x="3521123" y="2699113"/>
            <a:ext cx="0" cy="29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H="1" flipV="1">
            <a:off x="2810255" y="1876434"/>
            <a:ext cx="359300" cy="220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 flipV="1">
            <a:off x="3521123" y="1876435"/>
            <a:ext cx="286603" cy="20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>
            <a:off x="3521123" y="2996952"/>
            <a:ext cx="1433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H="1">
            <a:off x="3044394" y="2996952"/>
            <a:ext cx="125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Conector recto"/>
          <p:cNvCxnSpPr/>
          <p:nvPr/>
        </p:nvCxnSpPr>
        <p:spPr>
          <a:xfrm flipH="1">
            <a:off x="1418758" y="2645477"/>
            <a:ext cx="138948" cy="35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"/>
          <p:cNvCxnSpPr/>
          <p:nvPr/>
        </p:nvCxnSpPr>
        <p:spPr>
          <a:xfrm>
            <a:off x="1851311" y="2660742"/>
            <a:ext cx="138947" cy="29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1990258" y="2958581"/>
            <a:ext cx="69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flipH="1">
            <a:off x="1267187" y="2996952"/>
            <a:ext cx="151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>
            <a:off x="1920784" y="2034375"/>
            <a:ext cx="358671" cy="275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flipH="1">
            <a:off x="1259632" y="2081231"/>
            <a:ext cx="228600" cy="20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683568" y="4156486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000" dirty="0"/>
              <a:t>Muestra:  es un subconjunto de la población al que tenemos acceso y sobre el que realmente hacemos las observaciones (mediciones)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/>
              <a:t>-debería ser ´´ representativo´´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2000" dirty="0"/>
              <a:t>- esta formado por miembros ´´ seleccionados´´ de la población </a:t>
            </a:r>
          </a:p>
          <a:p>
            <a:r>
              <a:rPr lang="es-CO" sz="2000" dirty="0"/>
              <a:t>        ( individuos , unidades experimentales ) .</a:t>
            </a:r>
          </a:p>
        </p:txBody>
      </p:sp>
    </p:spTree>
    <p:extLst>
      <p:ext uri="{BB962C8B-B14F-4D97-AF65-F5344CB8AC3E}">
        <p14:creationId xmlns:p14="http://schemas.microsoft.com/office/powerpoint/2010/main" val="199836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/>
          <a:lstStyle/>
          <a:p>
            <a:r>
              <a:rPr lang="es-CO" dirty="0"/>
              <a:t>-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032448"/>
          </a:xfrm>
        </p:spPr>
        <p:txBody>
          <a:bodyPr>
            <a:normAutofit/>
          </a:bodyPr>
          <a:lstStyle/>
          <a:p>
            <a:r>
              <a:rPr lang="es-CO" sz="2000" b="1" dirty="0"/>
              <a:t>Parámetro</a:t>
            </a:r>
            <a:r>
              <a:rPr lang="es-CO" sz="2000" dirty="0"/>
              <a:t>: es una cantidad numérica calculada sobre una población. </a:t>
            </a:r>
          </a:p>
          <a:p>
            <a:r>
              <a:rPr lang="es-CO" sz="2000" dirty="0"/>
              <a:t>-la altura media de los individuos de un país.</a:t>
            </a:r>
          </a:p>
          <a:p>
            <a:r>
              <a:rPr lang="es-CO" sz="2000" dirty="0"/>
              <a:t>-la idea es resumir toda la información que hay en la población en unos pocos números  ( parámetro )</a:t>
            </a:r>
          </a:p>
        </p:txBody>
      </p:sp>
      <p:sp>
        <p:nvSpPr>
          <p:cNvPr id="6" name="5 Cara sonriente"/>
          <p:cNvSpPr/>
          <p:nvPr/>
        </p:nvSpPr>
        <p:spPr>
          <a:xfrm>
            <a:off x="1043608" y="652983"/>
            <a:ext cx="914400" cy="745232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ara sonriente"/>
          <p:cNvSpPr/>
          <p:nvPr/>
        </p:nvSpPr>
        <p:spPr>
          <a:xfrm>
            <a:off x="2843808" y="550039"/>
            <a:ext cx="914400" cy="82981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ara sonriente"/>
          <p:cNvSpPr/>
          <p:nvPr/>
        </p:nvSpPr>
        <p:spPr>
          <a:xfrm>
            <a:off x="4860032" y="552901"/>
            <a:ext cx="914400" cy="82981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ara sonriente"/>
          <p:cNvSpPr/>
          <p:nvPr/>
        </p:nvSpPr>
        <p:spPr>
          <a:xfrm rot="2056639">
            <a:off x="7122348" y="547254"/>
            <a:ext cx="914400" cy="872108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Triángulo isósceles"/>
          <p:cNvSpPr/>
          <p:nvPr/>
        </p:nvSpPr>
        <p:spPr>
          <a:xfrm rot="2208364">
            <a:off x="6630151" y="1255223"/>
            <a:ext cx="936104" cy="691802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Trapecio"/>
          <p:cNvSpPr/>
          <p:nvPr/>
        </p:nvSpPr>
        <p:spPr>
          <a:xfrm>
            <a:off x="4956330" y="1398215"/>
            <a:ext cx="721804" cy="760275"/>
          </a:xfrm>
          <a:prstGeom prst="trapezoi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Trapecio"/>
          <p:cNvSpPr/>
          <p:nvPr/>
        </p:nvSpPr>
        <p:spPr>
          <a:xfrm>
            <a:off x="1127288" y="1379854"/>
            <a:ext cx="747039" cy="778635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Triángulo isósceles"/>
          <p:cNvSpPr/>
          <p:nvPr/>
        </p:nvSpPr>
        <p:spPr>
          <a:xfrm>
            <a:off x="2929691" y="1379853"/>
            <a:ext cx="817240" cy="778635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Corazón"/>
          <p:cNvSpPr/>
          <p:nvPr/>
        </p:nvSpPr>
        <p:spPr>
          <a:xfrm>
            <a:off x="5256938" y="1486824"/>
            <a:ext cx="120588" cy="228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orazón"/>
          <p:cNvSpPr/>
          <p:nvPr/>
        </p:nvSpPr>
        <p:spPr>
          <a:xfrm>
            <a:off x="5257513" y="1844113"/>
            <a:ext cx="144016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Nube"/>
          <p:cNvSpPr/>
          <p:nvPr/>
        </p:nvSpPr>
        <p:spPr>
          <a:xfrm>
            <a:off x="5414392" y="550038"/>
            <a:ext cx="360040" cy="22749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Nube"/>
          <p:cNvSpPr/>
          <p:nvPr/>
        </p:nvSpPr>
        <p:spPr>
          <a:xfrm>
            <a:off x="4776310" y="592893"/>
            <a:ext cx="360040" cy="221533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Nube"/>
          <p:cNvSpPr/>
          <p:nvPr/>
        </p:nvSpPr>
        <p:spPr>
          <a:xfrm>
            <a:off x="1127288" y="508967"/>
            <a:ext cx="609045" cy="288032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22 Estrella de 32 puntas"/>
          <p:cNvSpPr/>
          <p:nvPr/>
        </p:nvSpPr>
        <p:spPr>
          <a:xfrm>
            <a:off x="1356791" y="1664093"/>
            <a:ext cx="288032" cy="288032"/>
          </a:xfrm>
          <a:prstGeom prst="star3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23 Pergamino vertical"/>
          <p:cNvSpPr/>
          <p:nvPr/>
        </p:nvSpPr>
        <p:spPr>
          <a:xfrm>
            <a:off x="3248301" y="1745512"/>
            <a:ext cx="180020" cy="252028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Cinta curvada hacia arriba"/>
          <p:cNvSpPr/>
          <p:nvPr/>
        </p:nvSpPr>
        <p:spPr>
          <a:xfrm rot="2854781">
            <a:off x="6877060" y="1528916"/>
            <a:ext cx="442287" cy="200044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29 Forma libre"/>
          <p:cNvSpPr/>
          <p:nvPr/>
        </p:nvSpPr>
        <p:spPr>
          <a:xfrm rot="2007275">
            <a:off x="7949708" y="701845"/>
            <a:ext cx="506437" cy="607066"/>
          </a:xfrm>
          <a:custGeom>
            <a:avLst/>
            <a:gdLst>
              <a:gd name="connsiteX0" fmla="*/ 0 w 506437"/>
              <a:gd name="connsiteY0" fmla="*/ 370296 h 607066"/>
              <a:gd name="connsiteX1" fmla="*/ 211015 w 506437"/>
              <a:gd name="connsiteY1" fmla="*/ 4536 h 607066"/>
              <a:gd name="connsiteX2" fmla="*/ 295421 w 506437"/>
              <a:gd name="connsiteY2" fmla="*/ 595379 h 607066"/>
              <a:gd name="connsiteX3" fmla="*/ 492369 w 506437"/>
              <a:gd name="connsiteY3" fmla="*/ 412499 h 607066"/>
              <a:gd name="connsiteX4" fmla="*/ 492369 w 506437"/>
              <a:gd name="connsiteY4" fmla="*/ 412499 h 607066"/>
              <a:gd name="connsiteX5" fmla="*/ 506437 w 506437"/>
              <a:gd name="connsiteY5" fmla="*/ 426566 h 6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437" h="607066">
                <a:moveTo>
                  <a:pt x="0" y="370296"/>
                </a:moveTo>
                <a:cubicBezTo>
                  <a:pt x="80889" y="168659"/>
                  <a:pt x="161778" y="-32978"/>
                  <a:pt x="211015" y="4536"/>
                </a:cubicBezTo>
                <a:cubicBezTo>
                  <a:pt x="260252" y="42050"/>
                  <a:pt x="248529" y="527385"/>
                  <a:pt x="295421" y="595379"/>
                </a:cubicBezTo>
                <a:cubicBezTo>
                  <a:pt x="342313" y="663373"/>
                  <a:pt x="492369" y="412499"/>
                  <a:pt x="492369" y="412499"/>
                </a:cubicBezTo>
                <a:lnTo>
                  <a:pt x="492369" y="412499"/>
                </a:lnTo>
                <a:lnTo>
                  <a:pt x="506437" y="42656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31 Forma libre"/>
          <p:cNvSpPr/>
          <p:nvPr/>
        </p:nvSpPr>
        <p:spPr>
          <a:xfrm rot="3432675">
            <a:off x="7389634" y="105553"/>
            <a:ext cx="379828" cy="651971"/>
          </a:xfrm>
          <a:custGeom>
            <a:avLst/>
            <a:gdLst>
              <a:gd name="connsiteX0" fmla="*/ 379828 w 379828"/>
              <a:gd name="connsiteY0" fmla="*/ 305374 h 651971"/>
              <a:gd name="connsiteX1" fmla="*/ 211016 w 379828"/>
              <a:gd name="connsiteY1" fmla="*/ 9953 h 651971"/>
              <a:gd name="connsiteX2" fmla="*/ 112542 w 379828"/>
              <a:gd name="connsiteY2" fmla="*/ 628931 h 651971"/>
              <a:gd name="connsiteX3" fmla="*/ 0 w 379828"/>
              <a:gd name="connsiteY3" fmla="*/ 460119 h 65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828" h="651971">
                <a:moveTo>
                  <a:pt x="379828" y="305374"/>
                </a:moveTo>
                <a:cubicBezTo>
                  <a:pt x="317696" y="130700"/>
                  <a:pt x="255564" y="-43973"/>
                  <a:pt x="211016" y="9953"/>
                </a:cubicBezTo>
                <a:cubicBezTo>
                  <a:pt x="166468" y="63879"/>
                  <a:pt x="147711" y="553903"/>
                  <a:pt x="112542" y="628931"/>
                </a:cubicBezTo>
                <a:cubicBezTo>
                  <a:pt x="77373" y="703959"/>
                  <a:pt x="38686" y="582039"/>
                  <a:pt x="0" y="46011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32 Forma libre"/>
          <p:cNvSpPr/>
          <p:nvPr/>
        </p:nvSpPr>
        <p:spPr>
          <a:xfrm>
            <a:off x="2581641" y="293223"/>
            <a:ext cx="524333" cy="690085"/>
          </a:xfrm>
          <a:custGeom>
            <a:avLst/>
            <a:gdLst>
              <a:gd name="connsiteX0" fmla="*/ 524333 w 524333"/>
              <a:gd name="connsiteY0" fmla="*/ 366496 h 690085"/>
              <a:gd name="connsiteX1" fmla="*/ 369589 w 524333"/>
              <a:gd name="connsiteY1" fmla="*/ 736 h 690085"/>
              <a:gd name="connsiteX2" fmla="*/ 214844 w 524333"/>
              <a:gd name="connsiteY2" fmla="*/ 450902 h 690085"/>
              <a:gd name="connsiteX3" fmla="*/ 144506 w 524333"/>
              <a:gd name="connsiteY3" fmla="*/ 690053 h 690085"/>
              <a:gd name="connsiteX4" fmla="*/ 17896 w 524333"/>
              <a:gd name="connsiteY4" fmla="*/ 436834 h 690085"/>
              <a:gd name="connsiteX5" fmla="*/ 3829 w 524333"/>
              <a:gd name="connsiteY5" fmla="*/ 422766 h 69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33" h="690085">
                <a:moveTo>
                  <a:pt x="524333" y="366496"/>
                </a:moveTo>
                <a:cubicBezTo>
                  <a:pt x="472751" y="176582"/>
                  <a:pt x="421170" y="-13332"/>
                  <a:pt x="369589" y="736"/>
                </a:cubicBezTo>
                <a:cubicBezTo>
                  <a:pt x="318007" y="14804"/>
                  <a:pt x="252358" y="336016"/>
                  <a:pt x="214844" y="450902"/>
                </a:cubicBezTo>
                <a:cubicBezTo>
                  <a:pt x="177330" y="565788"/>
                  <a:pt x="177331" y="692398"/>
                  <a:pt x="144506" y="690053"/>
                </a:cubicBezTo>
                <a:cubicBezTo>
                  <a:pt x="111681" y="687708"/>
                  <a:pt x="41342" y="481382"/>
                  <a:pt x="17896" y="436834"/>
                </a:cubicBezTo>
                <a:cubicBezTo>
                  <a:pt x="-5550" y="392286"/>
                  <a:pt x="-861" y="407526"/>
                  <a:pt x="3829" y="4227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Forma libre"/>
          <p:cNvSpPr/>
          <p:nvPr/>
        </p:nvSpPr>
        <p:spPr>
          <a:xfrm>
            <a:off x="3469466" y="312113"/>
            <a:ext cx="554930" cy="600854"/>
          </a:xfrm>
          <a:custGeom>
            <a:avLst/>
            <a:gdLst>
              <a:gd name="connsiteX0" fmla="*/ 0 w 554930"/>
              <a:gd name="connsiteY0" fmla="*/ 370296 h 600854"/>
              <a:gd name="connsiteX1" fmla="*/ 140676 w 554930"/>
              <a:gd name="connsiteY1" fmla="*/ 4536 h 600854"/>
              <a:gd name="connsiteX2" fmla="*/ 379827 w 554930"/>
              <a:gd name="connsiteY2" fmla="*/ 595379 h 600854"/>
              <a:gd name="connsiteX3" fmla="*/ 534572 w 554930"/>
              <a:gd name="connsiteY3" fmla="*/ 299957 h 600854"/>
              <a:gd name="connsiteX4" fmla="*/ 548640 w 554930"/>
              <a:gd name="connsiteY4" fmla="*/ 314025 h 6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930" h="600854">
                <a:moveTo>
                  <a:pt x="0" y="370296"/>
                </a:moveTo>
                <a:cubicBezTo>
                  <a:pt x="38686" y="168659"/>
                  <a:pt x="77372" y="-32978"/>
                  <a:pt x="140676" y="4536"/>
                </a:cubicBezTo>
                <a:cubicBezTo>
                  <a:pt x="203980" y="42050"/>
                  <a:pt x="314178" y="546142"/>
                  <a:pt x="379827" y="595379"/>
                </a:cubicBezTo>
                <a:cubicBezTo>
                  <a:pt x="445476" y="644616"/>
                  <a:pt x="506437" y="346849"/>
                  <a:pt x="534572" y="299957"/>
                </a:cubicBezTo>
                <a:cubicBezTo>
                  <a:pt x="562707" y="253065"/>
                  <a:pt x="555673" y="283545"/>
                  <a:pt x="548640" y="31402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6" name="35 Conector recto"/>
          <p:cNvCxnSpPr/>
          <p:nvPr/>
        </p:nvCxnSpPr>
        <p:spPr>
          <a:xfrm>
            <a:off x="5136350" y="2158490"/>
            <a:ext cx="0" cy="334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5440858" y="2158488"/>
            <a:ext cx="0" cy="334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4956330" y="1486824"/>
            <a:ext cx="180020" cy="142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5440858" y="1486824"/>
            <a:ext cx="333574" cy="17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6516216" y="1692710"/>
            <a:ext cx="216024" cy="1737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H="1">
            <a:off x="6875190" y="1952125"/>
            <a:ext cx="223013" cy="265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3105974" y="2158488"/>
            <a:ext cx="0" cy="16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3469466" y="2158488"/>
            <a:ext cx="0" cy="16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>
            <a:off x="3469466" y="1601124"/>
            <a:ext cx="288742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>
            <a:off x="2929691" y="1557881"/>
            <a:ext cx="318610" cy="22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1356791" y="2158490"/>
            <a:ext cx="0" cy="167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1644823" y="2158488"/>
            <a:ext cx="0" cy="16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>
            <a:off x="1736333" y="1557881"/>
            <a:ext cx="221675" cy="10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flipH="1">
            <a:off x="1046207" y="1486824"/>
            <a:ext cx="227696" cy="28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 de flecha"/>
          <p:cNvCxnSpPr/>
          <p:nvPr/>
        </p:nvCxnSpPr>
        <p:spPr>
          <a:xfrm>
            <a:off x="6156176" y="612540"/>
            <a:ext cx="468052" cy="785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V="1">
            <a:off x="5868144" y="814426"/>
            <a:ext cx="1007046" cy="3823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ara sonriente"/>
          <p:cNvSpPr/>
          <p:nvPr/>
        </p:nvSpPr>
        <p:spPr>
          <a:xfrm>
            <a:off x="1789872" y="4149080"/>
            <a:ext cx="621888" cy="72008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75 Cara sonriente"/>
          <p:cNvSpPr/>
          <p:nvPr/>
        </p:nvSpPr>
        <p:spPr>
          <a:xfrm>
            <a:off x="4054328" y="4149080"/>
            <a:ext cx="805704" cy="72008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76 Cara sonriente"/>
          <p:cNvSpPr/>
          <p:nvPr/>
        </p:nvSpPr>
        <p:spPr>
          <a:xfrm>
            <a:off x="6529496" y="4149080"/>
            <a:ext cx="791721" cy="720080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77 Nube"/>
          <p:cNvSpPr/>
          <p:nvPr/>
        </p:nvSpPr>
        <p:spPr>
          <a:xfrm>
            <a:off x="1844141" y="4096101"/>
            <a:ext cx="513350" cy="25202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78 Nube"/>
          <p:cNvSpPr/>
          <p:nvPr/>
        </p:nvSpPr>
        <p:spPr>
          <a:xfrm>
            <a:off x="6666221" y="4067076"/>
            <a:ext cx="431982" cy="25202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79 Forma libre"/>
          <p:cNvSpPr/>
          <p:nvPr/>
        </p:nvSpPr>
        <p:spPr>
          <a:xfrm>
            <a:off x="4714319" y="3931996"/>
            <a:ext cx="422031" cy="580237"/>
          </a:xfrm>
          <a:custGeom>
            <a:avLst/>
            <a:gdLst>
              <a:gd name="connsiteX0" fmla="*/ 0 w 422031"/>
              <a:gd name="connsiteY0" fmla="*/ 302620 h 580237"/>
              <a:gd name="connsiteX1" fmla="*/ 154745 w 422031"/>
              <a:gd name="connsiteY1" fmla="*/ 7198 h 580237"/>
              <a:gd name="connsiteX2" fmla="*/ 309489 w 422031"/>
              <a:gd name="connsiteY2" fmla="*/ 569906 h 580237"/>
              <a:gd name="connsiteX3" fmla="*/ 393896 w 422031"/>
              <a:gd name="connsiteY3" fmla="*/ 372958 h 580237"/>
              <a:gd name="connsiteX4" fmla="*/ 422031 w 422031"/>
              <a:gd name="connsiteY4" fmla="*/ 387026 h 58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31" h="580237">
                <a:moveTo>
                  <a:pt x="0" y="302620"/>
                </a:moveTo>
                <a:cubicBezTo>
                  <a:pt x="51582" y="132635"/>
                  <a:pt x="103164" y="-37350"/>
                  <a:pt x="154745" y="7198"/>
                </a:cubicBezTo>
                <a:cubicBezTo>
                  <a:pt x="206326" y="51746"/>
                  <a:pt x="269631" y="508946"/>
                  <a:pt x="309489" y="569906"/>
                </a:cubicBezTo>
                <a:cubicBezTo>
                  <a:pt x="349347" y="630866"/>
                  <a:pt x="375139" y="403438"/>
                  <a:pt x="393896" y="372958"/>
                </a:cubicBezTo>
                <a:cubicBezTo>
                  <a:pt x="412653" y="342478"/>
                  <a:pt x="417342" y="364752"/>
                  <a:pt x="422031" y="3870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80 Forma libre"/>
          <p:cNvSpPr/>
          <p:nvPr/>
        </p:nvSpPr>
        <p:spPr>
          <a:xfrm>
            <a:off x="3868568" y="3881726"/>
            <a:ext cx="371520" cy="428750"/>
          </a:xfrm>
          <a:custGeom>
            <a:avLst/>
            <a:gdLst>
              <a:gd name="connsiteX0" fmla="*/ 371520 w 371520"/>
              <a:gd name="connsiteY0" fmla="*/ 310957 h 428750"/>
              <a:gd name="connsiteX1" fmla="*/ 273046 w 371520"/>
              <a:gd name="connsiteY1" fmla="*/ 1468 h 428750"/>
              <a:gd name="connsiteX2" fmla="*/ 160505 w 371520"/>
              <a:gd name="connsiteY2" fmla="*/ 423498 h 428750"/>
              <a:gd name="connsiteX3" fmla="*/ 5760 w 371520"/>
              <a:gd name="connsiteY3" fmla="*/ 240618 h 428750"/>
              <a:gd name="connsiteX4" fmla="*/ 47963 w 371520"/>
              <a:gd name="connsiteY4" fmla="*/ 282821 h 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20" h="428750">
                <a:moveTo>
                  <a:pt x="371520" y="310957"/>
                </a:moveTo>
                <a:cubicBezTo>
                  <a:pt x="339867" y="146834"/>
                  <a:pt x="308215" y="-17289"/>
                  <a:pt x="273046" y="1468"/>
                </a:cubicBezTo>
                <a:cubicBezTo>
                  <a:pt x="237877" y="20225"/>
                  <a:pt x="205053" y="383640"/>
                  <a:pt x="160505" y="423498"/>
                </a:cubicBezTo>
                <a:cubicBezTo>
                  <a:pt x="115957" y="463356"/>
                  <a:pt x="24517" y="264064"/>
                  <a:pt x="5760" y="240618"/>
                </a:cubicBezTo>
                <a:cubicBezTo>
                  <a:pt x="-12997" y="217172"/>
                  <a:pt x="17483" y="249996"/>
                  <a:pt x="47963" y="2828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81 Trapecio"/>
          <p:cNvSpPr/>
          <p:nvPr/>
        </p:nvSpPr>
        <p:spPr>
          <a:xfrm>
            <a:off x="1791514" y="4857789"/>
            <a:ext cx="638082" cy="57606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82 Trapecio"/>
          <p:cNvSpPr/>
          <p:nvPr/>
        </p:nvSpPr>
        <p:spPr>
          <a:xfrm>
            <a:off x="6704406" y="4857789"/>
            <a:ext cx="503523" cy="587435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5" name="84 Triángulo isósceles"/>
          <p:cNvSpPr/>
          <p:nvPr/>
        </p:nvSpPr>
        <p:spPr>
          <a:xfrm>
            <a:off x="4221532" y="4869160"/>
            <a:ext cx="471295" cy="56469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7" name="86 Conector recto"/>
          <p:cNvCxnSpPr/>
          <p:nvPr/>
        </p:nvCxnSpPr>
        <p:spPr>
          <a:xfrm flipH="1">
            <a:off x="4272230" y="5433852"/>
            <a:ext cx="101204" cy="22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"/>
          <p:cNvCxnSpPr>
            <a:stCxn id="85" idx="3"/>
          </p:cNvCxnSpPr>
          <p:nvPr/>
        </p:nvCxnSpPr>
        <p:spPr>
          <a:xfrm>
            <a:off x="4457180" y="5433853"/>
            <a:ext cx="114820" cy="227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>
            <a:off x="4572000" y="5013176"/>
            <a:ext cx="204310" cy="132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/>
          <p:nvPr/>
        </p:nvCxnSpPr>
        <p:spPr>
          <a:xfrm flipH="1">
            <a:off x="4221532" y="5013176"/>
            <a:ext cx="151902" cy="66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>
            <a:stCxn id="83" idx="0"/>
          </p:cNvCxnSpPr>
          <p:nvPr/>
        </p:nvCxnSpPr>
        <p:spPr>
          <a:xfrm flipH="1">
            <a:off x="6529496" y="4857789"/>
            <a:ext cx="426672" cy="188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>
            <a:stCxn id="83" idx="0"/>
          </p:cNvCxnSpPr>
          <p:nvPr/>
        </p:nvCxnSpPr>
        <p:spPr>
          <a:xfrm>
            <a:off x="6956168" y="4857789"/>
            <a:ext cx="365049" cy="94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flipH="1">
            <a:off x="6742832" y="5433852"/>
            <a:ext cx="132358" cy="22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>
            <a:stCxn id="83" idx="2"/>
          </p:cNvCxnSpPr>
          <p:nvPr/>
        </p:nvCxnSpPr>
        <p:spPr>
          <a:xfrm>
            <a:off x="6956168" y="5445224"/>
            <a:ext cx="182524" cy="216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recto"/>
          <p:cNvCxnSpPr/>
          <p:nvPr/>
        </p:nvCxnSpPr>
        <p:spPr>
          <a:xfrm flipH="1">
            <a:off x="1847170" y="5433852"/>
            <a:ext cx="110838" cy="22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>
            <a:off x="2267744" y="5433852"/>
            <a:ext cx="161852" cy="22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flipH="1">
            <a:off x="1644823" y="4904926"/>
            <a:ext cx="257766" cy="10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123 Conector recto"/>
          <p:cNvCxnSpPr/>
          <p:nvPr/>
        </p:nvCxnSpPr>
        <p:spPr>
          <a:xfrm>
            <a:off x="2267744" y="4869160"/>
            <a:ext cx="313897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126 Menos"/>
          <p:cNvSpPr/>
          <p:nvPr/>
        </p:nvSpPr>
        <p:spPr>
          <a:xfrm>
            <a:off x="1919683" y="5033774"/>
            <a:ext cx="381744" cy="216025"/>
          </a:xfrm>
          <a:prstGeom prst="mathMinu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8" name="127 Más"/>
          <p:cNvSpPr/>
          <p:nvPr/>
        </p:nvSpPr>
        <p:spPr>
          <a:xfrm>
            <a:off x="4322832" y="5005460"/>
            <a:ext cx="288032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9" name="128 Estrella de 5 puntas"/>
          <p:cNvSpPr/>
          <p:nvPr/>
        </p:nvSpPr>
        <p:spPr>
          <a:xfrm>
            <a:off x="6848155" y="4986102"/>
            <a:ext cx="216024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131 Nube"/>
          <p:cNvSpPr/>
          <p:nvPr/>
        </p:nvSpPr>
        <p:spPr>
          <a:xfrm>
            <a:off x="5092386" y="4410971"/>
            <a:ext cx="431982" cy="44681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1" name="130 Trapecio"/>
          <p:cNvSpPr/>
          <p:nvPr/>
        </p:nvSpPr>
        <p:spPr>
          <a:xfrm rot="10800000">
            <a:off x="5113532" y="4815609"/>
            <a:ext cx="1129203" cy="917050"/>
          </a:xfrm>
          <a:prstGeom prst="trapezoi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3" name="132 Nube"/>
          <p:cNvSpPr/>
          <p:nvPr/>
        </p:nvSpPr>
        <p:spPr>
          <a:xfrm>
            <a:off x="5349338" y="4112971"/>
            <a:ext cx="769598" cy="41226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133 Nube"/>
          <p:cNvSpPr/>
          <p:nvPr/>
        </p:nvSpPr>
        <p:spPr>
          <a:xfrm>
            <a:off x="5524368" y="4416499"/>
            <a:ext cx="378596" cy="44129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5" name="134 Nube"/>
          <p:cNvSpPr/>
          <p:nvPr/>
        </p:nvSpPr>
        <p:spPr>
          <a:xfrm>
            <a:off x="5902965" y="4310476"/>
            <a:ext cx="431942" cy="55460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338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808312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CO" sz="2000" b="1" dirty="0"/>
              <a:t>Censo </a:t>
            </a:r>
            <a:r>
              <a:rPr lang="es-CO" sz="2000" dirty="0"/>
              <a:t>: es un listado de una mas características de todos los elementos de una población. Los censos poblacionales se hacen cada diez años a nivel poblacional y nivel mundial.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64905"/>
            <a:ext cx="8363272" cy="3744416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sp>
        <p:nvSpPr>
          <p:cNvPr id="4" name="3 Cara sonriente"/>
          <p:cNvSpPr/>
          <p:nvPr/>
        </p:nvSpPr>
        <p:spPr>
          <a:xfrm>
            <a:off x="1331640" y="2996952"/>
            <a:ext cx="720080" cy="648072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ara sonriente"/>
          <p:cNvSpPr/>
          <p:nvPr/>
        </p:nvSpPr>
        <p:spPr>
          <a:xfrm>
            <a:off x="3347864" y="2996952"/>
            <a:ext cx="720080" cy="70207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ara sonriente"/>
          <p:cNvSpPr/>
          <p:nvPr/>
        </p:nvSpPr>
        <p:spPr>
          <a:xfrm>
            <a:off x="5364088" y="2942946"/>
            <a:ext cx="648072" cy="70207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ara sonriente"/>
          <p:cNvSpPr/>
          <p:nvPr/>
        </p:nvSpPr>
        <p:spPr>
          <a:xfrm>
            <a:off x="7255213" y="2942340"/>
            <a:ext cx="720080" cy="70207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Luna"/>
          <p:cNvSpPr/>
          <p:nvPr/>
        </p:nvSpPr>
        <p:spPr>
          <a:xfrm rot="5400000">
            <a:off x="5364088" y="2645913"/>
            <a:ext cx="648072" cy="756084"/>
          </a:xfrm>
          <a:prstGeom prst="moon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8 Luna"/>
          <p:cNvSpPr/>
          <p:nvPr/>
        </p:nvSpPr>
        <p:spPr>
          <a:xfrm rot="5400000">
            <a:off x="3347864" y="2627911"/>
            <a:ext cx="720080" cy="792088"/>
          </a:xfrm>
          <a:prstGeom prst="moon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Arco de bloque"/>
          <p:cNvSpPr/>
          <p:nvPr/>
        </p:nvSpPr>
        <p:spPr>
          <a:xfrm>
            <a:off x="7188163" y="2770777"/>
            <a:ext cx="854180" cy="1341149"/>
          </a:xfrm>
          <a:prstGeom prst="blockArc">
            <a:avLst>
              <a:gd name="adj1" fmla="val 10800000"/>
              <a:gd name="adj2" fmla="val 21507568"/>
              <a:gd name="adj3" fmla="val 1871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10 Arco de bloque"/>
          <p:cNvSpPr/>
          <p:nvPr/>
        </p:nvSpPr>
        <p:spPr>
          <a:xfrm>
            <a:off x="1250631" y="2775565"/>
            <a:ext cx="882098" cy="1144851"/>
          </a:xfrm>
          <a:prstGeom prst="blockArc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Triángulo isósceles"/>
          <p:cNvSpPr/>
          <p:nvPr/>
        </p:nvSpPr>
        <p:spPr>
          <a:xfrm>
            <a:off x="1250631" y="3637097"/>
            <a:ext cx="918102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Triángulo isósceles"/>
          <p:cNvSpPr/>
          <p:nvPr/>
        </p:nvSpPr>
        <p:spPr>
          <a:xfrm>
            <a:off x="7142243" y="3645024"/>
            <a:ext cx="900100" cy="856169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Trapecio"/>
          <p:cNvSpPr/>
          <p:nvPr/>
        </p:nvSpPr>
        <p:spPr>
          <a:xfrm>
            <a:off x="3311860" y="3719045"/>
            <a:ext cx="792088" cy="785762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Trapecio"/>
          <p:cNvSpPr/>
          <p:nvPr/>
        </p:nvSpPr>
        <p:spPr>
          <a:xfrm>
            <a:off x="5263596" y="3645024"/>
            <a:ext cx="864096" cy="85616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9" name="18 Conector recto"/>
          <p:cNvCxnSpPr/>
          <p:nvPr/>
        </p:nvCxnSpPr>
        <p:spPr>
          <a:xfrm flipH="1">
            <a:off x="5364088" y="4504807"/>
            <a:ext cx="144016" cy="29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868144" y="4504807"/>
            <a:ext cx="198022" cy="29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H="1">
            <a:off x="5148064" y="3719045"/>
            <a:ext cx="288032" cy="201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5967155" y="3699030"/>
            <a:ext cx="333037" cy="22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7452320" y="4504807"/>
            <a:ext cx="0" cy="29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7740352" y="4504807"/>
            <a:ext cx="0" cy="29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H="1">
            <a:off x="7188163" y="3819730"/>
            <a:ext cx="264157" cy="10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7740352" y="3809723"/>
            <a:ext cx="301991" cy="110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H="1">
            <a:off x="3203848" y="3819730"/>
            <a:ext cx="288032" cy="10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>
            <a:off x="3923928" y="3819730"/>
            <a:ext cx="360040" cy="100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H="1">
            <a:off x="3311860" y="4504807"/>
            <a:ext cx="180020" cy="146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923928" y="4501193"/>
            <a:ext cx="180021" cy="14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1331640" y="4501193"/>
            <a:ext cx="72008" cy="29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 flipV="1">
            <a:off x="1907704" y="4501193"/>
            <a:ext cx="144016" cy="29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1331640" y="3819730"/>
            <a:ext cx="216024" cy="50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1709682" y="3809723"/>
            <a:ext cx="459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Estrella de 5 puntas"/>
          <p:cNvSpPr/>
          <p:nvPr/>
        </p:nvSpPr>
        <p:spPr>
          <a:xfrm>
            <a:off x="3578130" y="3926892"/>
            <a:ext cx="259548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59 Estrella de 5 puntas"/>
          <p:cNvSpPr/>
          <p:nvPr/>
        </p:nvSpPr>
        <p:spPr>
          <a:xfrm>
            <a:off x="5482979" y="3669851"/>
            <a:ext cx="425330" cy="3501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60 Estrella de 5 puntas"/>
          <p:cNvSpPr/>
          <p:nvPr/>
        </p:nvSpPr>
        <p:spPr>
          <a:xfrm flipH="1">
            <a:off x="7465726" y="3920416"/>
            <a:ext cx="299054" cy="3960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61 Estrella de 5 puntas"/>
          <p:cNvSpPr/>
          <p:nvPr/>
        </p:nvSpPr>
        <p:spPr>
          <a:xfrm>
            <a:off x="1487576" y="3933673"/>
            <a:ext cx="446290" cy="36004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62 Estrella de 5 puntas"/>
          <p:cNvSpPr/>
          <p:nvPr/>
        </p:nvSpPr>
        <p:spPr>
          <a:xfrm>
            <a:off x="5439450" y="4142916"/>
            <a:ext cx="216024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63 Estrella de 5 puntas"/>
          <p:cNvSpPr/>
          <p:nvPr/>
        </p:nvSpPr>
        <p:spPr>
          <a:xfrm>
            <a:off x="5800179" y="4178920"/>
            <a:ext cx="265987" cy="2160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17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CO" sz="2000" b="1" dirty="0"/>
              <a:t>Encuestas :</a:t>
            </a:r>
            <a:r>
              <a:rPr lang="es-CO" sz="2000" dirty="0"/>
              <a:t>es un listado de una o mas características de todos los elementos de una muestra</a:t>
            </a:r>
            <a:r>
              <a:rPr lang="es-CO" sz="2000" b="1" dirty="0"/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sz="2000" dirty="0"/>
              <a:t>Las encuesta implica solicitar a las personas información a través de un cuestionario, este puede distribuirse tecnologías es mas común distribuirlas utilizando medios digitales como redes sociales, correo, electrónico, códigos QR o URLS .</a:t>
            </a:r>
          </a:p>
        </p:txBody>
      </p:sp>
      <p:sp>
        <p:nvSpPr>
          <p:cNvPr id="4" name="3 Cara sonriente"/>
          <p:cNvSpPr/>
          <p:nvPr/>
        </p:nvSpPr>
        <p:spPr>
          <a:xfrm>
            <a:off x="3995936" y="1590223"/>
            <a:ext cx="1008112" cy="864096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Triángulo isósceles"/>
          <p:cNvSpPr/>
          <p:nvPr/>
        </p:nvSpPr>
        <p:spPr>
          <a:xfrm>
            <a:off x="3743908" y="2420888"/>
            <a:ext cx="1512168" cy="86409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Arco de bloque"/>
          <p:cNvSpPr/>
          <p:nvPr/>
        </p:nvSpPr>
        <p:spPr>
          <a:xfrm>
            <a:off x="3851920" y="1448780"/>
            <a:ext cx="1260140" cy="1944216"/>
          </a:xfrm>
          <a:prstGeom prst="blockArc">
            <a:avLst>
              <a:gd name="adj1" fmla="val 10800000"/>
              <a:gd name="adj2" fmla="val 21405954"/>
              <a:gd name="adj3" fmla="val 1042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4860032" y="2504445"/>
            <a:ext cx="3960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3743908" y="2504445"/>
            <a:ext cx="3960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3941930" y="3284984"/>
            <a:ext cx="19802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860032" y="3284984"/>
            <a:ext cx="25202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5112060" y="371703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>
            <a:off x="3743908" y="3717032"/>
            <a:ext cx="198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inta curvada hacia arriba"/>
          <p:cNvSpPr/>
          <p:nvPr/>
        </p:nvSpPr>
        <p:spPr>
          <a:xfrm>
            <a:off x="4139952" y="2648461"/>
            <a:ext cx="720080" cy="612068"/>
          </a:xfrm>
          <a:prstGeom prst="ellipseRibbon2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Estrella de 5 puntas"/>
          <p:cNvSpPr/>
          <p:nvPr/>
        </p:nvSpPr>
        <p:spPr>
          <a:xfrm>
            <a:off x="4337974" y="2708920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645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s-CO" b="1" dirty="0"/>
              <a:t>DIVISION DE LA ESTADISTICA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2386" y="2121408"/>
            <a:ext cx="3579876" cy="4050792"/>
          </a:xfrm>
        </p:spPr>
        <p:txBody>
          <a:bodyPr>
            <a:normAutofit/>
          </a:bodyPr>
          <a:lstStyle/>
          <a:p>
            <a:r>
              <a:rPr lang="es-CO" b="1" dirty="0"/>
              <a:t>ESTADÍSTICA DESCRIPTIVA: </a:t>
            </a:r>
          </a:p>
          <a:p>
            <a:r>
              <a:rPr lang="es-CO" dirty="0"/>
              <a:t>conjunto de técnicas y métodos que son usados para recolectar, organizar, y presentar en forma de  tablas y graficas información  numérica. También se incluyen aquí el calculo de medidas estadísticas de centralidad y variabilidad. </a:t>
            </a:r>
          </a:p>
        </p:txBody>
      </p:sp>
      <p:pic>
        <p:nvPicPr>
          <p:cNvPr id="11" name="Graphic 10" descr="Huella digital">
            <a:extLst>
              <a:ext uri="{FF2B5EF4-FFF2-40B4-BE49-F238E27FC236}">
                <a16:creationId xmlns:a16="http://schemas.microsoft.com/office/drawing/2014/main" id="{18E688BD-02C2-4E76-8511-3F9507C4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6310" y="2393442"/>
            <a:ext cx="3579876" cy="3579876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4551784" y="3717032"/>
            <a:ext cx="2664296" cy="21602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ircular"/>
          <p:cNvSpPr/>
          <p:nvPr/>
        </p:nvSpPr>
        <p:spPr>
          <a:xfrm>
            <a:off x="4572000" y="3717032"/>
            <a:ext cx="2664296" cy="2160240"/>
          </a:xfrm>
          <a:prstGeom prst="pie">
            <a:avLst>
              <a:gd name="adj1" fmla="val 2168874"/>
              <a:gd name="adj2" fmla="val 162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5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CO" sz="2100" b="1"/>
              <a:t>ESTADÍSTICA INFERENCIAL :</a:t>
            </a:r>
            <a:br>
              <a:rPr lang="es-CO" sz="2100" b="1"/>
            </a:br>
            <a:r>
              <a:rPr lang="es-CO" sz="2100"/>
              <a:t>conjunto de técnicas y métodos que son usados para sacar</a:t>
            </a:r>
            <a:br>
              <a:rPr lang="es-CO" sz="2100"/>
            </a:br>
            <a:r>
              <a:rPr lang="es-CO" sz="2100"/>
              <a:t>conclusiones generales a cerca de una población usando datos de una muestra tomada de ellas.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D6E7C759-40C5-4574-905F-DAE1594CA6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425048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06532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1.xml><?xml version="1.0" encoding="utf-8"?>
<a:theme xmlns:a="http://schemas.openxmlformats.org/drawingml/2006/main" name="1_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12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1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4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5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í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3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4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8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9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1182</Words>
  <Application>Microsoft Macintosh PowerPoint</Application>
  <PresentationFormat>Presentación en pantalla (4:3)</PresentationFormat>
  <Paragraphs>109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23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Garamond</vt:lpstr>
      <vt:lpstr>Gill Sans MT</vt:lpstr>
      <vt:lpstr>Impact</vt:lpstr>
      <vt:lpstr>MS Shell Dlg 2</vt:lpstr>
      <vt:lpstr>Rockwell</vt:lpstr>
      <vt:lpstr>Rockwell Condensed</vt:lpstr>
      <vt:lpstr>Rockwell Extra Bold</vt:lpstr>
      <vt:lpstr>Tw Cen MT</vt:lpstr>
      <vt:lpstr>Tw Cen MT Condensed</vt:lpstr>
      <vt:lpstr>Wingdings</vt:lpstr>
      <vt:lpstr>Wingdings 2</vt:lpstr>
      <vt:lpstr>Wingdings 3</vt:lpstr>
      <vt:lpstr>Tema de Office</vt:lpstr>
      <vt:lpstr>Madison</vt:lpstr>
      <vt:lpstr>Atlas</vt:lpstr>
      <vt:lpstr>Galería</vt:lpstr>
      <vt:lpstr>1_Tema de Office</vt:lpstr>
      <vt:lpstr>2_Tema de Office</vt:lpstr>
      <vt:lpstr>Citable</vt:lpstr>
      <vt:lpstr>Letras en madera</vt:lpstr>
      <vt:lpstr>Integral</vt:lpstr>
      <vt:lpstr>1_Integral</vt:lpstr>
      <vt:lpstr>1_Citable</vt:lpstr>
      <vt:lpstr>Circuito</vt:lpstr>
      <vt:lpstr>Savon</vt:lpstr>
      <vt:lpstr>Distintivo</vt:lpstr>
      <vt:lpstr>1_Galería</vt:lpstr>
      <vt:lpstr>ESTADÍSTICA</vt:lpstr>
      <vt:lpstr>VARIABLE ESTADÍSTICA </vt:lpstr>
      <vt:lpstr>Variables estadísticas cuantitativas </vt:lpstr>
      <vt:lpstr>Presentación de PowerPoint</vt:lpstr>
      <vt:lpstr>-</vt:lpstr>
      <vt:lpstr>Censo : es un listado de una mas características de todos los elementos de una población. Los censos poblacionales se hacen cada diez años a nivel poblacional y nivel mundial.</vt:lpstr>
      <vt:lpstr>Encuestas :es un listado de una o mas características de todos los elementos de una muestra.</vt:lpstr>
      <vt:lpstr>DIVISION DE LA ESTADISTICA</vt:lpstr>
      <vt:lpstr>ESTADÍSTICA INFERENCIAL : conjunto de técnicas y métodos que son usados para sacar conclusiones generales a cerca de una población usando datos de una muestra tomada de ellas.</vt:lpstr>
      <vt:lpstr>Presentación de PowerPoint</vt:lpstr>
      <vt:lpstr>DIAGRAMAS DE SECTORES (TORTAS, O POLARES)</vt:lpstr>
      <vt:lpstr>Presentación de PowerPoint</vt:lpstr>
      <vt:lpstr>GRAFICAS ESTADÍSTICAS</vt:lpstr>
      <vt:lpstr>HISTOGRAMA Y POLÍGONO DE FRECUENCIA </vt:lpstr>
      <vt:lpstr>Presentación de PowerPoint</vt:lpstr>
      <vt:lpstr>SECTOR CIRCULAR </vt:lpstr>
      <vt:lpstr>Presentación de PowerPoint</vt:lpstr>
      <vt:lpstr>CLASIFIQUE CADA UNA DE LAS VARIABLES </vt:lpstr>
      <vt:lpstr>USAR DIAGRAMA DE BARRAS :</vt:lpstr>
      <vt:lpstr>Presentación de PowerPoint</vt:lpstr>
      <vt:lpstr>Diagrama de barras horizontal</vt:lpstr>
      <vt:lpstr>FRECUENCIA</vt:lpstr>
      <vt:lpstr>TIPOS DE FRECUENCIAS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</dc:title>
  <dc:creator>sarah florez</dc:creator>
  <cp:lastModifiedBy>sarah florez</cp:lastModifiedBy>
  <cp:revision>2</cp:revision>
  <dcterms:created xsi:type="dcterms:W3CDTF">2020-11-23T22:23:47Z</dcterms:created>
  <dcterms:modified xsi:type="dcterms:W3CDTF">2020-11-23T22:32:01Z</dcterms:modified>
</cp:coreProperties>
</file>