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8EFA00"/>
    <a:srgbClr val="9437FF"/>
    <a:srgbClr val="FF40FF"/>
    <a:srgbClr val="DFE95D"/>
    <a:srgbClr val="BE5DE5"/>
    <a:srgbClr val="DCA9F1"/>
    <a:srgbClr val="F1D7F5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268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858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945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662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879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413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378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7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79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287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820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4FDE5-A08B-48B5-BC3E-D18813EC2C20}" type="datetimeFigureOut">
              <a:rPr lang="es-CO" smtClean="0"/>
              <a:t>11/10/21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2F0BF-9B9F-4F60-8363-352A845E7D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1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9283" y="918351"/>
            <a:ext cx="9844585" cy="2390333"/>
          </a:xfrm>
          <a:solidFill>
            <a:schemeClr val="bg1"/>
          </a:solidFill>
          <a:ln w="57150">
            <a:solidFill>
              <a:srgbClr val="BE5DE5"/>
            </a:solidFill>
            <a:prstDash val="lgDashDotDot"/>
          </a:ln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s-MX" b="1" spc="100" dirty="0">
                <a:latin typeface="Juice ITC" panose="04040403040A02020202" pitchFamily="82" charset="0"/>
              </a:rPr>
            </a:br>
            <a:r>
              <a:rPr lang="es-MX" sz="8900" b="1" spc="100" dirty="0">
                <a:solidFill>
                  <a:srgbClr val="FF40FF"/>
                </a:solidFill>
                <a:latin typeface="Juice ITC" panose="04040403040A02020202" pitchFamily="82" charset="0"/>
              </a:rPr>
              <a:t>NÚMEROS ENTEROS</a:t>
            </a:r>
            <a:endParaRPr lang="es-CO" b="1" spc="100" dirty="0">
              <a:solidFill>
                <a:srgbClr val="FF40FF"/>
              </a:solidFill>
              <a:latin typeface="Juice ITC" panose="04040403040A020202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9283" y="4257130"/>
            <a:ext cx="9844585" cy="2007192"/>
          </a:xfrm>
          <a:solidFill>
            <a:schemeClr val="bg1"/>
          </a:solidFill>
          <a:ln w="57150">
            <a:solidFill>
              <a:srgbClr val="DCA9F1"/>
            </a:solidFill>
            <a:prstDash val="sysDash"/>
          </a:ln>
        </p:spPr>
        <p:txBody>
          <a:bodyPr/>
          <a:lstStyle/>
          <a:p>
            <a:pPr>
              <a:lnSpc>
                <a:spcPct val="200000"/>
              </a:lnSpc>
            </a:pPr>
            <a:endParaRPr lang="es-MX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CO" sz="2800" b="1" dirty="0">
                <a:solidFill>
                  <a:srgbClr val="9437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MATEMATICAS 4 OPERACIONES</a:t>
            </a:r>
          </a:p>
        </p:txBody>
      </p:sp>
    </p:spTree>
    <p:extLst>
      <p:ext uri="{BB962C8B-B14F-4D97-AF65-F5344CB8AC3E}">
        <p14:creationId xmlns:p14="http://schemas.microsoft.com/office/powerpoint/2010/main" val="218404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chemeClr val="accent4"/>
                </a:solidFill>
                <a:latin typeface="Juice ITC" panose="04040403040A02020202" pitchFamily="82" charset="0"/>
                <a:cs typeface="Arial" panose="020B0604020202020204" pitchFamily="34" charset="0"/>
              </a:rPr>
              <a:t>MULTIPLICACIÓN DE NÚMEROS ENTEROS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 multiplicar dos números enteros se multiplican sus valores absolutos y el resultado se deja con signo positivo si ambos factores son del mismo signo o se le pone el signo menos si los factores son de signos distintos. Este procedimiento para obtener el signo de un producto a partir del signo de los factores se denomina regla de los signos y se sintetiza del siguiente modo: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+ • + = 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+ • - = 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- • + = 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- • - = +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multiplicación de números enteros tiene las propiedades siguientes: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Asociativa: (a • b) • c = a • (b • c)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Conmutativa: a • b = b • a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Elemento neutro: el 1 es el elemento neutro de la multiplicación, a • 1 = a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Distributiva de la multiplicación respecto de la suma: a • (b + c) = a • b + a • c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4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2A4F5-4D01-C043-9201-2F4ED20AF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s-CO" b="1" dirty="0">
                <a:solidFill>
                  <a:srgbClr val="00B0F0"/>
                </a:solidFill>
                <a:latin typeface="Juice ITC" pitchFamily="82" charset="77"/>
              </a:rPr>
              <a:t>DIVISION DE NUMEROS ENTEROS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538ECC-80B8-B74C-ADEE-CAD74237E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403" y="1637943"/>
            <a:ext cx="7080893" cy="5776894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CO" altLang="es-CO" sz="2400" b="0" i="0" u="none" strike="noStrike" cap="none" normalizeH="0" baseline="0" dirty="0">
                <a:ln>
                  <a:noFill/>
                </a:ln>
                <a:effectLst/>
                <a:latin typeface="Plus Jakarta Sans"/>
              </a:rPr>
              <a:t>Si tanto dividendo como divisor tienen el mismo signo, el resultado queda positivo, por ejemplo:</a:t>
            </a:r>
            <a:endParaRPr kumimoji="0" lang="es-CO" altLang="es-CO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CO" altLang="es-CO" sz="2400" b="0" i="0" u="none" strike="noStrike" cap="none" normalizeH="0" baseline="0" dirty="0">
                <a:ln>
                  <a:noFill/>
                </a:ln>
                <a:effectLst/>
                <a:latin typeface="Plus Jakarta Sans"/>
              </a:rPr>
              <a:t> </a:t>
            </a:r>
            <a:endParaRPr kumimoji="0" lang="es-CO" altLang="es-CO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CO" altLang="es-CO" sz="2400" b="0" i="0" u="none" strike="noStrike" cap="none" normalizeH="0" baseline="0" dirty="0">
                <a:ln>
                  <a:noFill/>
                </a:ln>
                <a:effectLst/>
                <a:latin typeface="Plus Jakarta Sans"/>
              </a:rPr>
              <a:t>                   </a:t>
            </a:r>
            <a:endParaRPr kumimoji="0" lang="es-CO" altLang="es-CO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es-CO" altLang="es-CO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kumimoji="0" lang="es-CO" altLang="es-CO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\displaystyle \frac{10}{5}=\frac{-10}{-5}=2">
            <a:extLst>
              <a:ext uri="{FF2B5EF4-FFF2-40B4-BE49-F238E27FC236}">
                <a16:creationId xmlns:a16="http://schemas.microsoft.com/office/drawing/2014/main" id="{7AB59BE5-26C9-2A4F-8366-BEB6F93C6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56147" y="3094892"/>
            <a:ext cx="2260383" cy="81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104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D759311-7F7B-7E44-9554-7B0631EC7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465" y="3298722"/>
            <a:ext cx="7370793" cy="2634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2. Si tanto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dividendo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como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divisor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tienen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el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signo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contrario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, el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resultado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queda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negativo</a:t>
            </a:r>
            <a:r>
              <a:rPr kumimoji="0" lang="en-US" altLang="es-CO" sz="32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, por </a:t>
            </a:r>
            <a:r>
              <a:rPr kumimoji="0" lang="en-US" altLang="es-CO" sz="32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ejemplo</a:t>
            </a:r>
            <a:r>
              <a:rPr kumimoji="0" lang="en-US" altLang="es-CO" sz="24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s-CO" sz="24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s-CO" sz="24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                               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\displaystyle \frac{-10}{5}=\frac{10}{-5}=-\frac{10}{5}=-22">
            <a:extLst>
              <a:ext uri="{FF2B5EF4-FFF2-40B4-BE49-F238E27FC236}">
                <a16:creationId xmlns:a16="http://schemas.microsoft.com/office/drawing/2014/main" id="{4137248D-9729-2E41-9DD7-58CBB1479A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5"/>
          <a:stretch/>
        </p:blipFill>
        <p:spPr bwMode="auto">
          <a:xfrm>
            <a:off x="4079632" y="1139482"/>
            <a:ext cx="3429878" cy="177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34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05B6382F-D286-4A36-8EEB-9946B5A5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978" y="865019"/>
            <a:ext cx="2299137" cy="2531684"/>
          </a:xfrm>
          <a:custGeom>
            <a:avLst/>
            <a:gdLst>
              <a:gd name="connsiteX0" fmla="*/ 1448892 w 2805016"/>
              <a:gd name="connsiteY0" fmla="*/ 1295 h 3049345"/>
              <a:gd name="connsiteX1" fmla="*/ 1762036 w 2805016"/>
              <a:gd name="connsiteY1" fmla="*/ 37054 h 3049345"/>
              <a:gd name="connsiteX2" fmla="*/ 2172496 w 2805016"/>
              <a:gd name="connsiteY2" fmla="*/ 276646 h 3049345"/>
              <a:gd name="connsiteX3" fmla="*/ 2494528 w 2805016"/>
              <a:gd name="connsiteY3" fmla="*/ 816190 h 3049345"/>
              <a:gd name="connsiteX4" fmla="*/ 2553622 w 2805016"/>
              <a:gd name="connsiteY4" fmla="*/ 932591 h 3049345"/>
              <a:gd name="connsiteX5" fmla="*/ 2789833 w 2805016"/>
              <a:gd name="connsiteY5" fmla="*/ 1841650 h 3049345"/>
              <a:gd name="connsiteX6" fmla="*/ 1939259 w 2805016"/>
              <a:gd name="connsiteY6" fmla="*/ 2818274 h 3049345"/>
              <a:gd name="connsiteX7" fmla="*/ 1752834 w 2805016"/>
              <a:gd name="connsiteY7" fmla="*/ 2904144 h 3049345"/>
              <a:gd name="connsiteX8" fmla="*/ 1191447 w 2805016"/>
              <a:gd name="connsiteY8" fmla="*/ 3038170 h 3049345"/>
              <a:gd name="connsiteX9" fmla="*/ 661126 w 2805016"/>
              <a:gd name="connsiteY9" fmla="*/ 2791872 h 3049345"/>
              <a:gd name="connsiteX10" fmla="*/ 256115 w 2805016"/>
              <a:gd name="connsiteY10" fmla="*/ 2313690 h 3049345"/>
              <a:gd name="connsiteX11" fmla="*/ 30620 w 2805016"/>
              <a:gd name="connsiteY11" fmla="*/ 1690804 h 3049345"/>
              <a:gd name="connsiteX12" fmla="*/ 29591 w 2805016"/>
              <a:gd name="connsiteY12" fmla="*/ 1037726 h 3049345"/>
              <a:gd name="connsiteX13" fmla="*/ 244525 w 2805016"/>
              <a:gd name="connsiteY13" fmla="*/ 519197 h 3049345"/>
              <a:gd name="connsiteX14" fmla="*/ 622356 w 2805016"/>
              <a:gd name="connsiteY14" fmla="*/ 183048 h 3049345"/>
              <a:gd name="connsiteX15" fmla="*/ 1448892 w 2805016"/>
              <a:gd name="connsiteY15" fmla="*/ 1295 h 304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05016" h="3049345">
                <a:moveTo>
                  <a:pt x="1448892" y="1295"/>
                </a:moveTo>
                <a:cubicBezTo>
                  <a:pt x="1551302" y="5038"/>
                  <a:pt x="1656071" y="16908"/>
                  <a:pt x="1762036" y="37054"/>
                </a:cubicBezTo>
                <a:cubicBezTo>
                  <a:pt x="1931145" y="69206"/>
                  <a:pt x="2057720" y="143119"/>
                  <a:pt x="2172496" y="276646"/>
                </a:cubicBezTo>
                <a:cubicBezTo>
                  <a:pt x="2292557" y="416316"/>
                  <a:pt x="2390672" y="610536"/>
                  <a:pt x="2494528" y="816190"/>
                </a:cubicBezTo>
                <a:cubicBezTo>
                  <a:pt x="2513659" y="854126"/>
                  <a:pt x="2533480" y="893328"/>
                  <a:pt x="2553622" y="932591"/>
                </a:cubicBezTo>
                <a:cubicBezTo>
                  <a:pt x="2733870" y="1284027"/>
                  <a:pt x="2847724" y="1537159"/>
                  <a:pt x="2789833" y="1841650"/>
                </a:cubicBezTo>
                <a:cubicBezTo>
                  <a:pt x="2701624" y="2305599"/>
                  <a:pt x="2447254" y="2597690"/>
                  <a:pt x="1939259" y="2818274"/>
                </a:cubicBezTo>
                <a:cubicBezTo>
                  <a:pt x="1872770" y="2847138"/>
                  <a:pt x="1811781" y="2876114"/>
                  <a:pt x="1752834" y="2904144"/>
                </a:cubicBezTo>
                <a:cubicBezTo>
                  <a:pt x="1508432" y="3020297"/>
                  <a:pt x="1382512" y="3074496"/>
                  <a:pt x="1191447" y="3038170"/>
                </a:cubicBezTo>
                <a:cubicBezTo>
                  <a:pt x="1001732" y="3002100"/>
                  <a:pt x="823313" y="2919199"/>
                  <a:pt x="661126" y="2791872"/>
                </a:cubicBezTo>
                <a:cubicBezTo>
                  <a:pt x="502474" y="2667286"/>
                  <a:pt x="366163" y="2506376"/>
                  <a:pt x="256115" y="2313690"/>
                </a:cubicBezTo>
                <a:cubicBezTo>
                  <a:pt x="147904" y="2124290"/>
                  <a:pt x="69906" y="1908939"/>
                  <a:pt x="30620" y="1690804"/>
                </a:cubicBezTo>
                <a:cubicBezTo>
                  <a:pt x="-9871" y="1466769"/>
                  <a:pt x="-10191" y="1246967"/>
                  <a:pt x="29591" y="1037726"/>
                </a:cubicBezTo>
                <a:cubicBezTo>
                  <a:pt x="67109" y="840400"/>
                  <a:pt x="139452" y="665977"/>
                  <a:pt x="244525" y="519197"/>
                </a:cubicBezTo>
                <a:cubicBezTo>
                  <a:pt x="343054" y="381648"/>
                  <a:pt x="470192" y="268558"/>
                  <a:pt x="622356" y="183048"/>
                </a:cubicBezTo>
                <a:cubicBezTo>
                  <a:pt x="855671" y="51991"/>
                  <a:pt x="1141662" y="-9932"/>
                  <a:pt x="1448892" y="1295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D0AF2047-6DB6-4DB7-8D95-E06F91F6B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583" y="1014714"/>
            <a:ext cx="2104785" cy="2231156"/>
          </a:xfrm>
          <a:custGeom>
            <a:avLst/>
            <a:gdLst>
              <a:gd name="connsiteX0" fmla="*/ 1177679 w 2567901"/>
              <a:gd name="connsiteY0" fmla="*/ 1063 h 2687367"/>
              <a:gd name="connsiteX1" fmla="*/ 1603094 w 2567901"/>
              <a:gd name="connsiteY1" fmla="*/ 35223 h 2687367"/>
              <a:gd name="connsiteX2" fmla="*/ 1980105 w 2567901"/>
              <a:gd name="connsiteY2" fmla="*/ 249099 h 2687367"/>
              <a:gd name="connsiteX3" fmla="*/ 2278200 w 2567901"/>
              <a:gd name="connsiteY3" fmla="*/ 726784 h 2687367"/>
              <a:gd name="connsiteX4" fmla="*/ 2333016 w 2567901"/>
              <a:gd name="connsiteY4" fmla="*/ 829771 h 2687367"/>
              <a:gd name="connsiteX5" fmla="*/ 2555036 w 2567901"/>
              <a:gd name="connsiteY5" fmla="*/ 1632596 h 2687367"/>
              <a:gd name="connsiteX6" fmla="*/ 1783436 w 2567901"/>
              <a:gd name="connsiteY6" fmla="*/ 2487849 h 2687367"/>
              <a:gd name="connsiteX7" fmla="*/ 1613480 w 2567901"/>
              <a:gd name="connsiteY7" fmla="*/ 2562316 h 2687367"/>
              <a:gd name="connsiteX8" fmla="*/ 1100869 w 2567901"/>
              <a:gd name="connsiteY8" fmla="*/ 2676769 h 2687367"/>
              <a:gd name="connsiteX9" fmla="*/ 614178 w 2567901"/>
              <a:gd name="connsiteY9" fmla="*/ 2456196 h 2687367"/>
              <a:gd name="connsiteX10" fmla="*/ 240586 w 2567901"/>
              <a:gd name="connsiteY10" fmla="*/ 2032054 h 2687367"/>
              <a:gd name="connsiteX11" fmla="*/ 30245 w 2567901"/>
              <a:gd name="connsiteY11" fmla="*/ 1481541 h 2687367"/>
              <a:gd name="connsiteX12" fmla="*/ 25021 w 2567901"/>
              <a:gd name="connsiteY12" fmla="*/ 905889 h 2687367"/>
              <a:gd name="connsiteX13" fmla="*/ 218217 w 2567901"/>
              <a:gd name="connsiteY13" fmla="*/ 450248 h 2687367"/>
              <a:gd name="connsiteX14" fmla="*/ 561607 w 2567901"/>
              <a:gd name="connsiteY14" fmla="*/ 156432 h 2687367"/>
              <a:gd name="connsiteX15" fmla="*/ 1177679 w 2567901"/>
              <a:gd name="connsiteY15" fmla="*/ 1063 h 2687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67901" h="2687367">
                <a:moveTo>
                  <a:pt x="1177679" y="1063"/>
                </a:moveTo>
                <a:cubicBezTo>
                  <a:pt x="1314507" y="-3704"/>
                  <a:pt x="1457510" y="7543"/>
                  <a:pt x="1603094" y="35223"/>
                </a:cubicBezTo>
                <a:cubicBezTo>
                  <a:pt x="1757985" y="64671"/>
                  <a:pt x="1874247" y="130651"/>
                  <a:pt x="1980105" y="249099"/>
                </a:cubicBezTo>
                <a:cubicBezTo>
                  <a:pt x="2090840" y="372996"/>
                  <a:pt x="2181857" y="544832"/>
                  <a:pt x="2278200" y="726784"/>
                </a:cubicBezTo>
                <a:cubicBezTo>
                  <a:pt x="2295948" y="760348"/>
                  <a:pt x="2314335" y="795032"/>
                  <a:pt x="2333016" y="829771"/>
                </a:cubicBezTo>
                <a:cubicBezTo>
                  <a:pt x="2500190" y="1140721"/>
                  <a:pt x="2605991" y="1364587"/>
                  <a:pt x="2555036" y="1632596"/>
                </a:cubicBezTo>
                <a:cubicBezTo>
                  <a:pt x="2477395" y="2040959"/>
                  <a:pt x="2246644" y="2296751"/>
                  <a:pt x="1783436" y="2487849"/>
                </a:cubicBezTo>
                <a:cubicBezTo>
                  <a:pt x="1722809" y="2512855"/>
                  <a:pt x="1667214" y="2537996"/>
                  <a:pt x="1613480" y="2562316"/>
                </a:cubicBezTo>
                <a:cubicBezTo>
                  <a:pt x="1390692" y="2663095"/>
                  <a:pt x="1275870" y="2710042"/>
                  <a:pt x="1100869" y="2676769"/>
                </a:cubicBezTo>
                <a:cubicBezTo>
                  <a:pt x="927103" y="2643732"/>
                  <a:pt x="763363" y="2569490"/>
                  <a:pt x="614178" y="2456196"/>
                </a:cubicBezTo>
                <a:cubicBezTo>
                  <a:pt x="468245" y="2345340"/>
                  <a:pt x="342509" y="2202615"/>
                  <a:pt x="240586" y="2032054"/>
                </a:cubicBezTo>
                <a:cubicBezTo>
                  <a:pt x="140365" y="1864400"/>
                  <a:pt x="67610" y="1674071"/>
                  <a:pt x="30245" y="1481541"/>
                </a:cubicBezTo>
                <a:cubicBezTo>
                  <a:pt x="-8261" y="1283803"/>
                  <a:pt x="-9994" y="1090060"/>
                  <a:pt x="25021" y="905889"/>
                </a:cubicBezTo>
                <a:cubicBezTo>
                  <a:pt x="58043" y="732204"/>
                  <a:pt x="123071" y="578936"/>
                  <a:pt x="218217" y="450248"/>
                </a:cubicBezTo>
                <a:cubicBezTo>
                  <a:pt x="307436" y="329654"/>
                  <a:pt x="422987" y="230806"/>
                  <a:pt x="561607" y="156432"/>
                </a:cubicBezTo>
                <a:cubicBezTo>
                  <a:pt x="738731" y="61442"/>
                  <a:pt x="949631" y="9010"/>
                  <a:pt x="1177679" y="1063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081" name="Picture 9" descr="\displaystyle \frac{21}{-3} =-7">
            <a:extLst>
              <a:ext uri="{FF2B5EF4-FFF2-40B4-BE49-F238E27FC236}">
                <a16:creationId xmlns:a16="http://schemas.microsoft.com/office/drawing/2014/main" id="{F82D9530-8745-F242-89AF-057B56B05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6023" y="1748070"/>
            <a:ext cx="1377732" cy="71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DCC74998-6E90-42D1-AE90-2BC049038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3525455" y="1026454"/>
            <a:ext cx="2203433" cy="212930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0584B5E2-E3AD-4DD2-BE7E-EF47BAD30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3375489" y="858298"/>
            <a:ext cx="2503365" cy="246561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80" name="Picture 8" descr="\displaystyle \frac{-21}{-3} =7">
            <a:extLst>
              <a:ext uri="{FF2B5EF4-FFF2-40B4-BE49-F238E27FC236}">
                <a16:creationId xmlns:a16="http://schemas.microsoft.com/office/drawing/2014/main" id="{E92B983F-3B16-9543-B2AE-E17F0A378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7945" y="1727339"/>
            <a:ext cx="1351722" cy="75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3AA28C32-5E10-4599-9D25-FBA45EE4D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6032" y="873324"/>
            <a:ext cx="2372066" cy="2578683"/>
          </a:xfrm>
          <a:custGeom>
            <a:avLst/>
            <a:gdLst>
              <a:gd name="connsiteX0" fmla="*/ 1448892 w 2805016"/>
              <a:gd name="connsiteY0" fmla="*/ 1295 h 3049345"/>
              <a:gd name="connsiteX1" fmla="*/ 1762036 w 2805016"/>
              <a:gd name="connsiteY1" fmla="*/ 37054 h 3049345"/>
              <a:gd name="connsiteX2" fmla="*/ 2172496 w 2805016"/>
              <a:gd name="connsiteY2" fmla="*/ 276646 h 3049345"/>
              <a:gd name="connsiteX3" fmla="*/ 2494528 w 2805016"/>
              <a:gd name="connsiteY3" fmla="*/ 816190 h 3049345"/>
              <a:gd name="connsiteX4" fmla="*/ 2553622 w 2805016"/>
              <a:gd name="connsiteY4" fmla="*/ 932591 h 3049345"/>
              <a:gd name="connsiteX5" fmla="*/ 2789833 w 2805016"/>
              <a:gd name="connsiteY5" fmla="*/ 1841650 h 3049345"/>
              <a:gd name="connsiteX6" fmla="*/ 1939259 w 2805016"/>
              <a:gd name="connsiteY6" fmla="*/ 2818274 h 3049345"/>
              <a:gd name="connsiteX7" fmla="*/ 1752834 w 2805016"/>
              <a:gd name="connsiteY7" fmla="*/ 2904144 h 3049345"/>
              <a:gd name="connsiteX8" fmla="*/ 1191447 w 2805016"/>
              <a:gd name="connsiteY8" fmla="*/ 3038170 h 3049345"/>
              <a:gd name="connsiteX9" fmla="*/ 661126 w 2805016"/>
              <a:gd name="connsiteY9" fmla="*/ 2791872 h 3049345"/>
              <a:gd name="connsiteX10" fmla="*/ 256115 w 2805016"/>
              <a:gd name="connsiteY10" fmla="*/ 2313690 h 3049345"/>
              <a:gd name="connsiteX11" fmla="*/ 30620 w 2805016"/>
              <a:gd name="connsiteY11" fmla="*/ 1690804 h 3049345"/>
              <a:gd name="connsiteX12" fmla="*/ 29591 w 2805016"/>
              <a:gd name="connsiteY12" fmla="*/ 1037726 h 3049345"/>
              <a:gd name="connsiteX13" fmla="*/ 244525 w 2805016"/>
              <a:gd name="connsiteY13" fmla="*/ 519197 h 3049345"/>
              <a:gd name="connsiteX14" fmla="*/ 622356 w 2805016"/>
              <a:gd name="connsiteY14" fmla="*/ 183048 h 3049345"/>
              <a:gd name="connsiteX15" fmla="*/ 1448892 w 2805016"/>
              <a:gd name="connsiteY15" fmla="*/ 1295 h 304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05016" h="3049345">
                <a:moveTo>
                  <a:pt x="1448892" y="1295"/>
                </a:moveTo>
                <a:cubicBezTo>
                  <a:pt x="1551302" y="5038"/>
                  <a:pt x="1656071" y="16908"/>
                  <a:pt x="1762036" y="37054"/>
                </a:cubicBezTo>
                <a:cubicBezTo>
                  <a:pt x="1931145" y="69206"/>
                  <a:pt x="2057720" y="143119"/>
                  <a:pt x="2172496" y="276646"/>
                </a:cubicBezTo>
                <a:cubicBezTo>
                  <a:pt x="2292557" y="416316"/>
                  <a:pt x="2390672" y="610536"/>
                  <a:pt x="2494528" y="816190"/>
                </a:cubicBezTo>
                <a:cubicBezTo>
                  <a:pt x="2513659" y="854126"/>
                  <a:pt x="2533480" y="893328"/>
                  <a:pt x="2553622" y="932591"/>
                </a:cubicBezTo>
                <a:cubicBezTo>
                  <a:pt x="2733870" y="1284027"/>
                  <a:pt x="2847724" y="1537159"/>
                  <a:pt x="2789833" y="1841650"/>
                </a:cubicBezTo>
                <a:cubicBezTo>
                  <a:pt x="2701624" y="2305599"/>
                  <a:pt x="2447254" y="2597690"/>
                  <a:pt x="1939259" y="2818274"/>
                </a:cubicBezTo>
                <a:cubicBezTo>
                  <a:pt x="1872770" y="2847138"/>
                  <a:pt x="1811781" y="2876114"/>
                  <a:pt x="1752834" y="2904144"/>
                </a:cubicBezTo>
                <a:cubicBezTo>
                  <a:pt x="1508432" y="3020297"/>
                  <a:pt x="1382512" y="3074496"/>
                  <a:pt x="1191447" y="3038170"/>
                </a:cubicBezTo>
                <a:cubicBezTo>
                  <a:pt x="1001732" y="3002100"/>
                  <a:pt x="823313" y="2919199"/>
                  <a:pt x="661126" y="2791872"/>
                </a:cubicBezTo>
                <a:cubicBezTo>
                  <a:pt x="502474" y="2667286"/>
                  <a:pt x="366163" y="2506376"/>
                  <a:pt x="256115" y="2313690"/>
                </a:cubicBezTo>
                <a:cubicBezTo>
                  <a:pt x="147904" y="2124290"/>
                  <a:pt x="69906" y="1908939"/>
                  <a:pt x="30620" y="1690804"/>
                </a:cubicBezTo>
                <a:cubicBezTo>
                  <a:pt x="-9871" y="1466769"/>
                  <a:pt x="-10191" y="1246967"/>
                  <a:pt x="29591" y="1037726"/>
                </a:cubicBezTo>
                <a:cubicBezTo>
                  <a:pt x="67109" y="840400"/>
                  <a:pt x="139452" y="665977"/>
                  <a:pt x="244525" y="519197"/>
                </a:cubicBezTo>
                <a:cubicBezTo>
                  <a:pt x="343054" y="381648"/>
                  <a:pt x="470192" y="268558"/>
                  <a:pt x="622356" y="183048"/>
                </a:cubicBezTo>
                <a:cubicBezTo>
                  <a:pt x="855671" y="51991"/>
                  <a:pt x="1141662" y="-9932"/>
                  <a:pt x="1448892" y="1295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B8E3D87A-E1AA-409F-B92D-408EB7EB9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96878" y="1025798"/>
            <a:ext cx="2171549" cy="2272576"/>
          </a:xfrm>
          <a:custGeom>
            <a:avLst/>
            <a:gdLst>
              <a:gd name="connsiteX0" fmla="*/ 1177679 w 2567901"/>
              <a:gd name="connsiteY0" fmla="*/ 1063 h 2687367"/>
              <a:gd name="connsiteX1" fmla="*/ 1603094 w 2567901"/>
              <a:gd name="connsiteY1" fmla="*/ 35223 h 2687367"/>
              <a:gd name="connsiteX2" fmla="*/ 1980105 w 2567901"/>
              <a:gd name="connsiteY2" fmla="*/ 249099 h 2687367"/>
              <a:gd name="connsiteX3" fmla="*/ 2278200 w 2567901"/>
              <a:gd name="connsiteY3" fmla="*/ 726784 h 2687367"/>
              <a:gd name="connsiteX4" fmla="*/ 2333016 w 2567901"/>
              <a:gd name="connsiteY4" fmla="*/ 829771 h 2687367"/>
              <a:gd name="connsiteX5" fmla="*/ 2555036 w 2567901"/>
              <a:gd name="connsiteY5" fmla="*/ 1632596 h 2687367"/>
              <a:gd name="connsiteX6" fmla="*/ 1783436 w 2567901"/>
              <a:gd name="connsiteY6" fmla="*/ 2487849 h 2687367"/>
              <a:gd name="connsiteX7" fmla="*/ 1613480 w 2567901"/>
              <a:gd name="connsiteY7" fmla="*/ 2562316 h 2687367"/>
              <a:gd name="connsiteX8" fmla="*/ 1100869 w 2567901"/>
              <a:gd name="connsiteY8" fmla="*/ 2676769 h 2687367"/>
              <a:gd name="connsiteX9" fmla="*/ 614178 w 2567901"/>
              <a:gd name="connsiteY9" fmla="*/ 2456196 h 2687367"/>
              <a:gd name="connsiteX10" fmla="*/ 240586 w 2567901"/>
              <a:gd name="connsiteY10" fmla="*/ 2032054 h 2687367"/>
              <a:gd name="connsiteX11" fmla="*/ 30245 w 2567901"/>
              <a:gd name="connsiteY11" fmla="*/ 1481541 h 2687367"/>
              <a:gd name="connsiteX12" fmla="*/ 25021 w 2567901"/>
              <a:gd name="connsiteY12" fmla="*/ 905889 h 2687367"/>
              <a:gd name="connsiteX13" fmla="*/ 218217 w 2567901"/>
              <a:gd name="connsiteY13" fmla="*/ 450248 h 2687367"/>
              <a:gd name="connsiteX14" fmla="*/ 561607 w 2567901"/>
              <a:gd name="connsiteY14" fmla="*/ 156432 h 2687367"/>
              <a:gd name="connsiteX15" fmla="*/ 1177679 w 2567901"/>
              <a:gd name="connsiteY15" fmla="*/ 1063 h 2687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67901" h="2687367">
                <a:moveTo>
                  <a:pt x="1177679" y="1063"/>
                </a:moveTo>
                <a:cubicBezTo>
                  <a:pt x="1314507" y="-3704"/>
                  <a:pt x="1457510" y="7543"/>
                  <a:pt x="1603094" y="35223"/>
                </a:cubicBezTo>
                <a:cubicBezTo>
                  <a:pt x="1757985" y="64671"/>
                  <a:pt x="1874247" y="130651"/>
                  <a:pt x="1980105" y="249099"/>
                </a:cubicBezTo>
                <a:cubicBezTo>
                  <a:pt x="2090840" y="372996"/>
                  <a:pt x="2181857" y="544832"/>
                  <a:pt x="2278200" y="726784"/>
                </a:cubicBezTo>
                <a:cubicBezTo>
                  <a:pt x="2295948" y="760348"/>
                  <a:pt x="2314335" y="795032"/>
                  <a:pt x="2333016" y="829771"/>
                </a:cubicBezTo>
                <a:cubicBezTo>
                  <a:pt x="2500190" y="1140721"/>
                  <a:pt x="2605991" y="1364587"/>
                  <a:pt x="2555036" y="1632596"/>
                </a:cubicBezTo>
                <a:cubicBezTo>
                  <a:pt x="2477395" y="2040959"/>
                  <a:pt x="2246644" y="2296751"/>
                  <a:pt x="1783436" y="2487849"/>
                </a:cubicBezTo>
                <a:cubicBezTo>
                  <a:pt x="1722809" y="2512855"/>
                  <a:pt x="1667214" y="2537996"/>
                  <a:pt x="1613480" y="2562316"/>
                </a:cubicBezTo>
                <a:cubicBezTo>
                  <a:pt x="1390692" y="2663095"/>
                  <a:pt x="1275870" y="2710042"/>
                  <a:pt x="1100869" y="2676769"/>
                </a:cubicBezTo>
                <a:cubicBezTo>
                  <a:pt x="927103" y="2643732"/>
                  <a:pt x="763363" y="2569490"/>
                  <a:pt x="614178" y="2456196"/>
                </a:cubicBezTo>
                <a:cubicBezTo>
                  <a:pt x="468245" y="2345340"/>
                  <a:pt x="342509" y="2202615"/>
                  <a:pt x="240586" y="2032054"/>
                </a:cubicBezTo>
                <a:cubicBezTo>
                  <a:pt x="140365" y="1864400"/>
                  <a:pt x="67610" y="1674071"/>
                  <a:pt x="30245" y="1481541"/>
                </a:cubicBezTo>
                <a:cubicBezTo>
                  <a:pt x="-8261" y="1283803"/>
                  <a:pt x="-9994" y="1090060"/>
                  <a:pt x="25021" y="905889"/>
                </a:cubicBezTo>
                <a:cubicBezTo>
                  <a:pt x="58043" y="732204"/>
                  <a:pt x="123071" y="578936"/>
                  <a:pt x="218217" y="450248"/>
                </a:cubicBezTo>
                <a:cubicBezTo>
                  <a:pt x="307436" y="329654"/>
                  <a:pt x="422987" y="230806"/>
                  <a:pt x="561607" y="156432"/>
                </a:cubicBezTo>
                <a:cubicBezTo>
                  <a:pt x="738731" y="61442"/>
                  <a:pt x="949631" y="9010"/>
                  <a:pt x="1177679" y="1063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082" name="Picture 10" descr="\displaystyle \frac{-21}{3} =-7">
            <a:extLst>
              <a:ext uri="{FF2B5EF4-FFF2-40B4-BE49-F238E27FC236}">
                <a16:creationId xmlns:a16="http://schemas.microsoft.com/office/drawing/2014/main" id="{8BCF450D-8701-C44B-83F7-44CB28AAA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1388" y="1770573"/>
            <a:ext cx="1438800" cy="66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E518F7B7-420B-4315-982A-D9D5284E4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21239" y="1014566"/>
            <a:ext cx="2231314" cy="2232590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60F6F53E-F132-4304-919F-500C9E37E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669375" y="838253"/>
            <a:ext cx="2535041" cy="258521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79" name="Picture 7" descr="\displaystyle \frac{21}{3} =7">
            <a:extLst>
              <a:ext uri="{FF2B5EF4-FFF2-40B4-BE49-F238E27FC236}">
                <a16:creationId xmlns:a16="http://schemas.microsoft.com/office/drawing/2014/main" id="{58C2CB90-7997-D149-9E5B-A04D4FD24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038" y="1589059"/>
            <a:ext cx="1276819" cy="89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F67EB90-453A-E34A-95AA-B83A6D706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569" y="5022166"/>
            <a:ext cx="8932863" cy="118335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 fontScale="25000" lnSpcReduction="20000"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1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Ejemplo</a:t>
            </a:r>
            <a:r>
              <a:rPr kumimoji="0" lang="en-US" altLang="es-CO" sz="5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: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CO" sz="500" b="1" dirty="0"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s-CO" sz="5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CO" sz="500" b="1" dirty="0"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s-CO" sz="5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CO" sz="500" b="1" dirty="0"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s-CO" sz="5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CO" sz="500" b="1" dirty="0"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CO" sz="500" b="1" dirty="0"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s-CO" sz="5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CO" sz="500" b="1" dirty="0"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s-CO" sz="5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        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           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           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              </a:t>
            </a:r>
          </a:p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b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</a:br>
            <a:r>
              <a:rPr kumimoji="0" lang="en-US" altLang="es-CO" sz="5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EJEMPLOE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E8D74B8-C658-0B40-B649-01727E3BF3D3}"/>
              </a:ext>
            </a:extLst>
          </p:cNvPr>
          <p:cNvSpPr txBox="1"/>
          <p:nvPr/>
        </p:nvSpPr>
        <p:spPr>
          <a:xfrm>
            <a:off x="1505243" y="4389120"/>
            <a:ext cx="745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EJEMPLOS USANDO DIFERENTES SIGNOS.</a:t>
            </a:r>
          </a:p>
        </p:txBody>
      </p:sp>
    </p:spTree>
    <p:extLst>
      <p:ext uri="{BB962C8B-B14F-4D97-AF65-F5344CB8AC3E}">
        <p14:creationId xmlns:p14="http://schemas.microsoft.com/office/powerpoint/2010/main" val="651056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546" y="1144843"/>
            <a:ext cx="10515600" cy="132556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MX" sz="8000" b="1" dirty="0">
                <a:ln w="25400">
                  <a:solidFill>
                    <a:schemeClr val="tx1"/>
                  </a:solidFill>
                </a:ln>
                <a:solidFill>
                  <a:srgbClr val="DFE95D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Muchas gracias por su atención</a:t>
            </a:r>
            <a:endParaRPr lang="es-CO" sz="8000" b="1" dirty="0">
              <a:ln w="25400">
                <a:solidFill>
                  <a:schemeClr val="tx1"/>
                </a:solidFill>
              </a:ln>
              <a:solidFill>
                <a:srgbClr val="DFE95D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pic>
        <p:nvPicPr>
          <p:cNvPr id="6146" name="Picture 2" descr="Imágenes de Minnie Mouse Roja PNG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139" y="2712065"/>
            <a:ext cx="3860413" cy="4059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84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>
            <a:normAutofit/>
          </a:bodyPr>
          <a:lstStyle/>
          <a:p>
            <a:pPr algn="ctr"/>
            <a:r>
              <a:rPr lang="es-MX" sz="6000" b="1" dirty="0">
                <a:solidFill>
                  <a:srgbClr val="8EFA00"/>
                </a:solidFill>
                <a:latin typeface="Juice ITC" panose="04040403040A02020202" pitchFamily="82" charset="0"/>
              </a:rPr>
              <a:t>¿Qué son?</a:t>
            </a:r>
            <a:endParaRPr lang="es-CO" sz="6000" b="1" dirty="0">
              <a:solidFill>
                <a:srgbClr val="8EFA00"/>
              </a:solidFill>
              <a:latin typeface="Juice ITC" panose="04040403040A020202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89964"/>
          </a:xfr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numero entero es cualquier elemento del conjunto formado por los números naturales, sus opuestos (versiones negativas de los naturales) y el cero.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Estos son: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 naturales (o enteros positivos): +1, +2, +3, +4, +5...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cero, que no es ni positivo ni negativo.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 enteros negativos: -1, -2, -3, -4, -5...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conjunto de los enteros se designa por Z, (nótese que no es una Z). En notación matemática: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Números enteros: propiedades, ejemplos, ejercici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52" b="27419"/>
          <a:stretch/>
        </p:blipFill>
        <p:spPr bwMode="auto">
          <a:xfrm>
            <a:off x="5638800" y="4658811"/>
            <a:ext cx="5715000" cy="179270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nteros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38" y="5203491"/>
            <a:ext cx="4201752" cy="52354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447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/>
          <a:lstStyle/>
          <a:p>
            <a:pPr algn="ctr"/>
            <a:r>
              <a:rPr lang="es-MX" b="1" dirty="0">
                <a:solidFill>
                  <a:srgbClr val="FF9300"/>
                </a:solidFill>
                <a:latin typeface="Juice ITC" panose="04040403040A02020202" pitchFamily="82" charset="0"/>
              </a:rPr>
              <a:t>TIPOS DE ENTEROS</a:t>
            </a:r>
            <a:endParaRPr lang="es-CO" b="1" dirty="0">
              <a:solidFill>
                <a:srgbClr val="FF9300"/>
              </a:solidFill>
              <a:latin typeface="Juice ITC" panose="04040403040A020202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 fontScale="85000" lnSpcReduction="20000"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 a, b y c son números enteros tales que a =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 es un múltiplo de b o de c, y b y c son divisores de a. Si c es distinto de ±1, entonces b se denomina divisor propio de a.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 enteros pares son los múltiplos de 2, incluyendo el 0, como -4, 0, 2 y 10;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entero impar es aquél que no es par, por ejemplo, -5, 1, 3, 9.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número perfecto es aquel entero positivo que es igual a la suma de todos sus divisores propios positivos (partes alícuotas); por ejemplo, 6 (que es igual a 1 + 2 + 3) y 28 (que es igual a 1 + 2 + 4 + 7 + 14) son números perfectos.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entero positivo que no es perfecto se denomina imperfecto y puede ser deficiente o superante según que la suma de sus divisores propios positivos sea menor o mayor que él. Así, 9, cuyos divisores son 1 y 3, es deficiente, y 12, cuyos divisores son 1, 2, 3, 4 y 6, es superante.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6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0074" y="574341"/>
            <a:ext cx="10515600" cy="4351338"/>
          </a:xfr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decir: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Todos los números enteros mayores de cero se consideran positivos, y sus opuestos, se consideran negativos.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cero no es positivo, ni negativo, luego el opuesto del cero es el propio cero.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conjunto formado por el cero y todos los números enteros positivos, se denomina conjunto de los números enteros no negativos.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conjunto formado por el cero y todos los números enteros negativos, se denomina conjunto de los números enteros no positivos.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 números opuestos están situados en la recta numérica simétricamente respecto al cero.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 números enteros que solo se diferencian en el signo, se llaman opuestos, por ejemplo, 20 y -20 son números opuestos.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módulo o valor absoluto de cualquier número entero nunca es negativo. Dos números enteros opuestos tienen el mismo módulo, por ejemplo: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Moduloent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425" y="5309209"/>
            <a:ext cx="6833608" cy="924549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74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>
            <a:normAutofit/>
          </a:bodyPr>
          <a:lstStyle/>
          <a:p>
            <a:pPr algn="ctr"/>
            <a:r>
              <a:rPr lang="es-MX" b="1" dirty="0">
                <a:solidFill>
                  <a:srgbClr val="FF0000"/>
                </a:solidFill>
                <a:latin typeface="Juice ITC" panose="04040403040A02020202" pitchFamily="82" charset="0"/>
              </a:rPr>
              <a:t>Representación de los números enteros sobre una recta</a:t>
            </a:r>
            <a:endParaRPr lang="es-CO" b="1" dirty="0">
              <a:solidFill>
                <a:srgbClr val="FF0000"/>
              </a:solidFill>
              <a:latin typeface="Juice ITC" panose="04040403040A020202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16786"/>
          </a:xfr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representan sobre una recta, llamada recta numérica, así: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4396372"/>
            <a:ext cx="10676021" cy="1282534"/>
          </a:xfrm>
          <a:prstGeom prst="rect">
            <a:avLst/>
          </a:prstGeo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cero en mitad de la recta, los enteros negativos a la izquierda del cero y los enteros positivos a su derecha. Normalmente no se escribe el signo + que precede a los enteros positivos.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Recta Númér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501" y="3015372"/>
            <a:ext cx="8412047" cy="96708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49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>
            <a:norm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Juice ITC" panose="04040403040A02020202" pitchFamily="82" charset="0"/>
              </a:rPr>
              <a:t>REPRESENTACIÓN DE LOS NÚMEROS ENTEROS SOBRE EL PLANO</a:t>
            </a:r>
            <a:endParaRPr lang="es-CO" b="1" dirty="0">
              <a:solidFill>
                <a:srgbClr val="0070C0"/>
              </a:solidFill>
              <a:latin typeface="Juice ITC" panose="04040403040A020202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385427"/>
          </a:xfr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 describir la posición de cualquier punto sobre un plano, se usa ejes de coordenadas, de forma que cada punto tendrá dos coordenadas: una sobre el eje horizontal (eje x o eje de las abscisas) y la otra sobre el vertical (eje y o eje de las ordenadas). </a:t>
            </a:r>
            <a:b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Dichas coordenadas serán números enteros.</a:t>
            </a:r>
            <a:b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Por ejemplo, el punto A tiene 3 unidades de coordenada horizontal y -2 de coordenada vertical. El punto B tiene -2 unidades de coordenada horizontal y 4 unidades de coordenada vertical.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098" name="Picture 2" descr="Coordenad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387" y="4345991"/>
            <a:ext cx="2936540" cy="22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737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/>
          <a:lstStyle/>
          <a:p>
            <a:pPr algn="ctr"/>
            <a:r>
              <a:rPr lang="es-MX" b="1" dirty="0">
                <a:solidFill>
                  <a:schemeClr val="accent6"/>
                </a:solidFill>
                <a:latin typeface="Juice ITC" panose="04040403040A02020202" pitchFamily="82" charset="0"/>
              </a:rPr>
              <a:t>ORDEN DE LOS NÚMEROS ENTEROS</a:t>
            </a:r>
            <a:endParaRPr lang="es-CO" b="1" dirty="0">
              <a:solidFill>
                <a:schemeClr val="accent6"/>
              </a:solidFill>
              <a:latin typeface="Juice ITC" panose="04040403040A020202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66491"/>
          </a:xfr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número entero es mayor que otro (lo que se indica con el símbolo &gt;) si está situado más a la derecha sobre la recta numérica.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511" y="3215020"/>
            <a:ext cx="3228975" cy="79057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838198" y="4127583"/>
            <a:ext cx="10515600" cy="1266491"/>
          </a:xfrm>
          <a:prstGeom prst="rect">
            <a:avLst/>
          </a:prstGeo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la misma forma, un número entero es menor que otro (símbolo &lt;) si está situado a la izquierda sobre la recta numérica.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465" y="5516063"/>
            <a:ext cx="4219575" cy="8382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884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/>
          <a:lstStyle/>
          <a:p>
            <a:pPr algn="ctr"/>
            <a:r>
              <a:rPr lang="es-CO" b="1" dirty="0">
                <a:solidFill>
                  <a:schemeClr val="accent2"/>
                </a:solidFill>
                <a:latin typeface="Juice ITC" panose="04040403040A02020202" pitchFamily="82" charset="0"/>
              </a:rPr>
              <a:t>SUMA DE NÚMEROS ENTEROS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 sumar dos números enteros se procede del siguiente modo: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 tienen el mismo signo, se suman sus valores absolutos, y al resultado se le pone el signo que tenían los sumandos:</a:t>
            </a:r>
          </a:p>
          <a:p>
            <a:pPr marL="0" indent="0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7 + 11 = 18</a:t>
            </a:r>
            <a:b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-7 - 11 = -18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 tienen distintos signos, es decir, si un sumando es positivo y el otro negativo, se restan sus valores absolutos y se le pone el signo del mayor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suma de números enteros tiene las propiedades siguientes: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Asociativa: (a + b) + c = a + (b + c)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Conmutativa: a + b = b + a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Elemento neutro: el cero es el elemento neutro de la suma, a + 0 = a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Elemento opuesto: todo número entero a, tiene un opuesto –a, a + (-a) = 0</a:t>
            </a:r>
          </a:p>
          <a:p>
            <a:pPr marL="0" indent="0">
              <a:buNone/>
            </a:pP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9330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2600"/>
            <a:ext cx="10515600" cy="1325563"/>
          </a:xfrm>
          <a:solidFill>
            <a:schemeClr val="bg1"/>
          </a:solidFill>
          <a:ln w="38100">
            <a:solidFill>
              <a:srgbClr val="BE5DE5"/>
            </a:solidFill>
            <a:prstDash val="lgDashDot"/>
          </a:ln>
        </p:spPr>
        <p:txBody>
          <a:bodyPr>
            <a:normAutofit/>
          </a:bodyPr>
          <a:lstStyle/>
          <a:p>
            <a:pPr algn="ctr"/>
            <a:r>
              <a:rPr lang="es-CO" sz="5400" b="1" dirty="0">
                <a:solidFill>
                  <a:srgbClr val="7030A0"/>
                </a:solidFill>
                <a:latin typeface="Juice ITC" panose="04040403040A02020202" pitchFamily="82" charset="0"/>
              </a:rPr>
              <a:t>RESTA DE NÚMEROS ENTEROS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98604"/>
            <a:ext cx="10515600" cy="1001796"/>
          </a:xfrm>
          <a:solidFill>
            <a:schemeClr val="bg1"/>
          </a:solidFill>
          <a:ln w="38100">
            <a:solidFill>
              <a:srgbClr val="BE5DE5"/>
            </a:solidFill>
            <a:prstDash val="sysDot"/>
          </a:ln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 restar dos números enteros se le suma al minuendo el opuesto del sustraendo: a - b = a + (-b)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RestaEnt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290" y="3590841"/>
            <a:ext cx="4399165" cy="2294188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4535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3952</TotalTime>
  <Words>1142</Words>
  <Application>Microsoft Macintosh PowerPoint</Application>
  <PresentationFormat>Panorámica</PresentationFormat>
  <Paragraphs>92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4" baseType="lpstr">
      <vt:lpstr>Brush Script MT</vt:lpstr>
      <vt:lpstr>Meiryo</vt:lpstr>
      <vt:lpstr>Arial</vt:lpstr>
      <vt:lpstr>Arimo</vt:lpstr>
      <vt:lpstr>Calibri</vt:lpstr>
      <vt:lpstr>Calibri Light</vt:lpstr>
      <vt:lpstr>Juice ITC</vt:lpstr>
      <vt:lpstr>Plus Jakarta Sans</vt:lpstr>
      <vt:lpstr>Wingdings</vt:lpstr>
      <vt:lpstr>Tema de Office</vt:lpstr>
      <vt:lpstr> NÚMEROS ENTEROS</vt:lpstr>
      <vt:lpstr>¿Qué son?</vt:lpstr>
      <vt:lpstr>TIPOS DE ENTEROS</vt:lpstr>
      <vt:lpstr>Presentación de PowerPoint</vt:lpstr>
      <vt:lpstr>Representación de los números enteros sobre una recta</vt:lpstr>
      <vt:lpstr>REPRESENTACIÓN DE LOS NÚMEROS ENTEROS SOBRE EL PLANO</vt:lpstr>
      <vt:lpstr>ORDEN DE LOS NÚMEROS ENTEROS</vt:lpstr>
      <vt:lpstr>SUMA DE NÚMEROS ENTEROS</vt:lpstr>
      <vt:lpstr>RESTA DE NÚMEROS ENTEROS</vt:lpstr>
      <vt:lpstr>MULTIPLICACIÓN DE NÚMEROS ENTEROS</vt:lpstr>
      <vt:lpstr>DIVISION DE NUMEROS ENTEROS</vt:lpstr>
      <vt:lpstr>Presentación de PowerPoint</vt:lpstr>
      <vt:lpstr>Presentación de PowerPoint</vt:lpstr>
      <vt:lpstr>Muchas gracias por su atención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</dc:creator>
  <cp:lastModifiedBy>sarah florez</cp:lastModifiedBy>
  <cp:revision>14</cp:revision>
  <dcterms:created xsi:type="dcterms:W3CDTF">2021-08-21T15:40:53Z</dcterms:created>
  <dcterms:modified xsi:type="dcterms:W3CDTF">2021-10-11T19:38:54Z</dcterms:modified>
</cp:coreProperties>
</file>