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6" d="100"/>
          <a:sy n="76" d="100"/>
        </p:scale>
        <p:origin x="4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444458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18671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02418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2722636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9117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946770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3982462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1947455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155746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EB84C6-91E9-4A5B-B2AF-F9FCBA9CA6EA}" type="datetimeFigureOut">
              <a:rPr lang="es-CO" smtClean="0"/>
              <a:t>05/10/2021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287517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EEB84C6-91E9-4A5B-B2AF-F9FCBA9CA6EA}" type="datetimeFigureOut">
              <a:rPr lang="es-CO" smtClean="0"/>
              <a:t>05/10/2021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637241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EEB84C6-91E9-4A5B-B2AF-F9FCBA9CA6EA}" type="datetimeFigureOut">
              <a:rPr lang="es-CO" smtClean="0"/>
              <a:t>05/10/2021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1407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EEB84C6-91E9-4A5B-B2AF-F9FCBA9CA6EA}" type="datetimeFigureOut">
              <a:rPr lang="es-CO" smtClean="0"/>
              <a:t>05/10/2021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275760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EB84C6-91E9-4A5B-B2AF-F9FCBA9CA6EA}" type="datetimeFigureOut">
              <a:rPr lang="es-CO" smtClean="0"/>
              <a:t>05/10/2021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394521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EEB84C6-91E9-4A5B-B2AF-F9FCBA9CA6EA}" type="datetimeFigureOut">
              <a:rPr lang="es-CO" smtClean="0"/>
              <a:t>05/10/2021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EBB0744-9916-4847-9083-1DBCBC48FD9B}" type="slidenum">
              <a:rPr lang="es-CO" smtClean="0"/>
              <a:t>‹Nº›</a:t>
            </a:fld>
            <a:endParaRPr lang="es-CO"/>
          </a:p>
        </p:txBody>
      </p:sp>
    </p:spTree>
    <p:extLst>
      <p:ext uri="{BB962C8B-B14F-4D97-AF65-F5344CB8AC3E}">
        <p14:creationId xmlns:p14="http://schemas.microsoft.com/office/powerpoint/2010/main" val="1604674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EBB0744-9916-4847-9083-1DBCBC48FD9B}" type="slidenum">
              <a:rPr lang="es-CO" smtClean="0"/>
              <a:t>‹Nº›</a:t>
            </a:fld>
            <a:endParaRPr lang="es-CO"/>
          </a:p>
        </p:txBody>
      </p:sp>
      <p:sp>
        <p:nvSpPr>
          <p:cNvPr id="5" name="Date Placeholder 4"/>
          <p:cNvSpPr>
            <a:spLocks noGrp="1"/>
          </p:cNvSpPr>
          <p:nvPr>
            <p:ph type="dt" sz="half" idx="10"/>
          </p:nvPr>
        </p:nvSpPr>
        <p:spPr/>
        <p:txBody>
          <a:bodyPr/>
          <a:lstStyle/>
          <a:p>
            <a:fld id="{3EEB84C6-91E9-4A5B-B2AF-F9FCBA9CA6EA}" type="datetimeFigureOut">
              <a:rPr lang="es-CO" smtClean="0"/>
              <a:t>05/10/2021</a:t>
            </a:fld>
            <a:endParaRPr lang="es-CO"/>
          </a:p>
        </p:txBody>
      </p:sp>
    </p:spTree>
    <p:extLst>
      <p:ext uri="{BB962C8B-B14F-4D97-AF65-F5344CB8AC3E}">
        <p14:creationId xmlns:p14="http://schemas.microsoft.com/office/powerpoint/2010/main" val="195229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EB84C6-91E9-4A5B-B2AF-F9FCBA9CA6EA}" type="datetimeFigureOut">
              <a:rPr lang="es-CO" smtClean="0"/>
              <a:t>05/10/2021</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BB0744-9916-4847-9083-1DBCBC48FD9B}" type="slidenum">
              <a:rPr lang="es-CO" smtClean="0"/>
              <a:t>‹Nº›</a:t>
            </a:fld>
            <a:endParaRPr lang="es-CO"/>
          </a:p>
        </p:txBody>
      </p:sp>
    </p:spTree>
    <p:extLst>
      <p:ext uri="{BB962C8B-B14F-4D97-AF65-F5344CB8AC3E}">
        <p14:creationId xmlns:p14="http://schemas.microsoft.com/office/powerpoint/2010/main" val="111341633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latin typeface="Times New Roman" panose="02020603050405020304" pitchFamily="18" charset="0"/>
                <a:cs typeface="Times New Roman" panose="02020603050405020304" pitchFamily="18" charset="0"/>
              </a:rPr>
              <a:t>PRIMEROS AUXILIOS </a:t>
            </a:r>
            <a:endParaRPr lang="es-CO"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p:txBody>
          <a:bodyPr>
            <a:normAutofit lnSpcReduction="10000"/>
          </a:bodyPr>
          <a:lstStyle/>
          <a:p>
            <a:r>
              <a:rPr lang="es-CO" dirty="0" smtClean="0">
                <a:latin typeface="Times New Roman" panose="02020603050405020304" pitchFamily="18" charset="0"/>
                <a:cs typeface="Times New Roman" panose="02020603050405020304" pitchFamily="18" charset="0"/>
              </a:rPr>
              <a:t>NICOLAS TRIVIÑO</a:t>
            </a:r>
          </a:p>
          <a:p>
            <a:r>
              <a:rPr lang="es-CO" dirty="0" smtClean="0">
                <a:latin typeface="Times New Roman" panose="02020603050405020304" pitchFamily="18" charset="0"/>
                <a:cs typeface="Times New Roman" panose="02020603050405020304" pitchFamily="18" charset="0"/>
              </a:rPr>
              <a:t>GRADO: 11</a:t>
            </a:r>
            <a:endParaRPr lang="es-CO" dirty="0">
              <a:latin typeface="Times New Roman" panose="02020603050405020304" pitchFamily="18" charset="0"/>
              <a:cs typeface="Times New Roman" panose="02020603050405020304" pitchFamily="18" charset="0"/>
            </a:endParaRPr>
          </a:p>
          <a:p>
            <a:r>
              <a:rPr lang="es-CO" dirty="0" smtClean="0">
                <a:latin typeface="Times New Roman" panose="02020603050405020304" pitchFamily="18" charset="0"/>
                <a:cs typeface="Times New Roman" panose="02020603050405020304" pitchFamily="18" charset="0"/>
              </a:rPr>
              <a:t>2021</a:t>
            </a:r>
            <a:endParaRPr lang="es-C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40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¿QUÉ SON LOS PRIMEROS AUXILIOS ?</a:t>
            </a:r>
            <a:br>
              <a:rPr lang="es-CO" dirty="0" smtClean="0">
                <a:latin typeface="Times New Roman" panose="02020603050405020304" pitchFamily="18" charset="0"/>
                <a:cs typeface="Times New Roman" panose="02020603050405020304" pitchFamily="18" charset="0"/>
              </a:rPr>
            </a:br>
            <a:endParaRPr lang="es-CO"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CO" dirty="0" smtClean="0">
                <a:latin typeface="Arial" panose="020B0604020202020204" pitchFamily="34" charset="0"/>
                <a:cs typeface="Arial" panose="020B0604020202020204" pitchFamily="34" charset="0"/>
              </a:rPr>
              <a:t> Los primeros auxilios, son aquellas medidas terapéuticas que se aplican con carácter de urgencia a las víctimas de accidentes o enfermedades de aparición repentina, hasta disponer de tratamiento especializado.</a:t>
            </a:r>
          </a:p>
          <a:p>
            <a:pPr marL="0" indent="0">
              <a:buNone/>
            </a:pPr>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 El objetivo de los primeros auxilios es aliviar el dolor y la ansiedad del herido o enfermo y evitar el agravamiento de su estado. En casos extremos son necesarios para evitar la muerte hasta que se consigue asistencia médica.</a:t>
            </a:r>
          </a:p>
          <a:p>
            <a:pPr marL="0" indent="0">
              <a:buNone/>
            </a:pPr>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 Los primeros auxilios varían según las necesidades del paciente y según la preparación del socorrista.</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393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4000" dirty="0" smtClean="0">
                <a:latin typeface="Times New Roman" panose="02020603050405020304" pitchFamily="18" charset="0"/>
                <a:cs typeface="Times New Roman" panose="02020603050405020304" pitchFamily="18" charset="0"/>
              </a:rPr>
              <a:t>OBJETIVOS DE LOS PRIMEROS AUXILIOS</a:t>
            </a:r>
            <a:endParaRPr lang="es-CO" sz="4000"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fontScale="92500" lnSpcReduction="20000"/>
          </a:bodyPr>
          <a:lstStyle/>
          <a:p>
            <a:pPr marL="0" indent="0">
              <a:buNone/>
            </a:pPr>
            <a:r>
              <a:rPr lang="es-CO" dirty="0" smtClean="0"/>
              <a:t> </a:t>
            </a:r>
            <a:r>
              <a:rPr lang="es-CO" dirty="0" smtClean="0">
                <a:latin typeface="Arial" panose="020B0604020202020204" pitchFamily="34" charset="0"/>
                <a:cs typeface="Arial" panose="020B0604020202020204" pitchFamily="34" charset="0"/>
              </a:rPr>
              <a:t>• Evitar la muerte.</a:t>
            </a:r>
          </a:p>
          <a:p>
            <a:pPr marL="0" indent="0">
              <a:buNone/>
            </a:pPr>
            <a:endParaRPr lang="es-CO" dirty="0" smtClean="0">
              <a:latin typeface="Arial" panose="020B0604020202020204" pitchFamily="34" charset="0"/>
              <a:cs typeface="Arial" panose="020B0604020202020204" pitchFamily="34" charset="0"/>
            </a:endParaRPr>
          </a:p>
          <a:p>
            <a:pPr marL="0" indent="0">
              <a:buNone/>
            </a:pPr>
            <a:r>
              <a:rPr lang="es-CO" dirty="0" smtClean="0">
                <a:latin typeface="Arial" panose="020B0604020202020204" pitchFamily="34" charset="0"/>
                <a:cs typeface="Arial" panose="020B0604020202020204" pitchFamily="34" charset="0"/>
              </a:rPr>
              <a:t>• Impedir el agravamiento de las lesiones.</a:t>
            </a:r>
          </a:p>
          <a:p>
            <a:pPr marL="0" indent="0">
              <a:buNone/>
            </a:pPr>
            <a:endParaRPr lang="es-CO" dirty="0" smtClean="0">
              <a:latin typeface="Arial" panose="020B0604020202020204" pitchFamily="34" charset="0"/>
              <a:cs typeface="Arial" panose="020B0604020202020204" pitchFamily="34" charset="0"/>
            </a:endParaRPr>
          </a:p>
          <a:p>
            <a:pPr marL="0" indent="0">
              <a:buNone/>
            </a:pPr>
            <a:r>
              <a:rPr lang="es-CO" dirty="0" smtClean="0">
                <a:latin typeface="Arial" panose="020B0604020202020204" pitchFamily="34" charset="0"/>
                <a:cs typeface="Arial" panose="020B0604020202020204" pitchFamily="34" charset="0"/>
              </a:rPr>
              <a:t> • Evitar más lesiones de las ya producidas.</a:t>
            </a:r>
          </a:p>
          <a:p>
            <a:pPr marL="0" indent="0">
              <a:buNone/>
            </a:pPr>
            <a:endParaRPr lang="es-CO" dirty="0" smtClean="0">
              <a:latin typeface="Arial" panose="020B0604020202020204" pitchFamily="34" charset="0"/>
              <a:cs typeface="Arial" panose="020B0604020202020204" pitchFamily="34" charset="0"/>
            </a:endParaRPr>
          </a:p>
          <a:p>
            <a:pPr marL="0" indent="0">
              <a:buNone/>
            </a:pPr>
            <a:r>
              <a:rPr lang="es-CO" dirty="0" smtClean="0">
                <a:latin typeface="Arial" panose="020B0604020202020204" pitchFamily="34" charset="0"/>
                <a:cs typeface="Arial" panose="020B0604020202020204" pitchFamily="34" charset="0"/>
              </a:rPr>
              <a:t>• Aliviar el dolor.</a:t>
            </a:r>
          </a:p>
          <a:p>
            <a:pPr marL="0" indent="0">
              <a:buNone/>
            </a:pPr>
            <a:endParaRPr lang="es-CO" dirty="0" smtClean="0">
              <a:latin typeface="Arial" panose="020B0604020202020204" pitchFamily="34" charset="0"/>
              <a:cs typeface="Arial" panose="020B0604020202020204" pitchFamily="34" charset="0"/>
            </a:endParaRPr>
          </a:p>
          <a:p>
            <a:pPr marL="0" indent="0">
              <a:buNone/>
            </a:pPr>
            <a:r>
              <a:rPr lang="es-CO" dirty="0" smtClean="0">
                <a:latin typeface="Arial" panose="020B0604020202020204" pitchFamily="34" charset="0"/>
                <a:cs typeface="Arial" panose="020B0604020202020204" pitchFamily="34" charset="0"/>
              </a:rPr>
              <a:t>• Evitar infecciones o lesiones secundarias.</a:t>
            </a:r>
          </a:p>
          <a:p>
            <a:pPr marL="0" indent="0">
              <a:buNone/>
            </a:pPr>
            <a:endParaRPr lang="es-CO" dirty="0" smtClean="0">
              <a:latin typeface="Arial" panose="020B0604020202020204" pitchFamily="34" charset="0"/>
              <a:cs typeface="Arial" panose="020B0604020202020204" pitchFamily="34" charset="0"/>
            </a:endParaRPr>
          </a:p>
          <a:p>
            <a:pPr marL="0" indent="0">
              <a:buNone/>
            </a:pPr>
            <a:r>
              <a:rPr lang="es-CO" dirty="0" smtClean="0">
                <a:latin typeface="Arial" panose="020B0604020202020204" pitchFamily="34" charset="0"/>
                <a:cs typeface="Arial" panose="020B0604020202020204" pitchFamily="34" charset="0"/>
              </a:rPr>
              <a:t> • Ayudar o facilitar la recuperación del lesionado</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72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dirty="0" smtClean="0">
                <a:latin typeface="Times New Roman" panose="02020603050405020304" pitchFamily="18" charset="0"/>
                <a:cs typeface="Times New Roman" panose="02020603050405020304" pitchFamily="18" charset="0"/>
              </a:rPr>
              <a:t>QUE DEBE TENER UN BOTIQUIN DE PRIMEROS AUXILIOS</a:t>
            </a:r>
            <a:br>
              <a:rPr lang="es-CO" dirty="0" smtClean="0">
                <a:latin typeface="Times New Roman" panose="02020603050405020304" pitchFamily="18" charset="0"/>
                <a:cs typeface="Times New Roman" panose="02020603050405020304" pitchFamily="18" charset="0"/>
              </a:rPr>
            </a:br>
            <a:endParaRPr lang="es-CO"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fontScale="92500" lnSpcReduction="20000"/>
          </a:bodyPr>
          <a:lstStyle/>
          <a:p>
            <a:r>
              <a:rPr lang="es-CO" dirty="0" smtClean="0">
                <a:latin typeface="Arial" panose="020B0604020202020204" pitchFamily="34" charset="0"/>
                <a:cs typeface="Arial" panose="020B0604020202020204" pitchFamily="34" charset="0"/>
              </a:rPr>
              <a:t>UN BOTIQUIN ES UN ELEMENTO DONDE PODEMOS GUARDAR INSUMOS MEDICOS PARA PRIMEROS AUXILIOS …AY MCHOS TIPOS DE BOTIQUINES UNO PUEDE USAR CAJAS , BOLSOS O ALGO DONDE ESTEN AQUELLOS INSUMOS DEL BOTIQUIN , ES IMPORTANTE Y RECOMENDADO TENER SU BOTIQUIN EN LA CASA, EN EL CARRO LA MAYOR PARTE DE LUGARES PSOBLIE.</a:t>
            </a:r>
          </a:p>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 LAS COSA QUE DEBE TENER UN BOTIQUIN SON : GUANTES MINIMO 2 PARES ALCOHOL, AUNQUE ES MAS RECOMENDADO EL AGUA OXIGENADA , SUERO PARA LAS QUEADURAS CURAS PARA LAS HERIDAS Q NO SON PROFUNDAS ;VENDAS ELASTICAS ,GASAS ESPADARAPOS , TIJERAS Y TERMOMETROS.</a:t>
            </a:r>
          </a:p>
          <a:p>
            <a:pPr marL="0" indent="0">
              <a:buNone/>
            </a:pPr>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MEDICAMENTOS: LORATADINA ,ACETAMINOFE, CREMAS PA DOLORES MUSCULARES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0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dirty="0" smtClean="0">
                <a:latin typeface="Times New Roman" panose="02020603050405020304" pitchFamily="18" charset="0"/>
                <a:cs typeface="Times New Roman" panose="02020603050405020304" pitchFamily="18" charset="0"/>
              </a:rPr>
              <a:t>OBSTRUCCION DE LAS VÍAS AÉREAS</a:t>
            </a:r>
            <a:r>
              <a:rPr lang="es-CO" dirty="0" smtClean="0"/>
              <a:t/>
            </a:r>
            <a:br>
              <a:rPr lang="es-CO" dirty="0" smtClean="0"/>
            </a:br>
            <a:endParaRPr lang="es-CO" dirty="0"/>
          </a:p>
        </p:txBody>
      </p:sp>
      <p:sp>
        <p:nvSpPr>
          <p:cNvPr id="3" name="Marcador de contenido 2"/>
          <p:cNvSpPr>
            <a:spLocks noGrp="1"/>
          </p:cNvSpPr>
          <p:nvPr>
            <p:ph idx="1"/>
          </p:nvPr>
        </p:nvSpPr>
        <p:spPr/>
        <p:txBody>
          <a:bodyPr>
            <a:normAutofit fontScale="77500" lnSpcReduction="20000"/>
          </a:bodyPr>
          <a:lstStyle/>
          <a:p>
            <a:r>
              <a:rPr lang="es-CO" dirty="0" smtClean="0"/>
              <a:t>LAS VÍAS AÉREAS SON CONDUCTOS POR DONDE DENTRAN Y SALE EL AIRE OBSTRUCCION SON LAS CUSAS MAS FRECUENTES DE EMEGENCIAS RESPIRATORIAS …LAS VIAS PUEDEN SER BLOQUEADAS POR :</a:t>
            </a:r>
          </a:p>
          <a:p>
            <a:pPr marL="0" indent="0">
              <a:buNone/>
            </a:pPr>
            <a:r>
              <a:rPr lang="es-CO" dirty="0" smtClean="0"/>
              <a:t>   ALIMENTOS , VOMITO ,OBJETOS ,SANGRE Y MOCOSIDAD</a:t>
            </a:r>
          </a:p>
          <a:p>
            <a:pPr marL="0" indent="0">
              <a:buNone/>
            </a:pPr>
            <a:endParaRPr lang="es-CO" dirty="0" smtClean="0"/>
          </a:p>
          <a:p>
            <a:r>
              <a:rPr lang="es-CO" dirty="0" smtClean="0"/>
              <a:t> LA OBSTRUCCION PUEDE CONTRUIRSE EN DOS : OSTRUCCION PARCIAL Y COMPLETA .</a:t>
            </a:r>
          </a:p>
          <a:p>
            <a:endParaRPr lang="es-CO" dirty="0" smtClean="0"/>
          </a:p>
          <a:p>
            <a:r>
              <a:rPr lang="es-CO" dirty="0" smtClean="0"/>
              <a:t> OBSTRUCCION PARCIAL :SI TOSE Y HABLA CON DIFICULTAD EVITAR GOLPERAR LA ESPALDA Y TOMAR LIQUIDOS</a:t>
            </a:r>
          </a:p>
          <a:p>
            <a:pPr marL="0" indent="0">
              <a:buNone/>
            </a:pPr>
            <a:endParaRPr lang="es-CO" dirty="0" smtClean="0"/>
          </a:p>
          <a:p>
            <a:r>
              <a:rPr lang="es-CO" dirty="0" smtClean="0"/>
              <a:t> OBSTRUCCION COMPLETA :INTENTA TOSER Y GIME , NO PUEDE HABLAR</a:t>
            </a:r>
          </a:p>
          <a:p>
            <a:pPr marL="0" indent="0">
              <a:buNone/>
            </a:pPr>
            <a:endParaRPr lang="es-CO" dirty="0" smtClean="0"/>
          </a:p>
          <a:p>
            <a:r>
              <a:rPr lang="es-CO" dirty="0" smtClean="0"/>
              <a:t> PARA EVITA ESO EN UN ADULTO :SE APRETA Y SE SUBE COMO EN FORMA DE J</a:t>
            </a:r>
          </a:p>
          <a:p>
            <a:pPr marL="0" indent="0">
              <a:buNone/>
            </a:pPr>
            <a:endParaRPr lang="es-CO" dirty="0" smtClean="0"/>
          </a:p>
          <a:p>
            <a:r>
              <a:rPr lang="es-CO" dirty="0" smtClean="0"/>
              <a:t>PARA EVITAR EN NIÑO:SE HACE LO MISMO PERO CON MENOS INTENSIDAD.</a:t>
            </a:r>
            <a:endParaRPr lang="es-CO" dirty="0"/>
          </a:p>
        </p:txBody>
      </p:sp>
    </p:spTree>
    <p:extLst>
      <p:ext uri="{BB962C8B-B14F-4D97-AF65-F5344CB8AC3E}">
        <p14:creationId xmlns:p14="http://schemas.microsoft.com/office/powerpoint/2010/main" val="74326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LIPOTOMIA</a:t>
            </a:r>
            <a:br>
              <a:rPr lang="es-CO" dirty="0" smtClean="0">
                <a:latin typeface="Times New Roman" panose="02020603050405020304" pitchFamily="18" charset="0"/>
                <a:cs typeface="Times New Roman" panose="02020603050405020304" pitchFamily="18" charset="0"/>
              </a:rPr>
            </a:br>
            <a:endParaRPr lang="es-CO"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fontScale="77500" lnSpcReduction="20000"/>
          </a:bodyPr>
          <a:lstStyle/>
          <a:p>
            <a:pPr marL="0" indent="0">
              <a:buNone/>
            </a:pPr>
            <a:endParaRPr lang="es-CO" dirty="0" smtClean="0"/>
          </a:p>
          <a:p>
            <a:r>
              <a:rPr lang="es-CO" b="1" dirty="0" smtClean="0">
                <a:latin typeface="Arial" panose="020B0604020202020204" pitchFamily="34" charset="0"/>
                <a:cs typeface="Arial" panose="020B0604020202020204" pitchFamily="34" charset="0"/>
              </a:rPr>
              <a:t>1. DEFINICIÓN</a:t>
            </a:r>
          </a:p>
          <a:p>
            <a:r>
              <a:rPr lang="es-CO" dirty="0" smtClean="0">
                <a:latin typeface="Arial" panose="020B0604020202020204" pitchFamily="34" charset="0"/>
                <a:cs typeface="Arial" panose="020B0604020202020204" pitchFamily="34" charset="0"/>
              </a:rPr>
              <a:t> Es la pérdida de conocimiento breve, por disminución momentánea</a:t>
            </a:r>
          </a:p>
          <a:p>
            <a:r>
              <a:rPr lang="es-CO" dirty="0" smtClean="0">
                <a:latin typeface="Arial" panose="020B0604020202020204" pitchFamily="34" charset="0"/>
                <a:cs typeface="Arial" panose="020B0604020202020204" pitchFamily="34" charset="0"/>
              </a:rPr>
              <a:t>del riego sanguíneo del cerebro.</a:t>
            </a:r>
          </a:p>
          <a:p>
            <a:pPr marL="0" indent="0">
              <a:buNone/>
            </a:pPr>
            <a:endParaRPr lang="es-CO" dirty="0" smtClean="0">
              <a:latin typeface="Arial" panose="020B0604020202020204" pitchFamily="34" charset="0"/>
              <a:cs typeface="Arial" panose="020B0604020202020204" pitchFamily="34" charset="0"/>
            </a:endParaRPr>
          </a:p>
          <a:p>
            <a:r>
              <a:rPr lang="es-CO" b="1" dirty="0" smtClean="0">
                <a:latin typeface="Arial" panose="020B0604020202020204" pitchFamily="34" charset="0"/>
                <a:cs typeface="Arial" panose="020B0604020202020204" pitchFamily="34" charset="0"/>
              </a:rPr>
              <a:t> 2. SÍNTOMAS</a:t>
            </a:r>
          </a:p>
          <a:p>
            <a:r>
              <a:rPr lang="es-CO" dirty="0" smtClean="0">
                <a:latin typeface="Arial" panose="020B0604020202020204" pitchFamily="34" charset="0"/>
                <a:cs typeface="Arial" panose="020B0604020202020204" pitchFamily="34" charset="0"/>
              </a:rPr>
              <a:t> De forma previa a la pérdida de conocimiento, pueden aparecer:</a:t>
            </a:r>
          </a:p>
          <a:p>
            <a:r>
              <a:rPr lang="es-CO" dirty="0" smtClean="0">
                <a:latin typeface="Arial" panose="020B0604020202020204" pitchFamily="34" charset="0"/>
                <a:cs typeface="Arial" panose="020B0604020202020204" pitchFamily="34" charset="0"/>
              </a:rPr>
              <a:t> Malestar</a:t>
            </a:r>
          </a:p>
          <a:p>
            <a:r>
              <a:rPr lang="es-CO" dirty="0" smtClean="0">
                <a:latin typeface="Arial" panose="020B0604020202020204" pitchFamily="34" charset="0"/>
                <a:cs typeface="Arial" panose="020B0604020202020204" pitchFamily="34" charset="0"/>
              </a:rPr>
              <a:t> Sensación de mareo</a:t>
            </a:r>
          </a:p>
          <a:p>
            <a:r>
              <a:rPr lang="es-CO" dirty="0" smtClean="0">
                <a:latin typeface="Arial" panose="020B0604020202020204" pitchFamily="34" charset="0"/>
                <a:cs typeface="Arial" panose="020B0604020202020204" pitchFamily="34" charset="0"/>
              </a:rPr>
              <a:t> Zumbido de oídos</a:t>
            </a:r>
          </a:p>
          <a:p>
            <a:r>
              <a:rPr lang="es-CO" dirty="0" smtClean="0">
                <a:latin typeface="Arial" panose="020B0604020202020204" pitchFamily="34" charset="0"/>
                <a:cs typeface="Arial" panose="020B0604020202020204" pitchFamily="34" charset="0"/>
              </a:rPr>
              <a:t> Palidez</a:t>
            </a:r>
          </a:p>
          <a:p>
            <a:r>
              <a:rPr lang="es-CO" dirty="0" smtClean="0">
                <a:latin typeface="Arial" panose="020B0604020202020204" pitchFamily="34" charset="0"/>
                <a:cs typeface="Arial" panose="020B0604020202020204" pitchFamily="34" charset="0"/>
              </a:rPr>
              <a:t> Sudoración fría</a:t>
            </a:r>
          </a:p>
          <a:p>
            <a:r>
              <a:rPr lang="es-CO" dirty="0" smtClean="0">
                <a:latin typeface="Arial" panose="020B0604020202020204" pitchFamily="34" charset="0"/>
                <a:cs typeface="Arial" panose="020B0604020202020204" pitchFamily="34" charset="0"/>
              </a:rPr>
              <a:t> Temblor</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4371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TIPOS DE HERIDAS Y SINTOMAS</a:t>
            </a:r>
            <a:br>
              <a:rPr lang="es-CO" dirty="0" smtClean="0">
                <a:latin typeface="Times New Roman" panose="02020603050405020304" pitchFamily="18" charset="0"/>
                <a:cs typeface="Times New Roman" panose="02020603050405020304" pitchFamily="18" charset="0"/>
              </a:rPr>
            </a:br>
            <a:endParaRPr lang="es-CO"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838200" y="1352811"/>
            <a:ext cx="10515600" cy="5373666"/>
          </a:xfrm>
        </p:spPr>
        <p:txBody>
          <a:bodyPr>
            <a:normAutofit fontScale="92500" lnSpcReduction="20000"/>
          </a:bodyPr>
          <a:lstStyle/>
          <a:p>
            <a:r>
              <a:rPr lang="es-CO" b="1" dirty="0" smtClean="0">
                <a:latin typeface="Arial" panose="020B0604020202020204" pitchFamily="34" charset="0"/>
                <a:cs typeface="Arial" panose="020B0604020202020204" pitchFamily="34" charset="0"/>
              </a:rPr>
              <a:t> TIPOS DE HERIDA</a:t>
            </a:r>
          </a:p>
          <a:p>
            <a:r>
              <a:rPr lang="es-CO" dirty="0" smtClean="0">
                <a:latin typeface="Arial" panose="020B0604020202020204" pitchFamily="34" charset="0"/>
                <a:cs typeface="Arial" panose="020B0604020202020204" pitchFamily="34" charset="0"/>
              </a:rPr>
              <a:t>Atendiendo al mecanismo u objeto que las produce, se pueden clasificar del siguiente modo:</a:t>
            </a:r>
          </a:p>
          <a:p>
            <a:r>
              <a:rPr lang="es-CO" b="1" dirty="0" smtClean="0">
                <a:latin typeface="Arial" panose="020B0604020202020204" pitchFamily="34" charset="0"/>
                <a:cs typeface="Arial" panose="020B0604020202020204" pitchFamily="34" charset="0"/>
              </a:rPr>
              <a:t> a) Heridas Incisas: los objetos que las producen tienen filo.</a:t>
            </a:r>
          </a:p>
          <a:p>
            <a:r>
              <a:rPr lang="es-CO" dirty="0" smtClean="0">
                <a:latin typeface="Arial" panose="020B0604020202020204" pitchFamily="34" charset="0"/>
                <a:cs typeface="Arial" panose="020B0604020202020204" pitchFamily="34" charset="0"/>
              </a:rPr>
              <a:t> Bordes regulares limpios.</a:t>
            </a:r>
          </a:p>
          <a:p>
            <a:r>
              <a:rPr lang="es-CO" dirty="0" smtClean="0">
                <a:latin typeface="Arial" panose="020B0604020202020204" pitchFamily="34" charset="0"/>
                <a:cs typeface="Arial" panose="020B0604020202020204" pitchFamily="34" charset="0"/>
              </a:rPr>
              <a:t> Sangran mucho.</a:t>
            </a:r>
          </a:p>
          <a:p>
            <a:r>
              <a:rPr lang="es-CO" dirty="0" smtClean="0">
                <a:latin typeface="Arial" panose="020B0604020202020204" pitchFamily="34" charset="0"/>
                <a:cs typeface="Arial" panose="020B0604020202020204" pitchFamily="34" charset="0"/>
              </a:rPr>
              <a:t> Poco profundas.</a:t>
            </a:r>
          </a:p>
          <a:p>
            <a:r>
              <a:rPr lang="es-CO" dirty="0" smtClean="0">
                <a:latin typeface="Arial" panose="020B0604020202020204" pitchFamily="34" charset="0"/>
                <a:cs typeface="Arial" panose="020B0604020202020204" pitchFamily="34" charset="0"/>
              </a:rPr>
              <a:t> Se infectan poco.</a:t>
            </a:r>
          </a:p>
          <a:p>
            <a:r>
              <a:rPr lang="es-CO" b="1" dirty="0" smtClean="0">
                <a:latin typeface="Arial" panose="020B0604020202020204" pitchFamily="34" charset="0"/>
                <a:cs typeface="Arial" panose="020B0604020202020204" pitchFamily="34" charset="0"/>
              </a:rPr>
              <a:t>b) Heridas Punzantes: causadas por objetos con punta.</a:t>
            </a:r>
          </a:p>
          <a:p>
            <a:r>
              <a:rPr lang="es-CO" dirty="0" smtClean="0">
                <a:latin typeface="Arial" panose="020B0604020202020204" pitchFamily="34" charset="0"/>
                <a:cs typeface="Arial" panose="020B0604020202020204" pitchFamily="34" charset="0"/>
              </a:rPr>
              <a:t> Son pequeñas y profundas.</a:t>
            </a:r>
          </a:p>
          <a:p>
            <a:r>
              <a:rPr lang="es-CO" dirty="0" smtClean="0">
                <a:latin typeface="Arial" panose="020B0604020202020204" pitchFamily="34" charset="0"/>
                <a:cs typeface="Arial" panose="020B0604020202020204" pitchFamily="34" charset="0"/>
              </a:rPr>
              <a:t> Sangran poco.</a:t>
            </a:r>
          </a:p>
          <a:p>
            <a:r>
              <a:rPr lang="es-CO" dirty="0" smtClean="0">
                <a:latin typeface="Arial" panose="020B0604020202020204" pitchFamily="34" charset="0"/>
                <a:cs typeface="Arial" panose="020B0604020202020204" pitchFamily="34" charset="0"/>
              </a:rPr>
              <a:t> Se infectan mucho.</a:t>
            </a:r>
          </a:p>
          <a:p>
            <a:r>
              <a:rPr lang="es-CO" b="1" dirty="0" smtClean="0">
                <a:latin typeface="Arial" panose="020B0604020202020204" pitchFamily="34" charset="0"/>
                <a:cs typeface="Arial" panose="020B0604020202020204" pitchFamily="34" charset="0"/>
              </a:rPr>
              <a:t> c) Heridas Contusas: producidas por golpes de objetos que no tienen ni punta ni filo</a:t>
            </a:r>
          </a:p>
          <a:p>
            <a:r>
              <a:rPr lang="es-CO" b="1" dirty="0" smtClean="0">
                <a:latin typeface="Arial" panose="020B0604020202020204" pitchFamily="34" charset="0"/>
                <a:cs typeface="Arial" panose="020B0604020202020204" pitchFamily="34" charset="0"/>
              </a:rPr>
              <a:t> 2. SÍNTOMAS</a:t>
            </a:r>
          </a:p>
          <a:p>
            <a:r>
              <a:rPr lang="es-CO" dirty="0" smtClean="0">
                <a:latin typeface="Arial" panose="020B0604020202020204" pitchFamily="34" charset="0"/>
                <a:cs typeface="Arial" panose="020B0604020202020204" pitchFamily="34" charset="0"/>
              </a:rPr>
              <a:t> </a:t>
            </a:r>
            <a:r>
              <a:rPr lang="es-CO" b="1" dirty="0" smtClean="0">
                <a:latin typeface="Arial" panose="020B0604020202020204" pitchFamily="34" charset="0"/>
                <a:cs typeface="Arial" panose="020B0604020202020204" pitchFamily="34" charset="0"/>
              </a:rPr>
              <a:t>Dolor</a:t>
            </a:r>
            <a:r>
              <a:rPr lang="es-CO" dirty="0" smtClean="0">
                <a:latin typeface="Arial" panose="020B0604020202020204" pitchFamily="34" charset="0"/>
                <a:cs typeface="Arial" panose="020B0604020202020204" pitchFamily="34" charset="0"/>
              </a:rPr>
              <a:t>: sobre todo en las sufridas en cara y manos.</a:t>
            </a:r>
          </a:p>
          <a:p>
            <a:r>
              <a:rPr lang="es-CO" dirty="0" smtClean="0">
                <a:latin typeface="Arial" panose="020B0604020202020204" pitchFamily="34" charset="0"/>
                <a:cs typeface="Arial" panose="020B0604020202020204" pitchFamily="34" charset="0"/>
              </a:rPr>
              <a:t> </a:t>
            </a:r>
            <a:r>
              <a:rPr lang="es-CO" b="1" dirty="0" smtClean="0">
                <a:latin typeface="Arial" panose="020B0604020202020204" pitchFamily="34" charset="0"/>
                <a:cs typeface="Arial" panose="020B0604020202020204" pitchFamily="34" charset="0"/>
              </a:rPr>
              <a:t>Hemorragia</a:t>
            </a:r>
            <a:r>
              <a:rPr lang="es-CO" dirty="0" smtClean="0">
                <a:latin typeface="Arial" panose="020B0604020202020204" pitchFamily="34" charset="0"/>
                <a:cs typeface="Arial" panose="020B0604020202020204" pitchFamily="34" charset="0"/>
              </a:rPr>
              <a:t>: arterial, venosa o capilar por destrucción de los vasos sanguíneos.</a:t>
            </a:r>
          </a:p>
          <a:p>
            <a:r>
              <a:rPr lang="es-CO" dirty="0" smtClean="0">
                <a:latin typeface="Arial" panose="020B0604020202020204" pitchFamily="34" charset="0"/>
                <a:cs typeface="Arial" panose="020B0604020202020204" pitchFamily="34" charset="0"/>
              </a:rPr>
              <a:t> Separación de los bordes de la piel afectada</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367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COMO CURAS HERIDAS</a:t>
            </a:r>
            <a:br>
              <a:rPr lang="es-CO" dirty="0" smtClean="0">
                <a:latin typeface="Times New Roman" panose="02020603050405020304" pitchFamily="18" charset="0"/>
                <a:cs typeface="Times New Roman" panose="02020603050405020304" pitchFamily="18" charset="0"/>
              </a:rPr>
            </a:br>
            <a:endParaRPr lang="es-CO"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838200" y="1863203"/>
            <a:ext cx="10515600" cy="4351338"/>
          </a:xfrm>
        </p:spPr>
        <p:txBody>
          <a:bodyPr>
            <a:normAutofit/>
          </a:bodyPr>
          <a:lstStyle/>
          <a:p>
            <a:r>
              <a:rPr lang="es-CO" dirty="0" smtClean="0">
                <a:latin typeface="Arial" panose="020B0604020202020204" pitchFamily="34" charset="0"/>
                <a:cs typeface="Arial" panose="020B0604020202020204" pitchFamily="34" charset="0"/>
              </a:rPr>
              <a:t>LAS HERIDAS MAS COMUNES SE HACEN EN LA EXTREMIDADES BRAZOS PIERNAS ETC .</a:t>
            </a:r>
          </a:p>
          <a:p>
            <a:pPr marL="0" indent="0">
              <a:buNone/>
            </a:pPr>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 SI LA HERIDA ES SENCILLA LA CURACION ES SENCILLA LO PRIMERO ES DESINFECTAR CON AGUA JABON Y SECAR Y PONER UN DESCFECTANTE Y LAVARLA TODOS LOS DIAS PA QUE NO SE INFECTE TAPARLA CON UNA TIRITA</a:t>
            </a:r>
          </a:p>
          <a:p>
            <a:endParaRPr lang="es-CO" dirty="0" smtClean="0">
              <a:latin typeface="Arial" panose="020B0604020202020204" pitchFamily="34" charset="0"/>
              <a:cs typeface="Arial" panose="020B0604020202020204" pitchFamily="34" charset="0"/>
            </a:endParaRPr>
          </a:p>
          <a:p>
            <a:r>
              <a:rPr lang="es-CO" dirty="0" smtClean="0">
                <a:latin typeface="Arial" panose="020B0604020202020204" pitchFamily="34" charset="0"/>
                <a:cs typeface="Arial" panose="020B0604020202020204" pitchFamily="34" charset="0"/>
              </a:rPr>
              <a:t> 5 VIDEO HERIDAS CON HEMORRAGIAS : LAS HEMORRAGIAS SON PERDIDAS DE SANGRE DE LOS VASOS SANGUINEOS ESTAS PERDIDAS DE SANGRE PUEDE SER AL EXTERIOR TAMBIEN SE PUEDEN DAÑAR LOS VASOS SANGUINEOS ENTRE MAS CANTIDAD SE SABE SI ES GRAVE O NO Y SI EN COGULACION HAY Q TENER LA HEMORRAGIA .</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405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spTree>
    <p:extLst>
      <p:ext uri="{BB962C8B-B14F-4D97-AF65-F5344CB8AC3E}">
        <p14:creationId xmlns:p14="http://schemas.microsoft.com/office/powerpoint/2010/main" val="3409025291"/>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TotalTime>
  <Words>695</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Times New Roman</vt:lpstr>
      <vt:lpstr>Trebuchet MS</vt:lpstr>
      <vt:lpstr>Wingdings 3</vt:lpstr>
      <vt:lpstr>Faceta</vt:lpstr>
      <vt:lpstr>PRIMEROS AUXILIOS </vt:lpstr>
      <vt:lpstr>¿QUÉ SON LOS PRIMEROS AUXILIOS ? </vt:lpstr>
      <vt:lpstr>OBJETIVOS DE LOS PRIMEROS AUXILIOS</vt:lpstr>
      <vt:lpstr>QUE DEBE TENER UN BOTIQUIN DE PRIMEROS AUXILIOS </vt:lpstr>
      <vt:lpstr>OBSTRUCCION DE LAS VÍAS AÉREAS </vt:lpstr>
      <vt:lpstr>LIPOTOMIA </vt:lpstr>
      <vt:lpstr>TIPOS DE HERIDAS Y SINTOMAS </vt:lpstr>
      <vt:lpstr>COMO CURAS HERIDAS </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4</cp:revision>
  <dcterms:created xsi:type="dcterms:W3CDTF">2021-10-05T17:07:06Z</dcterms:created>
  <dcterms:modified xsi:type="dcterms:W3CDTF">2021-10-05T17:25:10Z</dcterms:modified>
</cp:coreProperties>
</file>