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6" d="100"/>
          <a:sy n="76" d="100"/>
        </p:scale>
        <p:origin x="4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33062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425393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8B7787-D5E7-44BB-A81C-D174B53DA308}"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180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2985279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8B7787-D5E7-44BB-A81C-D174B53DA308}"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468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1607209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1650719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197718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171755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F777864-CDAC-49EA-83DF-8D0B7B331147}" type="datetimeFigureOut">
              <a:rPr lang="es-CO" smtClean="0"/>
              <a:t>01/11/2021</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162530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325342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F777864-CDAC-49EA-83DF-8D0B7B331147}" type="datetimeFigureOut">
              <a:rPr lang="es-CO" smtClean="0"/>
              <a:t>01/11/2021</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3160629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F777864-CDAC-49EA-83DF-8D0B7B331147}" type="datetimeFigureOut">
              <a:rPr lang="es-CO" smtClean="0"/>
              <a:t>01/11/2021</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230114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77864-CDAC-49EA-83DF-8D0B7B331147}" type="datetimeFigureOut">
              <a:rPr lang="es-CO" smtClean="0"/>
              <a:t>01/11/2021</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395533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376630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F777864-CDAC-49EA-83DF-8D0B7B331147}" type="datetimeFigureOut">
              <a:rPr lang="es-CO" smtClean="0"/>
              <a:t>01/11/2021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8B7787-D5E7-44BB-A81C-D174B53DA308}" type="slidenum">
              <a:rPr lang="es-CO" smtClean="0"/>
              <a:t>‹Nº›</a:t>
            </a:fld>
            <a:endParaRPr lang="es-CO"/>
          </a:p>
        </p:txBody>
      </p:sp>
    </p:spTree>
    <p:extLst>
      <p:ext uri="{BB962C8B-B14F-4D97-AF65-F5344CB8AC3E}">
        <p14:creationId xmlns:p14="http://schemas.microsoft.com/office/powerpoint/2010/main" val="2478378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777864-CDAC-49EA-83DF-8D0B7B331147}" type="datetimeFigureOut">
              <a:rPr lang="es-CO" smtClean="0"/>
              <a:t>01/11/2021</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C8B7787-D5E7-44BB-A81C-D174B53DA308}" type="slidenum">
              <a:rPr lang="es-CO" smtClean="0"/>
              <a:t>‹Nº›</a:t>
            </a:fld>
            <a:endParaRPr lang="es-CO"/>
          </a:p>
        </p:txBody>
      </p:sp>
    </p:spTree>
    <p:extLst>
      <p:ext uri="{BB962C8B-B14F-4D97-AF65-F5344CB8AC3E}">
        <p14:creationId xmlns:p14="http://schemas.microsoft.com/office/powerpoint/2010/main" val="2120886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2079322"/>
            <a:ext cx="8915399" cy="2698060"/>
          </a:xfrm>
        </p:spPr>
        <p:txBody>
          <a:bodyPr>
            <a:normAutofit/>
          </a:bodyPr>
          <a:lstStyle/>
          <a:p>
            <a:r>
              <a:rPr lang="es-CO" b="1" dirty="0" smtClean="0">
                <a:latin typeface="Times New Roman" panose="02020603050405020304" pitchFamily="18" charset="0"/>
                <a:cs typeface="Times New Roman" panose="02020603050405020304" pitchFamily="18" charset="0"/>
              </a:rPr>
              <a:t>Panorama histórico del pensamiento humano</a:t>
            </a:r>
            <a:r>
              <a:rPr lang="es-CO" dirty="0" smtClean="0">
                <a:latin typeface="Times New Roman" panose="02020603050405020304" pitchFamily="18" charset="0"/>
                <a:cs typeface="Times New Roman" panose="02020603050405020304" pitchFamily="18" charset="0"/>
              </a:rPr>
              <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p:txBody>
          <a:bodyPr/>
          <a:lstStyle/>
          <a:p>
            <a:r>
              <a:rPr lang="es-CO" b="1" dirty="0" smtClean="0">
                <a:latin typeface="Times New Roman" panose="02020603050405020304" pitchFamily="18" charset="0"/>
                <a:cs typeface="Times New Roman" panose="02020603050405020304" pitchFamily="18" charset="0"/>
              </a:rPr>
              <a:t>NICOLAS TRIVIÑO                   GRADO: 11</a:t>
            </a:r>
            <a:endParaRPr lang="es-CO"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989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b="1" dirty="0" smtClean="0">
                <a:latin typeface="Times New Roman" panose="02020603050405020304" pitchFamily="18" charset="0"/>
                <a:cs typeface="Times New Roman" panose="02020603050405020304" pitchFamily="18" charset="0"/>
              </a:rPr>
              <a:t>Diferencias y similitudes en las doctrinas</a:t>
            </a:r>
            <a:br>
              <a:rPr lang="es-CO" b="1" dirty="0" smtClean="0">
                <a:latin typeface="Times New Roman" panose="02020603050405020304" pitchFamily="18" charset="0"/>
                <a:cs typeface="Times New Roman" panose="02020603050405020304" pitchFamily="18" charset="0"/>
              </a:rPr>
            </a:br>
            <a:r>
              <a:rPr lang="es-CO" b="1" dirty="0" smtClean="0">
                <a:latin typeface="Times New Roman" panose="02020603050405020304" pitchFamily="18" charset="0"/>
                <a:cs typeface="Times New Roman" panose="02020603050405020304" pitchFamily="18" charset="0"/>
              </a:rPr>
              <a:t>Platónicas y aristotélicas.</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Teoría del conocimiento: existen dos mundos, el mundo sensible y el mundo inteligible o de las ideas, el conocimiento verdadero consiste en el acceso al mundo de las ideas. El mundo de los sentidos es engañoso.</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Antropología sociedades del presente y del pasado, así como las diversas culturas y formas de organización e interacción social que ha creado. Desde su consolidación, se interesó por conocer a las otras culturas y la interrelación entre el hombre y el medio ambiente.</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03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FILOSOFIA HELENISTA O DE LA</a:t>
            </a:r>
            <a:br>
              <a:rPr lang="es-CO" b="1" dirty="0" smtClean="0">
                <a:latin typeface="Times New Roman" panose="02020603050405020304" pitchFamily="18" charset="0"/>
                <a:cs typeface="Times New Roman" panose="02020603050405020304" pitchFamily="18" charset="0"/>
              </a:rPr>
            </a:br>
            <a:r>
              <a:rPr lang="es-CO" b="1" dirty="0" smtClean="0">
                <a:latin typeface="Times New Roman" panose="02020603050405020304" pitchFamily="18" charset="0"/>
                <a:cs typeface="Times New Roman" panose="02020603050405020304" pitchFamily="18" charset="0"/>
              </a:rPr>
              <a:t>DECADENCIA</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La filosofía helenística es el período de la filosofía griega que va desde la muerte de Alejandro Magno (323 a. C.) ... C., tras la muerte de Aristóteles y la decadencia de las ciudades estado griegas, las guerras entre los reyes helénicos por suceder a Alejandro Magno volvieron la vida problemática e insegura.</a:t>
            </a:r>
          </a:p>
          <a:p>
            <a:endParaRPr lang="es-CO" dirty="0"/>
          </a:p>
        </p:txBody>
      </p:sp>
    </p:spTree>
    <p:extLst>
      <p:ext uri="{BB962C8B-B14F-4D97-AF65-F5344CB8AC3E}">
        <p14:creationId xmlns:p14="http://schemas.microsoft.com/office/powerpoint/2010/main" val="2628151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REGLAS DEL PLACER – EPICURO</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La clave del modo de vida epicúreo: gozar, saber y compartir. Esos tres factores, están íntimamente relacionados: Gozar el placer de estar vivo, saber discernir lo que es verdaderamente valioso, y compartir en la amistad tanto la vida como el conocimiento.</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996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LOS CINICOS</a:t>
            </a: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Se denomina escuela cínica a la fundada en la Antigua Grecia durante la segunda mitad del siglo IV a. C. El griego Antístenes fue su fundador y Diógenes de Sinope uno de sus filósofos más reconocidos y representativos de su época. </a:t>
            </a:r>
          </a:p>
          <a:p>
            <a:endParaRPr lang="es-CO" dirty="0"/>
          </a:p>
        </p:txBody>
      </p:sp>
    </p:spTree>
    <p:extLst>
      <p:ext uri="{BB962C8B-B14F-4D97-AF65-F5344CB8AC3E}">
        <p14:creationId xmlns:p14="http://schemas.microsoft.com/office/powerpoint/2010/main" val="592722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EL ESTOICISMO</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El estoicismo es una escuela filosófica fundada por Zenón de Citio en Atenas a principios del siglo III a. C.​ Es una filosofía de ética personal basado en su sistema de lógico y sus puntos de vista sobre el mundo natural.</a:t>
            </a:r>
          </a:p>
          <a:p>
            <a:endParaRPr lang="es-CO" dirty="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la apatía, vivir serenamente, sin perturbaciones.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6090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LOS ESCEPTICOS – NO SE PUEDE CONOCER LA VERDAD</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endParaRPr lang="es-CO" dirty="0" smtClean="0"/>
          </a:p>
          <a:p>
            <a:r>
              <a:rPr lang="es-CO" dirty="0" smtClean="0">
                <a:latin typeface="Arial" panose="020B0604020202020204" pitchFamily="34" charset="0"/>
                <a:cs typeface="Arial" panose="020B0604020202020204" pitchFamily="34" charset="0"/>
              </a:rPr>
              <a:t>Características. El escéptico es alguien que profesa duda o está en desacuerdo con lo que generalmente está aceptado como verdad. ... Los filósofos escépticos no creen en una verdad objetiva, porque todo es subjetivo, dependiendo del sujeto que estudia y no del objeto estudiado.</a:t>
            </a:r>
          </a:p>
          <a:p>
            <a:endParaRPr lang="es-CO" dirty="0"/>
          </a:p>
        </p:txBody>
      </p:sp>
    </p:spTree>
    <p:extLst>
      <p:ext uri="{BB962C8B-B14F-4D97-AF65-F5344CB8AC3E}">
        <p14:creationId xmlns:p14="http://schemas.microsoft.com/office/powerpoint/2010/main" val="1923710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LA RELACION ENTRE LA FE Y LA</a:t>
            </a:r>
            <a:br>
              <a:rPr lang="es-CO" b="1" dirty="0" smtClean="0">
                <a:latin typeface="Times New Roman" panose="02020603050405020304" pitchFamily="18" charset="0"/>
                <a:cs typeface="Times New Roman" panose="02020603050405020304" pitchFamily="18" charset="0"/>
              </a:rPr>
            </a:br>
            <a:r>
              <a:rPr lang="es-CO" b="1" dirty="0" smtClean="0">
                <a:latin typeface="Times New Roman" panose="02020603050405020304" pitchFamily="18" charset="0"/>
                <a:cs typeface="Times New Roman" panose="02020603050405020304" pitchFamily="18" charset="0"/>
              </a:rPr>
              <a:t>RAZON</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La fe y razón son dos formas de convicción que subsisten con más o menos grado de conflicto, o de compatibilidad. La fe generalmente es definida como fundamento en una creencia, como una convicción que admite lo absoluto.</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705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3200" b="1" dirty="0" smtClean="0">
                <a:latin typeface="Times New Roman" panose="02020603050405020304" pitchFamily="18" charset="0"/>
                <a:cs typeface="Times New Roman" panose="02020603050405020304" pitchFamily="18" charset="0"/>
              </a:rPr>
              <a:t>EL PROBLEMA  ANTROPOLOGICO DE LA</a:t>
            </a:r>
            <a:br>
              <a:rPr lang="es-CO" sz="3200" b="1" dirty="0" smtClean="0">
                <a:latin typeface="Times New Roman" panose="02020603050405020304" pitchFamily="18" charset="0"/>
                <a:cs typeface="Times New Roman" panose="02020603050405020304" pitchFamily="18" charset="0"/>
              </a:rPr>
            </a:br>
            <a:r>
              <a:rPr lang="es-CO" sz="3200" b="1" dirty="0" smtClean="0">
                <a:latin typeface="Times New Roman" panose="02020603050405020304" pitchFamily="18" charset="0"/>
                <a:cs typeface="Times New Roman" panose="02020603050405020304" pitchFamily="18" charset="0"/>
              </a:rPr>
              <a:t>LIBERTAD Y LA PRESENCIA DEL MAL EN EL</a:t>
            </a:r>
            <a:br>
              <a:rPr lang="es-CO" sz="3200" b="1" dirty="0" smtClean="0">
                <a:latin typeface="Times New Roman" panose="02020603050405020304" pitchFamily="18" charset="0"/>
                <a:cs typeface="Times New Roman" panose="02020603050405020304" pitchFamily="18" charset="0"/>
              </a:rPr>
            </a:br>
            <a:r>
              <a:rPr lang="es-CO" sz="3200" b="1" dirty="0" smtClean="0">
                <a:latin typeface="Times New Roman" panose="02020603050405020304" pitchFamily="18" charset="0"/>
                <a:cs typeface="Times New Roman" panose="02020603050405020304" pitchFamily="18" charset="0"/>
              </a:rPr>
              <a:t>MUNDO.</a:t>
            </a:r>
            <a:endParaRPr lang="es-CO" sz="3200"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Todo lo que hay en el universo es creación de Dios, incluyendo, por supuesto, al ser humano. Pero en el caso particular del hombre se da un problema radical: el mal, llevaron a diferentes pensadores a tratar el problema de la libertad en el hombre y la esencia del mal como algo ajeno a la creación de Dios.</a:t>
            </a:r>
          </a:p>
          <a:p>
            <a:endParaRPr lang="es-CO" dirty="0" smtClean="0"/>
          </a:p>
        </p:txBody>
      </p:sp>
    </p:spTree>
    <p:extLst>
      <p:ext uri="{BB962C8B-B14F-4D97-AF65-F5344CB8AC3E}">
        <p14:creationId xmlns:p14="http://schemas.microsoft.com/office/powerpoint/2010/main" val="2601657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LA PATRISTICA</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estudio del cristianismo de los primeros siglos y de sus primeros autores conocidos como padres de la Iglesia.  ​ Durante este período, el cristianismo es difundido masivamente por los profetas, tomando fuerza entre la población y desplazando a las religiones politeístas.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95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LA ESCOLASTICA </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La escolástica fue la corriente teológico-filosófica predominante del pensamiento medieval, tras la patrística de la Antigüedad tardía, y se basó en la coordinación entre fe y razón, que en cualquier caso siempre suponía una clara subordinación de la razón a la fe.</a:t>
            </a:r>
          </a:p>
          <a:p>
            <a:endParaRPr lang="es-CO" dirty="0"/>
          </a:p>
        </p:txBody>
      </p:sp>
    </p:spTree>
    <p:extLst>
      <p:ext uri="{BB962C8B-B14F-4D97-AF65-F5344CB8AC3E}">
        <p14:creationId xmlns:p14="http://schemas.microsoft.com/office/powerpoint/2010/main" val="307109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3200" b="1" dirty="0" smtClean="0">
                <a:latin typeface="Times New Roman" panose="02020603050405020304" pitchFamily="18" charset="0"/>
                <a:cs typeface="Times New Roman" panose="02020603050405020304" pitchFamily="18" charset="0"/>
              </a:rPr>
              <a:t>DEL MITO AL LOGOS: DE LAS EXPLICACIONES</a:t>
            </a:r>
            <a:br>
              <a:rPr lang="es-CO" sz="3200" b="1" dirty="0" smtClean="0">
                <a:latin typeface="Times New Roman" panose="02020603050405020304" pitchFamily="18" charset="0"/>
                <a:cs typeface="Times New Roman" panose="02020603050405020304" pitchFamily="18" charset="0"/>
              </a:rPr>
            </a:br>
            <a:r>
              <a:rPr lang="es-CO" sz="3200" b="1" dirty="0" smtClean="0">
                <a:latin typeface="Times New Roman" panose="02020603050405020304" pitchFamily="18" charset="0"/>
                <a:cs typeface="Times New Roman" panose="02020603050405020304" pitchFamily="18" charset="0"/>
              </a:rPr>
              <a:t>BASADAS EN LOS DIOSES A LAS EXPLICACIONES</a:t>
            </a:r>
            <a:br>
              <a:rPr lang="es-CO" sz="3200" b="1" dirty="0" smtClean="0">
                <a:latin typeface="Times New Roman" panose="02020603050405020304" pitchFamily="18" charset="0"/>
                <a:cs typeface="Times New Roman" panose="02020603050405020304" pitchFamily="18" charset="0"/>
              </a:rPr>
            </a:br>
            <a:r>
              <a:rPr lang="es-CO" sz="3200" b="1" dirty="0" smtClean="0">
                <a:latin typeface="Times New Roman" panose="02020603050405020304" pitchFamily="18" charset="0"/>
                <a:cs typeface="Times New Roman" panose="02020603050405020304" pitchFamily="18" charset="0"/>
              </a:rPr>
              <a:t>LÓGICO-RACIONALES </a:t>
            </a:r>
            <a:endParaRPr lang="es-CO" sz="3200"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pPr marL="0" indent="0">
              <a:buNone/>
            </a:pPr>
            <a:endParaRPr lang="es-CO" dirty="0" smtClean="0"/>
          </a:p>
          <a:p>
            <a:r>
              <a:rPr lang="es-CO" dirty="0" smtClean="0">
                <a:latin typeface="Arial" panose="020B0604020202020204" pitchFamily="34" charset="0"/>
                <a:cs typeface="Arial" panose="020B0604020202020204" pitchFamily="34" charset="0"/>
              </a:rPr>
              <a:t>Supone la situacion de causas sobrenaturales para explicar los hechos por causas de tipo natural.</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Los presocráticos trataban de dar como una lógica concreta y racional, también la novedad presocrática radico en que no buscaban explicaciones en realidades antropo-morficas (los dioses)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2154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El renacimiento </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Renacimiento es el nombre dado en el siglo XIX a un amplio movimiento cultural que se produjo en Europa Occidental durante los siglos XV y XVI. Fue un periodo de transición entre la Edad Media y los inicios de la Edad Moderna.</a:t>
            </a:r>
          </a:p>
          <a:p>
            <a:endParaRPr lang="es-CO" dirty="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El renacimiento es una etapa de la historia europea que abarca desde el siglo XIV hasta la primera mitad del siglo XVI aproximadamente. Tuvo su epicentro en Italia y desde allí se expandió al resto del continente. Fue un período marcado por la voluntad de revivir los valores de la Antigüedad Clásica grecorromana.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303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EL NUEVO IDEAL DE HOMBRE</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lnSpcReduction="10000"/>
          </a:bodyPr>
          <a:lstStyle/>
          <a:p>
            <a:r>
              <a:rPr lang="es-CO" dirty="0" smtClean="0">
                <a:latin typeface="Arial" panose="020B0604020202020204" pitchFamily="34" charset="0"/>
                <a:cs typeface="Arial" panose="020B0604020202020204" pitchFamily="34" charset="0"/>
              </a:rPr>
              <a:t>El nuevo ideal del hombre es el de El cortesano de Castiglione, el perfecto caballero hábil como poeta y guerrero. Un nuevo ideal de belleza; la naturaleza, la mujer, el amor se presentan idealizadas. Se describe el mundo no como es, sino como debería ser.</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Sin renunciar ni a Dios ni al cielo, el hombre de este tiempo quiere vivir intensamente la vida de la tierra; ya no quiere ser un peregrino que está de paso por el mundo, sino que quiere descubrir y conocer el mundo porque quiere vivir en él. La característica fundamental del Renacimiento fue el despliegue optimista que el hombre hizo de sus capacidades, habilidades e ingenio, dormidos durante mucho tiempo bajo la sombra de la Iglesia y de la nobleza feudal. piraba a gozar ampliamente de la vida presente y reclamaba la absoluta libertad de la razón para buscar la verdad y el mejor conocimiento de sí mismo y de la naturaleza</a:t>
            </a:r>
            <a:r>
              <a:rPr lang="es-CO" dirty="0" smtClean="0"/>
              <a:t>.</a:t>
            </a:r>
            <a:endParaRPr lang="es-CO" dirty="0"/>
          </a:p>
        </p:txBody>
      </p:sp>
    </p:spTree>
    <p:extLst>
      <p:ext uri="{BB962C8B-B14F-4D97-AF65-F5344CB8AC3E}">
        <p14:creationId xmlns:p14="http://schemas.microsoft.com/office/powerpoint/2010/main" val="3614925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EL INDIVIDUALISMO RELIGIOSO</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Individualismo religioso Un reto teórico y metodológico para la sociología de la religión. La sociología ha ofrecido exhaustivas explicaciones sobre el gregarismo (cómo y por qué vivimos juntos) señalando la religióncomo cohesionador social relevante o nuclear.</a:t>
            </a:r>
          </a:p>
          <a:p>
            <a:endParaRPr lang="es-CO" dirty="0"/>
          </a:p>
        </p:txBody>
      </p:sp>
    </p:spTree>
    <p:extLst>
      <p:ext uri="{BB962C8B-B14F-4D97-AF65-F5344CB8AC3E}">
        <p14:creationId xmlns:p14="http://schemas.microsoft.com/office/powerpoint/2010/main" val="2204080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LA NUEVA ECONOMÍA Y LA NUEVA POLÍTICA</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Arial" panose="020B0604020202020204" pitchFamily="34" charset="0"/>
                <a:cs typeface="Arial" panose="020B0604020202020204" pitchFamily="34" charset="0"/>
              </a:rPr>
              <a:t>el hombre medieval vivía despreocupado y sin interés por la competencia económica y se limitaba a una economía doméstica de producción, es decir, se producía lo que se consumía.En el Renacimiento encontramos ya una economía desarrollada y una clase social adinerada que es la burguesía. La burguesía fue activando las fuerzas productivas, ha desarrollado el comercio y la banca y ha estimulado laambición de tener y de consumir</a:t>
            </a:r>
            <a:r>
              <a:rPr lang="es-CO" dirty="0" smtClean="0"/>
              <a:t>.</a:t>
            </a:r>
          </a:p>
          <a:p>
            <a:endParaRPr lang="es-CO" dirty="0"/>
          </a:p>
        </p:txBody>
      </p:sp>
    </p:spTree>
    <p:extLst>
      <p:ext uri="{BB962C8B-B14F-4D97-AF65-F5344CB8AC3E}">
        <p14:creationId xmlns:p14="http://schemas.microsoft.com/office/powerpoint/2010/main" val="3582332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FILOSOFÍA MODERNA </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r>
              <a:rPr lang="es-CO" dirty="0" smtClean="0">
                <a:latin typeface="Times New Roman" panose="02020603050405020304" pitchFamily="18" charset="0"/>
                <a:cs typeface="Times New Roman" panose="02020603050405020304" pitchFamily="18" charset="0"/>
              </a:rPr>
              <a:t>La filosofía moderna es aquella filosofía desarrollada durante la edad moderna y asociada con la modernidad. No es una doctrina concreta o escuela, a pesar de que muchos autores de esta era comparten ciertos supuestos comunes, lo cual ayuda para distinguirla de filosofía anterior y posterior.​</a:t>
            </a:r>
            <a:endParaRPr lang="es-C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8134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TEORÍAS MODERNAS DEL</a:t>
            </a:r>
            <a:br>
              <a:rPr lang="es-CO" b="1" dirty="0" smtClean="0">
                <a:latin typeface="Times New Roman" panose="02020603050405020304" pitchFamily="18" charset="0"/>
                <a:cs typeface="Times New Roman" panose="02020603050405020304" pitchFamily="18" charset="0"/>
              </a:rPr>
            </a:br>
            <a:r>
              <a:rPr lang="es-CO" b="1" dirty="0" smtClean="0">
                <a:latin typeface="Times New Roman" panose="02020603050405020304" pitchFamily="18" charset="0"/>
                <a:cs typeface="Times New Roman" panose="02020603050405020304" pitchFamily="18" charset="0"/>
              </a:rPr>
              <a:t>CONOCIMIENTO</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fontScale="92500"/>
          </a:bodyPr>
          <a:lstStyle/>
          <a:p>
            <a:r>
              <a:rPr lang="es-CO" sz="2700" dirty="0" smtClean="0">
                <a:latin typeface="Arial" panose="020B0604020202020204" pitchFamily="34" charset="0"/>
                <a:cs typeface="Arial" panose="020B0604020202020204" pitchFamily="34" charset="0"/>
              </a:rPr>
              <a:t>EL RACIONALISMO es la teoría del conocimiento moderna que establece la confianza plena en la razón como medio para explicar la realidad. Esta corriente de pensamiento fue inaugurada por Descartes quien propone a la razón como la única facultad que puede orientar al hombre en el conocimiento de la verdad. Ante la pregunta ¿dónde se origina el conocimiento? Los racionalistas dirán qué es la razón, con sus estructuras naturales, las que pone las condiciones para conocer.</a:t>
            </a:r>
            <a:endParaRPr lang="es-CO"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376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Filósofos Presocráticos</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Con este nombre se denomina a un grupo de "sabios" provenientes de Grecia, la región de Jonia (Asia menor) y de lo que hoy en día es Italia meridional (Elea), que desarrollaron interesantes reflexiones de carácter lógico -racional entre los siglos VI y V a.C.</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Se les llama presocráticos para diferenciarlos del gran pensador griego Sócrates que marcó una nueva orientación en la filosofía Griega, y son considerados los primeros filósofos. Los presocráticos son significativos en la historia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593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b="1" dirty="0" smtClean="0">
                <a:latin typeface="Times New Roman" panose="02020603050405020304" pitchFamily="18" charset="0"/>
                <a:cs typeface="Times New Roman" panose="02020603050405020304" pitchFamily="18" charset="0"/>
              </a:rPr>
              <a:t>LOS PRESOCRATICOS - EL ARJE O PRINCIPIO FUNDAMENTAL</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Tales era conocido como sabio, astrónomo, matemático y político, su tesis central afirma que el Agua es el principio o Arje del cosmos. Parece una explicación rudimentaria, pero es bastante lógico. Tales vivía en Mileto, ciudad junto al mar, y seguramente de tanto observar la naturaleza concluyo que el agua es el principio de la vida: todo viene de ella y retorna en ella.</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A pesar de que han pasado muchos siglos desde Tales hasta hoy, la ciencia moderna en muchos sentidos le da la razón a Tales: tres cuartas parte de la planeta es agua, el 75% del cuerpo humano es agua, sin agua no hay vida en la tierra y hasta en el momento no se ha descubierto otro planeta que contenga agua para albergar la vida como en nuestro.</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31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3400" b="1" dirty="0" smtClean="0">
                <a:latin typeface="Times New Roman" panose="02020603050405020304" pitchFamily="18" charset="0"/>
                <a:cs typeface="Times New Roman" panose="02020603050405020304" pitchFamily="18" charset="0"/>
              </a:rPr>
              <a:t>LOS PRESOCRATICOS Y LOS PUNTOS DE PARTIDA PARA COMPRENDER LA NATURALEZA</a:t>
            </a:r>
            <a:br>
              <a:rPr lang="es-CO" sz="3400" b="1" dirty="0" smtClean="0">
                <a:latin typeface="Times New Roman" panose="02020603050405020304" pitchFamily="18" charset="0"/>
                <a:cs typeface="Times New Roman" panose="02020603050405020304" pitchFamily="18" charset="0"/>
              </a:rPr>
            </a:br>
            <a:endParaRPr lang="es-CO" sz="3400"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fontScale="92500" lnSpcReduction="20000"/>
          </a:bodyPr>
          <a:lstStyle/>
          <a:p>
            <a:endParaRPr lang="es-CO" sz="2400" dirty="0" smtClean="0">
              <a:latin typeface="Arial" panose="020B0604020202020204" pitchFamily="34" charset="0"/>
              <a:cs typeface="Arial" panose="020B0604020202020204" pitchFamily="34" charset="0"/>
            </a:endParaRPr>
          </a:p>
          <a:p>
            <a:r>
              <a:rPr lang="es-CO" sz="2400" dirty="0" smtClean="0">
                <a:latin typeface="Arial" panose="020B0604020202020204" pitchFamily="34" charset="0"/>
                <a:cs typeface="Arial" panose="020B0604020202020204" pitchFamily="34" charset="0"/>
              </a:rPr>
              <a:t>Ideas centrales de las doctrinas presocráticas sobre el Arjé o principio constitutivo del cosmos. Vemos que algunos de ellos contradicen o se oponen a las teorías de otros, por eso conviene establecer las similitudes y diferencias entre estos pensadores, de manera tal que se comprenda con precisión sus posiciones en el tiempo.</a:t>
            </a:r>
          </a:p>
          <a:p>
            <a:pPr marL="0" indent="0">
              <a:buNone/>
            </a:pPr>
            <a:endParaRPr lang="es-CO" sz="2400" dirty="0" smtClean="0">
              <a:latin typeface="Arial" panose="020B0604020202020204" pitchFamily="34" charset="0"/>
              <a:cs typeface="Arial" panose="020B0604020202020204" pitchFamily="34" charset="0"/>
            </a:endParaRPr>
          </a:p>
          <a:p>
            <a:r>
              <a:rPr lang="es-CO" sz="2400" dirty="0" smtClean="0">
                <a:latin typeface="Arial" panose="020B0604020202020204" pitchFamily="34" charset="0"/>
                <a:cs typeface="Arial" panose="020B0604020202020204" pitchFamily="34" charset="0"/>
              </a:rPr>
              <a:t>Observamos que algunos parten de un principio material, concreto, es decir un elemento natural que es percibido por los sentidos y otros que parten de abstracciones o conceptos que no tienen un origen tangible sino lógico - ideal.</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777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b="1" dirty="0" smtClean="0">
                <a:latin typeface="Times New Roman" panose="02020603050405020304" pitchFamily="18" charset="0"/>
                <a:cs typeface="Times New Roman" panose="02020603050405020304" pitchFamily="18" charset="0"/>
              </a:rPr>
              <a:t>EL MOVIMIENTO SOFISTA: TODO ES</a:t>
            </a:r>
            <a:br>
              <a:rPr lang="es-CO" b="1" dirty="0" smtClean="0">
                <a:latin typeface="Times New Roman" panose="02020603050405020304" pitchFamily="18" charset="0"/>
                <a:cs typeface="Times New Roman" panose="02020603050405020304" pitchFamily="18" charset="0"/>
              </a:rPr>
            </a:br>
            <a:r>
              <a:rPr lang="es-CO" b="1" dirty="0" smtClean="0">
                <a:latin typeface="Times New Roman" panose="02020603050405020304" pitchFamily="18" charset="0"/>
                <a:cs typeface="Times New Roman" panose="02020603050405020304" pitchFamily="18" charset="0"/>
              </a:rPr>
              <a:t>RELATIVO</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Sofistas se reconoce a un grupo de pensadores sabios (Sophos), que marcaron un giro con relación a la manera de pensar de los presocráticos. Su interés no era cosmológico, sino práctico, les interesaba la política, la ética, la religión y la educación. Por su carácter culto y amplios Conocimientos, con esas ideas los sofistas influyeron notablemente en la vida cotidiana de Atenas poniendo en cuestionamiento muchas de las costumbres y tradiciones de la polis, algunos empezaron a admirar sus doctrinas y otros la rechazaron.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95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SOCRATES Y LA MAYEUTICA:</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Sócrates (470-399 a.C.), representa el gran modelo de filósofo comprometido con la sabiduría. Su forma de pensar marcó una profunda huella en el mundo antiguo y se convirtió en un punto de" referencia para los pensadores de todas las épocas, de ahí que se hable de antes de Sócrates y después de Sócrates. A diferencia de los primeros filósofos preocupados por la Physis y el Arjé del cosmos, Sócrates tiene una preocupación por la naturaleza humana, la virtud, la verdad y la ética necesarias para vivir como buenos ciudadanos de la polis. Es, pues, una orientación antropológica más que cosmológica.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221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Teoría del conocimiento:</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lstStyle/>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rama de la filosofía, centrada en el estudio del conocimiento humano. Dependiendo de la perspectiva académica específica, este término puede considerarse sinónimo de la gnoseología, dedicada al estudio de la naturaleza del conocimiento, su origen y sus límites.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9429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latin typeface="Times New Roman" panose="02020603050405020304" pitchFamily="18" charset="0"/>
                <a:cs typeface="Times New Roman" panose="02020603050405020304" pitchFamily="18" charset="0"/>
              </a:rPr>
              <a:t>ARISTOTELOES (384 – 322 a.C.)</a:t>
            </a:r>
            <a:br>
              <a:rPr lang="es-CO" b="1" dirty="0" smtClean="0">
                <a:latin typeface="Times New Roman" panose="02020603050405020304" pitchFamily="18" charset="0"/>
                <a:cs typeface="Times New Roman" panose="02020603050405020304" pitchFamily="18" charset="0"/>
              </a:rPr>
            </a:b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Aristóteles ​​​​ fue un filósofo, polímata y científico nacido en la ciudad de Estagira, al norte de Antigua Grecia. Es considerado junto a Platón, el padre de la filosofía occidental. Sus ideas han ejercido una enorme influencia sobre la historia intelectual de Occidente por más de dos milenios.​​​ </a:t>
            </a:r>
          </a:p>
          <a:p>
            <a:r>
              <a:rPr lang="es-CO" dirty="0" smtClean="0">
                <a:latin typeface="Arial" panose="020B0604020202020204" pitchFamily="34" charset="0"/>
                <a:cs typeface="Arial" panose="020B0604020202020204" pitchFamily="34" charset="0"/>
              </a:rPr>
              <a:t>Aristóteles inicio su acercamiento a la filosofía en la Academia de Platón. Después de la muerte de su maestro empezó su propio camino de búsqueda de la sabiduría realizando diversos viajes hasta su encuentro con Filipo, rey de Macedonia, quien lo encarga de la educación de su hijo Alejandro Magno. Sus obras comprenden diferentes tratados: ética, biología, política, cosmología, metafísica, entre otros temas, que dan cuenta de la constante búsqueda del conocimiento que orientó la vida del pensador de Estagira. (De ahí uno de sus apodos El estagirita).</a:t>
            </a:r>
          </a:p>
          <a:p>
            <a:endParaRPr lang="es-CO" dirty="0"/>
          </a:p>
        </p:txBody>
      </p:sp>
    </p:spTree>
    <p:extLst>
      <p:ext uri="{BB962C8B-B14F-4D97-AF65-F5344CB8AC3E}">
        <p14:creationId xmlns:p14="http://schemas.microsoft.com/office/powerpoint/2010/main" val="118440753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1979</Words>
  <Application>Microsoft Office PowerPoint</Application>
  <PresentationFormat>Panorámica</PresentationFormat>
  <Paragraphs>72</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Century Gothic</vt:lpstr>
      <vt:lpstr>Times New Roman</vt:lpstr>
      <vt:lpstr>Wingdings 3</vt:lpstr>
      <vt:lpstr>Espiral</vt:lpstr>
      <vt:lpstr>Panorama histórico del pensamiento humano </vt:lpstr>
      <vt:lpstr>DEL MITO AL LOGOS: DE LAS EXPLICACIONES BASADAS EN LOS DIOSES A LAS EXPLICACIONES LÓGICO-RACIONALES </vt:lpstr>
      <vt:lpstr>Filósofos Presocráticos</vt:lpstr>
      <vt:lpstr>LOS PRESOCRATICOS - EL ARJE O PRINCIPIO FUNDAMENTAL </vt:lpstr>
      <vt:lpstr>LOS PRESOCRATICOS Y LOS PUNTOS DE PARTIDA PARA COMPRENDER LA NATURALEZA </vt:lpstr>
      <vt:lpstr>EL MOVIMIENTO SOFISTA: TODO ES RELATIVO </vt:lpstr>
      <vt:lpstr>SOCRATES Y LA MAYEUTICA: </vt:lpstr>
      <vt:lpstr>Teoría del conocimiento:</vt:lpstr>
      <vt:lpstr>ARISTOTELOES (384 – 322 a.C.) </vt:lpstr>
      <vt:lpstr>Diferencias y similitudes en las doctrinas Platónicas y aristotélicas. </vt:lpstr>
      <vt:lpstr>FILOSOFIA HELENISTA O DE LA DECADENCIA</vt:lpstr>
      <vt:lpstr>REGLAS DEL PLACER – EPICURO </vt:lpstr>
      <vt:lpstr>LOS CINICOS</vt:lpstr>
      <vt:lpstr>EL ESTOICISMO</vt:lpstr>
      <vt:lpstr>LOS ESCEPTICOS – NO SE PUEDE CONOCER LA VERDAD</vt:lpstr>
      <vt:lpstr>LA RELACION ENTRE LA FE Y LA RAZON</vt:lpstr>
      <vt:lpstr>EL PROBLEMA  ANTROPOLOGICO DE LA LIBERTAD Y LA PRESENCIA DEL MAL EN EL MUNDO.</vt:lpstr>
      <vt:lpstr>LA PATRISTICA</vt:lpstr>
      <vt:lpstr>LA ESCOLASTICA  </vt:lpstr>
      <vt:lpstr>El renacimiento </vt:lpstr>
      <vt:lpstr>EL NUEVO IDEAL DE HOMBRE </vt:lpstr>
      <vt:lpstr>EL INDIVIDUALISMO RELIGIOSO </vt:lpstr>
      <vt:lpstr>LA NUEVA ECONOMÍA Y LA NUEVA POLÍTICA</vt:lpstr>
      <vt:lpstr>FILOSOFÍA MODERNA  </vt:lpstr>
      <vt:lpstr>TEORÍAS MODERNAS DEL CONOCIMIENTO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8</cp:revision>
  <dcterms:created xsi:type="dcterms:W3CDTF">2021-11-02T00:52:47Z</dcterms:created>
  <dcterms:modified xsi:type="dcterms:W3CDTF">2021-11-02T01:50:56Z</dcterms:modified>
</cp:coreProperties>
</file>