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80" r:id="rId3"/>
    <p:sldId id="381" r:id="rId4"/>
    <p:sldId id="382" r:id="rId5"/>
    <p:sldId id="262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3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CDAAA96-22F0-4EA8-A349-E283A7493E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5ECB3A1-AD58-491F-A965-FC500C5F97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7A180A0-EA3E-43CB-A6E8-C70B43926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0555-168F-44CD-9E58-4203580510A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3584ED1-3B0B-42C2-8DB6-248067DB1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307A3534-D376-488E-BED5-0DB2ADCCA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BB12-717B-4D4B-AE29-A4B8DF7981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501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FAF6DF6-F95A-4503-B8D6-2ABECC4FF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F3DAED71-97FF-4156-80ED-D2CD01996B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5AD6524-8095-479B-8082-3C630BB29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0555-168F-44CD-9E58-4203580510A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BCDDA22-32E4-4658-AA05-9360EBE7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B228CD0-AEF5-4AF4-9A6D-F727FF3B4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BB12-717B-4D4B-AE29-A4B8DF7981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0421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9A2318F4-A69C-496D-9959-47FAE571B3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238B5728-3041-4C73-8CF7-F7DCDB88B8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B0628DE-5B73-4AF9-AD0E-967E68DA6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0555-168F-44CD-9E58-4203580510A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CC1354C-D2F1-4A0C-8773-026DF1326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C17EA42-762B-4A0D-B8D4-AA453CBD9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BB12-717B-4D4B-AE29-A4B8DF7981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239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B52D4B0-9FA3-42EF-B25D-30D279387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912B67E-61DA-4ADC-9CBE-B0E76C207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3844003-D9B4-4BC2-83F9-6A9BA9A91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0555-168F-44CD-9E58-4203580510A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CC8D8E6-C08D-4E04-9CB6-7113A6616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37CC085-A269-4A38-80ED-F1F682147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BB12-717B-4D4B-AE29-A4B8DF7981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1815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E1C46E9-2263-4D16-86A6-5841A9CE9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8BF46DB-01EC-46F9-9D74-53C7C55B3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535ED02-5A6C-4D2E-A362-79CEC9511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0555-168F-44CD-9E58-4203580510A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8E61C21-9860-43F6-9741-2E8D0D35A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6AFB372-0913-4E30-A2AB-60C8C55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BB12-717B-4D4B-AE29-A4B8DF7981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1022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D8822C4-5D79-4AA4-A1A0-3C7048E78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2CC1DFD-63A2-409E-8EB5-5D81166A32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7396646-6E92-4298-BE45-33E5F0659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18831C82-56D4-428D-B52F-E425297B9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0555-168F-44CD-9E58-4203580510A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E1857242-B710-4B00-98E4-71ED8C59E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BA3A1119-3535-40D6-BE47-6977A3957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BB12-717B-4D4B-AE29-A4B8DF7981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9276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EC5FEA5-A7EF-4030-9379-66B1170DD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1DD80ED-A982-4FEC-AD54-8DEE59FFF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1F1C54D-33B9-4EDB-9ED5-660968849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4514C4DA-1B0B-4F00-B593-583D1EEE5B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B0A6B854-339D-4ADD-B4CA-A72A1974B5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C9645829-65CF-4BC8-B483-430CAD901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0555-168F-44CD-9E58-4203580510A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8AEDF50A-DC63-4C30-BAB2-D8EC9AB3C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FE39AA51-AE11-417D-B23D-EC9DC7CED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BB12-717B-4D4B-AE29-A4B8DF7981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3451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DAE051C-7C90-4F78-98F9-CE28C991D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A4BF961E-CCA2-487D-9B09-F8238814A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0555-168F-44CD-9E58-4203580510A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04E4C21B-1556-4FCC-99EB-6945668FC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536A3DD4-8A97-4092-AD19-E6A922199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BB12-717B-4D4B-AE29-A4B8DF7981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93840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97D48BCD-A7C6-4B2C-88CC-A012C1F3C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0555-168F-44CD-9E58-4203580510A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874CB38D-D42E-4BA5-B7EC-7D8FFDAD4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2411D299-B01C-4C40-B145-85E2F003E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BB12-717B-4D4B-AE29-A4B8DF7981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1176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F70D0F7-5738-431A-98E3-A567FBDEF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63E4471-6A7F-4431-8659-21D54BB2F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4A0255D1-66DC-43DC-9050-E3654B68B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D96EAFD6-49DD-4611-A6D2-E2E8EE73C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0555-168F-44CD-9E58-4203580510A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E3C5DCD5-DC9A-475F-A300-F37B87560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32104EE6-D11A-469D-AE6B-3304CAEC5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BB12-717B-4D4B-AE29-A4B8DF7981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3571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196BB8E-8A8D-4BE2-A1F2-2D347D2A4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166627D0-DDBB-4F99-80C5-55ACEBD8F2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AAC515C9-5298-4A37-8FC1-954572476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2BA97E40-FAE5-4179-9AAA-86AD6E158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50555-168F-44CD-9E58-4203580510A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1DEB726-83FF-4C63-861C-23F00E94C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F7DDA131-C86F-4260-914F-C1D440060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BB12-717B-4D4B-AE29-A4B8DF7981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6609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B83A530A-EF88-47B6-A4EE-B6659F487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3BE413B1-B26D-4439-B740-939981EE2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36676C8-B643-4AE9-97F7-347714A6AA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50555-168F-44CD-9E58-4203580510A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C57DCA5-1F29-49BB-8A61-86FFC62C31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8A3273F-BBAA-4156-A94A-8DBDB3EDE2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1BB12-717B-4D4B-AE29-A4B8DF7981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939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1651D94-4326-45B8-90C9-9EBAF9815A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FORMATOS PARA EL MAPA DE EMPATIA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E1644FEA-ECF6-47AC-B759-735854FB5C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5754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098" name="Picture 2" descr="Modelo Canvas - Qué es, definición y significado | Economipe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59" y="0"/>
            <a:ext cx="1211488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4549967" y="230188"/>
            <a:ext cx="3833870" cy="46166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>
                <a:solidFill>
                  <a:schemeClr val="bg1"/>
                </a:solidFill>
              </a:rPr>
              <a:t>MODELO CANVAS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12EA0C99-67DF-4044-A24D-F8B2C6ACE6EC}"/>
              </a:ext>
            </a:extLst>
          </p:cNvPr>
          <p:cNvSpPr txBox="1"/>
          <p:nvPr/>
        </p:nvSpPr>
        <p:spPr>
          <a:xfrm>
            <a:off x="6172200" y="2528711"/>
            <a:ext cx="420511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1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740A3462-C113-49EE-9657-B6C9CEB4EB7C}"/>
              </a:ext>
            </a:extLst>
          </p:cNvPr>
          <p:cNvSpPr txBox="1"/>
          <p:nvPr/>
        </p:nvSpPr>
        <p:spPr>
          <a:xfrm>
            <a:off x="9697156" y="2381956"/>
            <a:ext cx="68862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2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21E64194-9DE1-4F13-B0A9-1C9105134AE0}"/>
              </a:ext>
            </a:extLst>
          </p:cNvPr>
          <p:cNvSpPr txBox="1"/>
          <p:nvPr/>
        </p:nvSpPr>
        <p:spPr>
          <a:xfrm>
            <a:off x="7066844" y="3838222"/>
            <a:ext cx="80151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3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2044A648-7EF8-494A-B59E-6B59C9145FFE}"/>
              </a:ext>
            </a:extLst>
          </p:cNvPr>
          <p:cNvSpPr txBox="1"/>
          <p:nvPr/>
        </p:nvSpPr>
        <p:spPr>
          <a:xfrm>
            <a:off x="7066844" y="1204159"/>
            <a:ext cx="80151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4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8973E63-FCA3-49D6-914A-0D406D159460}"/>
              </a:ext>
            </a:extLst>
          </p:cNvPr>
          <p:cNvSpPr txBox="1"/>
          <p:nvPr/>
        </p:nvSpPr>
        <p:spPr>
          <a:xfrm>
            <a:off x="6110587" y="5228648"/>
            <a:ext cx="80151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5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BBA31BD2-3122-4564-B199-535DD04F6C68}"/>
              </a:ext>
            </a:extLst>
          </p:cNvPr>
          <p:cNvSpPr txBox="1"/>
          <p:nvPr/>
        </p:nvSpPr>
        <p:spPr>
          <a:xfrm>
            <a:off x="3551766" y="1137635"/>
            <a:ext cx="80151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6</a:t>
            </a:r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xmlns="" id="{0B2358C4-33C6-4137-B5C4-DF8757C13930}"/>
              </a:ext>
            </a:extLst>
          </p:cNvPr>
          <p:cNvCxnSpPr/>
          <p:nvPr/>
        </p:nvCxnSpPr>
        <p:spPr>
          <a:xfrm>
            <a:off x="5779911" y="-2103"/>
            <a:ext cx="101600" cy="6334918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6F70B6E7-E48B-47CB-A8FF-C63E67997612}"/>
              </a:ext>
            </a:extLst>
          </p:cNvPr>
          <p:cNvSpPr txBox="1"/>
          <p:nvPr/>
        </p:nvSpPr>
        <p:spPr>
          <a:xfrm>
            <a:off x="3551766" y="2892299"/>
            <a:ext cx="80151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7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5CBED12C-E19D-4263-9563-AA8A980A048F}"/>
              </a:ext>
            </a:extLst>
          </p:cNvPr>
          <p:cNvSpPr txBox="1"/>
          <p:nvPr/>
        </p:nvSpPr>
        <p:spPr>
          <a:xfrm>
            <a:off x="1507067" y="2179048"/>
            <a:ext cx="80151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8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xmlns="" id="{50D63EF0-7C21-4DD6-A9BA-7C0B3BA0B03D}"/>
              </a:ext>
            </a:extLst>
          </p:cNvPr>
          <p:cNvSpPr txBox="1"/>
          <p:nvPr/>
        </p:nvSpPr>
        <p:spPr>
          <a:xfrm>
            <a:off x="1745067" y="5211615"/>
            <a:ext cx="80151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CO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270885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5122" name="Picture 2" descr="ellienzodelapropuestadevalor4644041html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-45234"/>
            <a:ext cx="12192000" cy="7105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9685205" y="3816627"/>
            <a:ext cx="1377108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dirty="0">
                <a:solidFill>
                  <a:schemeClr val="bg1"/>
                </a:solidFill>
              </a:rPr>
              <a:t>CLIENTES o usuarios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129958" y="3539628"/>
            <a:ext cx="2071171" cy="92333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dirty="0">
                <a:solidFill>
                  <a:schemeClr val="bg1"/>
                </a:solidFill>
              </a:rPr>
              <a:t>PRODUCTO O SERVICIO con valor agregado</a:t>
            </a:r>
          </a:p>
        </p:txBody>
      </p:sp>
      <p:sp>
        <p:nvSpPr>
          <p:cNvPr id="6" name="Flecha curvada hacia la izquierda 5"/>
          <p:cNvSpPr/>
          <p:nvPr/>
        </p:nvSpPr>
        <p:spPr>
          <a:xfrm rot="16200000">
            <a:off x="7771994" y="-501332"/>
            <a:ext cx="1079652" cy="3117899"/>
          </a:xfrm>
          <a:prstGeom prst="curvedLeftArrow">
            <a:avLst>
              <a:gd name="adj1" fmla="val 25000"/>
              <a:gd name="adj2" fmla="val 34898"/>
              <a:gd name="adj3" fmla="val 250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690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680EE21-7908-43CD-8EB3-847CF20F3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790C292-BA01-486B-9FD9-E37429275B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A282F79D-0C5D-4DC8-A835-9EB3B2BBEF7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5" name="Picture 2" descr="Resumen del libro 'Diseñando la propuesta de valor', de Alexander  Osterwalder">
            <a:extLst>
              <a:ext uri="{FF2B5EF4-FFF2-40B4-BE49-F238E27FC236}">
                <a16:creationId xmlns:a16="http://schemas.microsoft.com/office/drawing/2014/main" xmlns="" id="{BD5E0F0B-296D-4744-8CD6-5F8A5EC930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8534" y="382103"/>
            <a:ext cx="12781467" cy="601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-2691911" y="2385615"/>
            <a:ext cx="1575581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MASAJES </a:t>
            </a:r>
          </a:p>
          <a:p>
            <a:endParaRPr lang="en-US" dirty="0"/>
          </a:p>
        </p:txBody>
      </p:sp>
      <p:sp>
        <p:nvSpPr>
          <p:cNvPr id="7" name="CuadroTexto 6"/>
          <p:cNvSpPr txBox="1"/>
          <p:nvPr/>
        </p:nvSpPr>
        <p:spPr>
          <a:xfrm>
            <a:off x="-2691911" y="3022337"/>
            <a:ext cx="1899137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ESTIMULACIONES </a:t>
            </a:r>
            <a:endParaRPr lang="en-US" dirty="0"/>
          </a:p>
        </p:txBody>
      </p:sp>
      <p:sp>
        <p:nvSpPr>
          <p:cNvPr id="8" name="CuadroTexto 7"/>
          <p:cNvSpPr txBox="1"/>
          <p:nvPr/>
        </p:nvSpPr>
        <p:spPr>
          <a:xfrm>
            <a:off x="-2687508" y="3391669"/>
            <a:ext cx="203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BAÑOS TERMICOS </a:t>
            </a:r>
            <a:endParaRPr lang="en-US" dirty="0"/>
          </a:p>
        </p:txBody>
      </p:sp>
      <p:sp>
        <p:nvSpPr>
          <p:cNvPr id="9" name="CuadroTexto 8"/>
          <p:cNvSpPr txBox="1"/>
          <p:nvPr/>
        </p:nvSpPr>
        <p:spPr>
          <a:xfrm>
            <a:off x="-33935" y="3786527"/>
            <a:ext cx="248627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Salsa de chontaduro y salsa de perejil </a:t>
            </a:r>
            <a:endParaRPr lang="en-US" dirty="0"/>
          </a:p>
        </p:txBody>
      </p:sp>
      <p:sp>
        <p:nvSpPr>
          <p:cNvPr id="10" name="CuadroTexto 9"/>
          <p:cNvSpPr txBox="1"/>
          <p:nvPr/>
        </p:nvSpPr>
        <p:spPr>
          <a:xfrm>
            <a:off x="-2691911" y="4091122"/>
            <a:ext cx="165748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GIMNASIO</a:t>
            </a:r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0212742" y="2951558"/>
            <a:ext cx="1770743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Compartir con alguien </a:t>
            </a:r>
            <a:r>
              <a:rPr lang="es-ES" dirty="0" smtClean="0"/>
              <a:t> </a:t>
            </a:r>
            <a:endParaRPr lang="en-US" dirty="0"/>
          </a:p>
        </p:txBody>
      </p:sp>
      <p:sp>
        <p:nvSpPr>
          <p:cNvPr id="14" name="CuadroTexto 13"/>
          <p:cNvSpPr txBox="1"/>
          <p:nvPr/>
        </p:nvSpPr>
        <p:spPr>
          <a:xfrm>
            <a:off x="7638142" y="2888490"/>
            <a:ext cx="1640115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Buen servicio </a:t>
            </a:r>
            <a:endParaRPr lang="en-US" dirty="0"/>
          </a:p>
        </p:txBody>
      </p:sp>
      <p:sp>
        <p:nvSpPr>
          <p:cNvPr id="15" name="CuadroTexto 14"/>
          <p:cNvSpPr txBox="1"/>
          <p:nvPr/>
        </p:nvSpPr>
        <p:spPr>
          <a:xfrm>
            <a:off x="7228934" y="3228557"/>
            <a:ext cx="2629262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Calidad del producto  </a:t>
            </a:r>
            <a:endParaRPr lang="en-US" dirty="0"/>
          </a:p>
        </p:txBody>
      </p:sp>
      <p:sp>
        <p:nvSpPr>
          <p:cNvPr id="18" name="CuadroTexto 17"/>
          <p:cNvSpPr txBox="1"/>
          <p:nvPr/>
        </p:nvSpPr>
        <p:spPr>
          <a:xfrm>
            <a:off x="7019366" y="5059767"/>
            <a:ext cx="3218036" cy="369332"/>
          </a:xfrm>
          <a:prstGeom prst="rect">
            <a:avLst/>
          </a:prstGeom>
          <a:solidFill>
            <a:srgbClr val="FF33CC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Demora en entregar el producto</a:t>
            </a:r>
            <a:endParaRPr lang="en-US" dirty="0"/>
          </a:p>
        </p:txBody>
      </p:sp>
      <p:sp>
        <p:nvSpPr>
          <p:cNvPr id="19" name="CuadroTexto 18"/>
          <p:cNvSpPr txBox="1"/>
          <p:nvPr/>
        </p:nvSpPr>
        <p:spPr>
          <a:xfrm>
            <a:off x="7149024" y="4770948"/>
            <a:ext cx="1309175" cy="369332"/>
          </a:xfrm>
          <a:prstGeom prst="rect">
            <a:avLst/>
          </a:prstGeom>
          <a:solidFill>
            <a:srgbClr val="FF33CC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PRECIOS </a:t>
            </a:r>
            <a:endParaRPr lang="en-US" dirty="0"/>
          </a:p>
        </p:txBody>
      </p:sp>
      <p:sp>
        <p:nvSpPr>
          <p:cNvPr id="20" name="CuadroTexto 19"/>
          <p:cNvSpPr txBox="1"/>
          <p:nvPr/>
        </p:nvSpPr>
        <p:spPr>
          <a:xfrm>
            <a:off x="3078392" y="2265999"/>
            <a:ext cx="2272434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Empleados capacitados para atender a la gente </a:t>
            </a:r>
            <a:endParaRPr lang="en-US" dirty="0"/>
          </a:p>
        </p:txBody>
      </p:sp>
      <p:sp>
        <p:nvSpPr>
          <p:cNvPr id="22" name="CuadroTexto 21"/>
          <p:cNvSpPr txBox="1"/>
          <p:nvPr/>
        </p:nvSpPr>
        <p:spPr>
          <a:xfrm>
            <a:off x="7399208" y="5423461"/>
            <a:ext cx="3295357" cy="369332"/>
          </a:xfrm>
          <a:prstGeom prst="rect">
            <a:avLst/>
          </a:prstGeom>
          <a:solidFill>
            <a:srgbClr val="FF33CC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Pocos beneficios </a:t>
            </a:r>
            <a:endParaRPr lang="en-US" dirty="0"/>
          </a:p>
        </p:txBody>
      </p:sp>
      <p:sp>
        <p:nvSpPr>
          <p:cNvPr id="26" name="CuadroTexto 25"/>
          <p:cNvSpPr txBox="1"/>
          <p:nvPr/>
        </p:nvSpPr>
        <p:spPr>
          <a:xfrm>
            <a:off x="2528535" y="3160664"/>
            <a:ext cx="3224024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Bienestar para todos los que obtengan mi producto. </a:t>
            </a:r>
            <a:endParaRPr lang="en-US" dirty="0"/>
          </a:p>
        </p:txBody>
      </p:sp>
      <p:sp>
        <p:nvSpPr>
          <p:cNvPr id="27" name="CuadroTexto 26"/>
          <p:cNvSpPr txBox="1"/>
          <p:nvPr/>
        </p:nvSpPr>
        <p:spPr>
          <a:xfrm>
            <a:off x="3854003" y="4333765"/>
            <a:ext cx="1087611" cy="369332"/>
          </a:xfrm>
          <a:prstGeom prst="rect">
            <a:avLst/>
          </a:prstGeom>
          <a:solidFill>
            <a:srgbClr val="FF33CC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OFERTAS</a:t>
            </a:r>
            <a:endParaRPr lang="en-US" dirty="0"/>
          </a:p>
        </p:txBody>
      </p:sp>
      <p:sp>
        <p:nvSpPr>
          <p:cNvPr id="29" name="CuadroTexto 28"/>
          <p:cNvSpPr txBox="1"/>
          <p:nvPr/>
        </p:nvSpPr>
        <p:spPr>
          <a:xfrm flipH="1">
            <a:off x="3213612" y="5300218"/>
            <a:ext cx="2689356" cy="923330"/>
          </a:xfrm>
          <a:prstGeom prst="rect">
            <a:avLst/>
          </a:prstGeom>
          <a:solidFill>
            <a:srgbClr val="FF33CC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Beneficios como pago de vacaciones seguro medico para mis trabajadores.</a:t>
            </a:r>
            <a:r>
              <a:rPr lang="es-ES" dirty="0" smtClean="0"/>
              <a:t> </a:t>
            </a:r>
            <a:endParaRPr lang="en-US" dirty="0"/>
          </a:p>
        </p:txBody>
      </p:sp>
      <p:sp>
        <p:nvSpPr>
          <p:cNvPr id="30" name="CuadroTexto 29"/>
          <p:cNvSpPr txBox="1"/>
          <p:nvPr/>
        </p:nvSpPr>
        <p:spPr>
          <a:xfrm>
            <a:off x="1669143" y="46010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1" name="CuadroTexto 30"/>
          <p:cNvSpPr txBox="1"/>
          <p:nvPr/>
        </p:nvSpPr>
        <p:spPr>
          <a:xfrm>
            <a:off x="3382135" y="4703097"/>
            <a:ext cx="2272433" cy="646331"/>
          </a:xfrm>
          <a:prstGeom prst="rect">
            <a:avLst/>
          </a:prstGeom>
          <a:solidFill>
            <a:srgbClr val="FF33CC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Rapidez en entregar el producto. </a:t>
            </a:r>
            <a:endParaRPr lang="en-US" dirty="0"/>
          </a:p>
        </p:txBody>
      </p:sp>
      <p:sp>
        <p:nvSpPr>
          <p:cNvPr id="12" name="CuadroTexto 11"/>
          <p:cNvSpPr txBox="1"/>
          <p:nvPr/>
        </p:nvSpPr>
        <p:spPr>
          <a:xfrm>
            <a:off x="10169437" y="3555499"/>
            <a:ext cx="1857352" cy="12003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 smtClean="0"/>
              <a:t>Descubrir otra manera de disfrutar del chontaduro.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87167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esign Thinking. Metodología y Pensamiento en diseño Tecnología y negoci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119"/>
            <a:ext cx="12192000" cy="678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3B7F29C4-57F4-4F71-BB8D-D11E3BE7581F}"/>
              </a:ext>
            </a:extLst>
          </p:cNvPr>
          <p:cNvSpPr txBox="1"/>
          <p:nvPr/>
        </p:nvSpPr>
        <p:spPr>
          <a:xfrm>
            <a:off x="688622" y="1591733"/>
            <a:ext cx="857956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1</a:t>
            </a:r>
          </a:p>
        </p:txBody>
      </p:sp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xmlns="" id="{695FAB44-8908-4D54-90A8-C058D7F487CE}"/>
              </a:ext>
            </a:extLst>
          </p:cNvPr>
          <p:cNvCxnSpPr>
            <a:cxnSpLocks/>
          </p:cNvCxnSpPr>
          <p:nvPr/>
        </p:nvCxnSpPr>
        <p:spPr>
          <a:xfrm flipH="1" flipV="1">
            <a:off x="1433690" y="3138311"/>
            <a:ext cx="6953954" cy="212795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36911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97</Words>
  <Application>Microsoft Office PowerPoint</Application>
  <PresentationFormat>Panorámica</PresentationFormat>
  <Paragraphs>31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FORMATOS PARA EL MAPA DE EMPATIA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FORMATOS PARA EL MAPA DE EMPATIA</dc:title>
  <dc:creator>UT</dc:creator>
  <cp:lastModifiedBy>pc</cp:lastModifiedBy>
  <cp:revision>14</cp:revision>
  <dcterms:created xsi:type="dcterms:W3CDTF">2021-08-26T12:35:31Z</dcterms:created>
  <dcterms:modified xsi:type="dcterms:W3CDTF">2021-09-24T01:58:44Z</dcterms:modified>
</cp:coreProperties>
</file>