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74997B3-C375-4BF3-A408-F1FC50C439DE}" type="datetimeFigureOut">
              <a:rPr lang="es-CO" smtClean="0"/>
              <a:t>12/11/2021</a:t>
            </a:fld>
            <a:endParaRPr lang="es-CO"/>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s-CO"/>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BB5865D-E126-4298-B09C-D7C15D65E6C7}" type="slidenum">
              <a:rPr lang="es-CO" smtClean="0"/>
              <a:t>‹Nº›</a:t>
            </a:fld>
            <a:endParaRPr lang="es-CO"/>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1673636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4997B3-C375-4BF3-A408-F1FC50C439DE}" type="datetimeFigureOut">
              <a:rPr lang="es-CO" smtClean="0"/>
              <a:t>12/11/2021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BB5865D-E126-4298-B09C-D7C15D65E6C7}" type="slidenum">
              <a:rPr lang="es-CO" smtClean="0"/>
              <a:t>‹Nº›</a:t>
            </a:fld>
            <a:endParaRPr lang="es-CO"/>
          </a:p>
        </p:txBody>
      </p:sp>
    </p:spTree>
    <p:extLst>
      <p:ext uri="{BB962C8B-B14F-4D97-AF65-F5344CB8AC3E}">
        <p14:creationId xmlns:p14="http://schemas.microsoft.com/office/powerpoint/2010/main" val="385588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4997B3-C375-4BF3-A408-F1FC50C439DE}" type="datetimeFigureOut">
              <a:rPr lang="es-CO" smtClean="0"/>
              <a:t>12/11/2021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BB5865D-E126-4298-B09C-D7C15D65E6C7}" type="slidenum">
              <a:rPr lang="es-CO" smtClean="0"/>
              <a:t>‹Nº›</a:t>
            </a:fld>
            <a:endParaRPr lang="es-CO"/>
          </a:p>
        </p:txBody>
      </p:sp>
    </p:spTree>
    <p:extLst>
      <p:ext uri="{BB962C8B-B14F-4D97-AF65-F5344CB8AC3E}">
        <p14:creationId xmlns:p14="http://schemas.microsoft.com/office/powerpoint/2010/main" val="56327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4997B3-C375-4BF3-A408-F1FC50C439DE}" type="datetimeFigureOut">
              <a:rPr lang="es-CO" smtClean="0"/>
              <a:t>12/11/2021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BB5865D-E126-4298-B09C-D7C15D65E6C7}" type="slidenum">
              <a:rPr lang="es-CO" smtClean="0"/>
              <a:t>‹Nº›</a:t>
            </a:fld>
            <a:endParaRPr lang="es-CO"/>
          </a:p>
        </p:txBody>
      </p:sp>
    </p:spTree>
    <p:extLst>
      <p:ext uri="{BB962C8B-B14F-4D97-AF65-F5344CB8AC3E}">
        <p14:creationId xmlns:p14="http://schemas.microsoft.com/office/powerpoint/2010/main" val="3099227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74997B3-C375-4BF3-A408-F1FC50C439DE}" type="datetimeFigureOut">
              <a:rPr lang="es-CO" smtClean="0"/>
              <a:t>12/11/2021</a:t>
            </a:fld>
            <a:endParaRPr lang="es-CO"/>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s-CO"/>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BB5865D-E126-4298-B09C-D7C15D65E6C7}" type="slidenum">
              <a:rPr lang="es-CO" smtClean="0"/>
              <a:t>‹Nº›</a:t>
            </a:fld>
            <a:endParaRPr lang="es-CO"/>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9872317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74997B3-C375-4BF3-A408-F1FC50C439DE}" type="datetimeFigureOut">
              <a:rPr lang="es-CO" smtClean="0"/>
              <a:t>12/11/2021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BB5865D-E126-4298-B09C-D7C15D65E6C7}" type="slidenum">
              <a:rPr lang="es-CO" smtClean="0"/>
              <a:t>‹Nº›</a:t>
            </a:fld>
            <a:endParaRPr lang="es-CO"/>
          </a:p>
        </p:txBody>
      </p:sp>
    </p:spTree>
    <p:extLst>
      <p:ext uri="{BB962C8B-B14F-4D97-AF65-F5344CB8AC3E}">
        <p14:creationId xmlns:p14="http://schemas.microsoft.com/office/powerpoint/2010/main" val="1881179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74997B3-C375-4BF3-A408-F1FC50C439DE}" type="datetimeFigureOut">
              <a:rPr lang="es-CO" smtClean="0"/>
              <a:t>12/11/2021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CBB5865D-E126-4298-B09C-D7C15D65E6C7}" type="slidenum">
              <a:rPr lang="es-CO" smtClean="0"/>
              <a:t>‹Nº›</a:t>
            </a:fld>
            <a:endParaRPr lang="es-CO"/>
          </a:p>
        </p:txBody>
      </p:sp>
    </p:spTree>
    <p:extLst>
      <p:ext uri="{BB962C8B-B14F-4D97-AF65-F5344CB8AC3E}">
        <p14:creationId xmlns:p14="http://schemas.microsoft.com/office/powerpoint/2010/main" val="147939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74997B3-C375-4BF3-A408-F1FC50C439DE}" type="datetimeFigureOut">
              <a:rPr lang="es-CO" smtClean="0"/>
              <a:t>12/11/2021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CBB5865D-E126-4298-B09C-D7C15D65E6C7}" type="slidenum">
              <a:rPr lang="es-CO" smtClean="0"/>
              <a:t>‹Nº›</a:t>
            </a:fld>
            <a:endParaRPr lang="es-CO"/>
          </a:p>
        </p:txBody>
      </p:sp>
    </p:spTree>
    <p:extLst>
      <p:ext uri="{BB962C8B-B14F-4D97-AF65-F5344CB8AC3E}">
        <p14:creationId xmlns:p14="http://schemas.microsoft.com/office/powerpoint/2010/main" val="100649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4997B3-C375-4BF3-A408-F1FC50C439DE}" type="datetimeFigureOut">
              <a:rPr lang="es-CO" smtClean="0"/>
              <a:t>12/11/2021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CBB5865D-E126-4298-B09C-D7C15D65E6C7}" type="slidenum">
              <a:rPr lang="es-CO" smtClean="0"/>
              <a:t>‹Nº›</a:t>
            </a:fld>
            <a:endParaRPr lang="es-CO"/>
          </a:p>
        </p:txBody>
      </p:sp>
    </p:spTree>
    <p:extLst>
      <p:ext uri="{BB962C8B-B14F-4D97-AF65-F5344CB8AC3E}">
        <p14:creationId xmlns:p14="http://schemas.microsoft.com/office/powerpoint/2010/main" val="88442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74997B3-C375-4BF3-A408-F1FC50C439DE}" type="datetimeFigureOut">
              <a:rPr lang="es-CO" smtClean="0"/>
              <a:t>12/11/2021</a:t>
            </a:fld>
            <a:endParaRPr lang="es-CO"/>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CO"/>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BB5865D-E126-4298-B09C-D7C15D65E6C7}" type="slidenum">
              <a:rPr lang="es-CO" smtClean="0"/>
              <a:t>‹Nº›</a:t>
            </a:fld>
            <a:endParaRPr lang="es-CO"/>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785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74997B3-C375-4BF3-A408-F1FC50C439DE}" type="datetimeFigureOut">
              <a:rPr lang="es-CO" smtClean="0"/>
              <a:t>12/11/2021</a:t>
            </a:fld>
            <a:endParaRPr lang="es-CO"/>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CO"/>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BB5865D-E126-4298-B09C-D7C15D65E6C7}" type="slidenum">
              <a:rPr lang="es-CO" smtClean="0"/>
              <a:t>‹Nº›</a:t>
            </a:fld>
            <a:endParaRPr lang="es-CO"/>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6343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74997B3-C375-4BF3-A408-F1FC50C439DE}" type="datetimeFigureOut">
              <a:rPr lang="es-CO" smtClean="0"/>
              <a:t>12/11/2021</a:t>
            </a:fld>
            <a:endParaRPr lang="es-CO"/>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s-CO"/>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BB5865D-E126-4298-B09C-D7C15D65E6C7}" type="slidenum">
              <a:rPr lang="es-CO" smtClean="0"/>
              <a:t>‹Nº›</a:t>
            </a:fld>
            <a:endParaRPr lang="es-CO"/>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550407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sz="5400" dirty="0" smtClean="0"/>
              <a:t>Conceptos generales de la matemática financiera.</a:t>
            </a:r>
            <a:endParaRPr lang="es-CO" sz="5400" dirty="0"/>
          </a:p>
        </p:txBody>
      </p:sp>
      <p:sp>
        <p:nvSpPr>
          <p:cNvPr id="3" name="Subtítulo 2"/>
          <p:cNvSpPr>
            <a:spLocks noGrp="1"/>
          </p:cNvSpPr>
          <p:nvPr>
            <p:ph type="subTitle" idx="1"/>
          </p:nvPr>
        </p:nvSpPr>
        <p:spPr/>
        <p:txBody>
          <a:bodyPr/>
          <a:lstStyle/>
          <a:p>
            <a:r>
              <a:rPr lang="es-CO" dirty="0" smtClean="0"/>
              <a:t>KAROL DAYANNA RACINES CESPEDES</a:t>
            </a:r>
          </a:p>
          <a:p>
            <a:r>
              <a:rPr lang="es-CO" dirty="0" smtClean="0"/>
              <a:t>GRADO:11</a:t>
            </a:r>
            <a:endParaRPr lang="es-CO" dirty="0"/>
          </a:p>
        </p:txBody>
      </p:sp>
    </p:spTree>
    <p:extLst>
      <p:ext uri="{BB962C8B-B14F-4D97-AF65-F5344CB8AC3E}">
        <p14:creationId xmlns:p14="http://schemas.microsoft.com/office/powerpoint/2010/main" val="164767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Matemáticas financiera.</a:t>
            </a:r>
            <a:endParaRPr lang="es-CO" dirty="0"/>
          </a:p>
        </p:txBody>
      </p:sp>
      <p:sp>
        <p:nvSpPr>
          <p:cNvPr id="3" name="Marcador de contenido 2"/>
          <p:cNvSpPr>
            <a:spLocks noGrp="1"/>
          </p:cNvSpPr>
          <p:nvPr>
            <p:ph idx="1"/>
          </p:nvPr>
        </p:nvSpPr>
        <p:spPr>
          <a:xfrm>
            <a:off x="1371600" y="2286000"/>
            <a:ext cx="5686023" cy="3581400"/>
          </a:xfrm>
        </p:spPr>
        <p:txBody>
          <a:bodyPr>
            <a:normAutofit lnSpcReduction="10000"/>
          </a:bodyPr>
          <a:lstStyle/>
          <a:p>
            <a:r>
              <a:rPr lang="es-CO" dirty="0"/>
              <a:t>El presente blog tiene como objetivo hablar de las matemáticas financieras, se entiende por ello, una rama de las matemáticas que estudia las variaciones cuantificables que se producen en los capitales (aportes en dinero) financieros durante el transcurso del tiempo. Las matemáticas financieras es la rama de las matemáticas que se encarga del estudio de las operaciones financieras, en donde se intercambian flujos de dinero que pueden sufrir variaciones cuantitativas en el tiempo. Esto se debe a que el capital, gracias al tiempo que pasa depósito genera intereses.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1229" y="2910625"/>
            <a:ext cx="4169019" cy="2305385"/>
          </a:xfrm>
          <a:prstGeom prst="rect">
            <a:avLst/>
          </a:prstGeom>
        </p:spPr>
      </p:pic>
    </p:spTree>
    <p:extLst>
      <p:ext uri="{BB962C8B-B14F-4D97-AF65-F5344CB8AC3E}">
        <p14:creationId xmlns:p14="http://schemas.microsoft.com/office/powerpoint/2010/main" val="88451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¿Qué son las matemáticas financieras? </a:t>
            </a:r>
            <a:endParaRPr lang="es-CO"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29741" y="2171700"/>
            <a:ext cx="2695575" cy="1695450"/>
          </a:xfrm>
        </p:spPr>
      </p:pic>
      <p:sp>
        <p:nvSpPr>
          <p:cNvPr id="5" name="CuadroTexto 4"/>
          <p:cNvSpPr txBox="1"/>
          <p:nvPr/>
        </p:nvSpPr>
        <p:spPr>
          <a:xfrm>
            <a:off x="1371600" y="2305318"/>
            <a:ext cx="6613301" cy="3416320"/>
          </a:xfrm>
          <a:prstGeom prst="rect">
            <a:avLst/>
          </a:prstGeom>
          <a:noFill/>
        </p:spPr>
        <p:txBody>
          <a:bodyPr wrap="square" rtlCol="0">
            <a:spAutoFit/>
          </a:bodyPr>
          <a:lstStyle/>
          <a:p>
            <a:r>
              <a:rPr lang="es-CO" dirty="0" smtClean="0"/>
              <a:t>Está comprobado que el dinero pierde su valor en el tiempo, por ejemplo una cantidad determinada que se recibe en el futuro perderá su valor, debido a la inflación y la subsecuente pérdida del valor adquisitivo. Si no hubiera inflación, de igual manera el dinero futuro valdría menos que en el presente y esto sucede porque los consumidores prefieren utilizar el consumo corriente contra el consumo futuro, con la posibilidad de hacer sus inversiones en los recursos en proyectos que tienen un rendimiento real.</a:t>
            </a:r>
          </a:p>
          <a:p>
            <a:r>
              <a:rPr lang="es-CO" dirty="0" smtClean="0"/>
              <a:t>Con este método de Interés Simple el interés se calcula siempre con base al valor inicial ósea con el capital con que se invierte. De esta manera, en cada periodo, el interés es igual al valor inicial multiplicado por la tasa de interés.</a:t>
            </a:r>
            <a:endParaRPr lang="es-CO" dirty="0"/>
          </a:p>
        </p:txBody>
      </p:sp>
    </p:spTree>
    <p:extLst>
      <p:ext uri="{BB962C8B-B14F-4D97-AF65-F5344CB8AC3E}">
        <p14:creationId xmlns:p14="http://schemas.microsoft.com/office/powerpoint/2010/main" val="127586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¿Qué temas básicos de la matemáticas financiera existe?</a:t>
            </a:r>
            <a:endParaRPr lang="es-CO" dirty="0"/>
          </a:p>
        </p:txBody>
      </p:sp>
      <p:sp>
        <p:nvSpPr>
          <p:cNvPr id="3" name="Marcador de contenido 2"/>
          <p:cNvSpPr>
            <a:spLocks noGrp="1"/>
          </p:cNvSpPr>
          <p:nvPr>
            <p:ph idx="1"/>
          </p:nvPr>
        </p:nvSpPr>
        <p:spPr/>
        <p:txBody>
          <a:bodyPr>
            <a:normAutofit fontScale="92500" lnSpcReduction="10000"/>
          </a:bodyPr>
          <a:lstStyle/>
          <a:p>
            <a:pPr marL="0" indent="0">
              <a:buNone/>
            </a:pPr>
            <a:r>
              <a:rPr lang="es-CO" dirty="0" smtClean="0"/>
              <a:t>Entre </a:t>
            </a:r>
            <a:r>
              <a:rPr lang="es-CO" dirty="0"/>
              <a:t>los temas básicos que existen las matemáticas financieras son los siguientes</a:t>
            </a:r>
            <a:r>
              <a:rPr lang="es-CO" dirty="0" smtClean="0"/>
              <a:t>:</a:t>
            </a:r>
          </a:p>
          <a:p>
            <a:r>
              <a:rPr lang="es-CO" dirty="0" smtClean="0"/>
              <a:t>Anualidades</a:t>
            </a:r>
          </a:p>
          <a:p>
            <a:r>
              <a:rPr lang="es-CO" dirty="0" smtClean="0"/>
              <a:t>Depreciación </a:t>
            </a:r>
            <a:r>
              <a:rPr lang="es-CO" dirty="0"/>
              <a:t>de </a:t>
            </a:r>
            <a:r>
              <a:rPr lang="es-CO" dirty="0" smtClean="0"/>
              <a:t>costos</a:t>
            </a:r>
          </a:p>
          <a:p>
            <a:r>
              <a:rPr lang="es-CO" dirty="0" smtClean="0"/>
              <a:t>Amortización </a:t>
            </a:r>
            <a:r>
              <a:rPr lang="es-CO" dirty="0"/>
              <a:t>de </a:t>
            </a:r>
            <a:r>
              <a:rPr lang="es-CO" dirty="0" smtClean="0"/>
              <a:t>créditos</a:t>
            </a:r>
          </a:p>
          <a:p>
            <a:r>
              <a:rPr lang="es-CO" dirty="0" smtClean="0"/>
              <a:t>Interés </a:t>
            </a:r>
            <a:r>
              <a:rPr lang="es-CO" dirty="0"/>
              <a:t>y descuentos simples</a:t>
            </a:r>
            <a:r>
              <a:rPr lang="es-CO" dirty="0" smtClean="0"/>
              <a:t>.</a:t>
            </a:r>
          </a:p>
          <a:p>
            <a:pPr marL="0" indent="0">
              <a:buNone/>
            </a:pPr>
            <a:r>
              <a:rPr lang="es-CO" dirty="0"/>
              <a:t>Para realizar esta operación necesitas estos elementos</a:t>
            </a:r>
            <a:r>
              <a:rPr lang="es-CO" dirty="0" smtClean="0"/>
              <a:t>:</a:t>
            </a:r>
          </a:p>
          <a:p>
            <a:pPr marL="0" indent="0">
              <a:buNone/>
            </a:pPr>
            <a:r>
              <a:rPr lang="es-CO" dirty="0" smtClean="0"/>
              <a:t>C- </a:t>
            </a:r>
            <a:r>
              <a:rPr lang="es-CO" dirty="0"/>
              <a:t>Es el capital que se invierte</a:t>
            </a:r>
            <a:r>
              <a:rPr lang="es-CO" dirty="0" smtClean="0"/>
              <a:t>.</a:t>
            </a:r>
          </a:p>
          <a:p>
            <a:pPr marL="0" indent="0">
              <a:buNone/>
            </a:pPr>
            <a:r>
              <a:rPr lang="es-CO" dirty="0" smtClean="0"/>
              <a:t>t- </a:t>
            </a:r>
            <a:r>
              <a:rPr lang="es-CO" dirty="0"/>
              <a:t>Se refiere al </a:t>
            </a:r>
            <a:r>
              <a:rPr lang="es-CO" dirty="0" smtClean="0"/>
              <a:t>tiempo</a:t>
            </a:r>
          </a:p>
          <a:p>
            <a:pPr marL="0" indent="0">
              <a:buNone/>
            </a:pPr>
            <a:r>
              <a:rPr lang="es-CO" dirty="0" smtClean="0"/>
              <a:t>M- </a:t>
            </a:r>
            <a:r>
              <a:rPr lang="es-CO" dirty="0"/>
              <a:t>Aquí encontramos el monto, equivalente al capital, sumándole los intereses.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7895" y="3027374"/>
            <a:ext cx="2955970" cy="1896043"/>
          </a:xfrm>
          <a:prstGeom prst="rect">
            <a:avLst/>
          </a:prstGeom>
        </p:spPr>
      </p:pic>
    </p:spTree>
    <p:extLst>
      <p:ext uri="{BB962C8B-B14F-4D97-AF65-F5344CB8AC3E}">
        <p14:creationId xmlns:p14="http://schemas.microsoft.com/office/powerpoint/2010/main" val="90180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97357" y="528034"/>
            <a:ext cx="9098925" cy="5576552"/>
          </a:xfrm>
        </p:spPr>
        <p:txBody>
          <a:bodyPr>
            <a:normAutofit/>
          </a:bodyPr>
          <a:lstStyle/>
          <a:p>
            <a:pPr marL="0" indent="0">
              <a:buNone/>
            </a:pPr>
            <a:r>
              <a:rPr lang="es-CO" dirty="0"/>
              <a:t>Clasificaciones de las matemáticas </a:t>
            </a:r>
            <a:r>
              <a:rPr lang="es-CO" dirty="0" smtClean="0"/>
              <a:t>financieras</a:t>
            </a:r>
          </a:p>
          <a:p>
            <a:pPr marL="0" indent="0">
              <a:buNone/>
            </a:pPr>
            <a:r>
              <a:rPr lang="es-CO" dirty="0" smtClean="0"/>
              <a:t>Dentro </a:t>
            </a:r>
            <a:r>
              <a:rPr lang="es-CO" dirty="0"/>
              <a:t>de las matemáticas se estudian las operaciones financieras simples y las complejas, la definición es la </a:t>
            </a:r>
            <a:r>
              <a:rPr lang="es-CO" dirty="0" smtClean="0"/>
              <a:t>siguiente:</a:t>
            </a:r>
          </a:p>
          <a:p>
            <a:pPr marL="0" indent="0">
              <a:buNone/>
            </a:pPr>
            <a:r>
              <a:rPr lang="es-CO" dirty="0" smtClean="0"/>
              <a:t>Simple</a:t>
            </a:r>
            <a:r>
              <a:rPr lang="es-CO" dirty="0"/>
              <a:t>: a</a:t>
            </a:r>
            <a:r>
              <a:rPr lang="es-CO" dirty="0" smtClean="0"/>
              <a:t>naliza </a:t>
            </a:r>
            <a:r>
              <a:rPr lang="es-CO" dirty="0"/>
              <a:t>los dineros que provienen de un solo capital (Denominados intereses</a:t>
            </a:r>
            <a:r>
              <a:rPr lang="es-CO" dirty="0" smtClean="0"/>
              <a:t>).</a:t>
            </a:r>
          </a:p>
          <a:p>
            <a:pPr marL="0" indent="0">
              <a:buNone/>
            </a:pPr>
            <a:r>
              <a:rPr lang="es-CO" dirty="0" smtClean="0"/>
              <a:t>Complejas</a:t>
            </a:r>
            <a:r>
              <a:rPr lang="es-CO" dirty="0"/>
              <a:t>: Analiza los dineros que provienen de más de un capital (Denominadas Rentas</a:t>
            </a:r>
            <a:r>
              <a:rPr lang="es-CO" dirty="0" smtClean="0"/>
              <a:t>).</a:t>
            </a:r>
          </a:p>
          <a:p>
            <a:pPr marL="0" indent="0">
              <a:buNone/>
            </a:pPr>
            <a:r>
              <a:rPr lang="es-CO" dirty="0"/>
              <a:t>Otra clasificación es la aplicación de las operaciones de la aplicación, donde dependiendo la temporalidad, pueden existir dos grandes principios</a:t>
            </a:r>
            <a:r>
              <a:rPr lang="es-CO" dirty="0" smtClean="0"/>
              <a:t>:</a:t>
            </a:r>
          </a:p>
          <a:p>
            <a:pPr marL="0" indent="0">
              <a:buNone/>
            </a:pPr>
            <a:r>
              <a:rPr lang="es-CO" dirty="0" smtClean="0"/>
              <a:t>Principio </a:t>
            </a:r>
            <a:r>
              <a:rPr lang="es-CO" dirty="0"/>
              <a:t>de Capitalización: Cuando tengo flujos al día de hoy y quiero saber cuánto tendré a futuro  Principio de Descuento: Cuanto flujo tendré a futuro y quisiera saber cuánto vale el día de hoy.</a:t>
            </a:r>
            <a:endParaRPr lang="es-CO" dirty="0"/>
          </a:p>
        </p:txBody>
      </p:sp>
    </p:spTree>
    <p:extLst>
      <p:ext uri="{BB962C8B-B14F-4D97-AF65-F5344CB8AC3E}">
        <p14:creationId xmlns:p14="http://schemas.microsoft.com/office/powerpoint/2010/main" val="3988308084"/>
      </p:ext>
    </p:extLst>
  </p:cSld>
  <p:clrMapOvr>
    <a:masterClrMapping/>
  </p:clrMapOvr>
</p:sld>
</file>

<file path=ppt/theme/theme1.xml><?xml version="1.0" encoding="utf-8"?>
<a:theme xmlns:a="http://schemas.openxmlformats.org/drawingml/2006/main" name="Crop">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96</TotalTime>
  <Words>442</Words>
  <Application>Microsoft Office PowerPoint</Application>
  <PresentationFormat>Panorámica</PresentationFormat>
  <Paragraphs>24</Paragraphs>
  <Slides>5</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5</vt:i4>
      </vt:variant>
    </vt:vector>
  </HeadingPairs>
  <TitlesOfParts>
    <vt:vector size="7" baseType="lpstr">
      <vt:lpstr>Franklin Gothic Book</vt:lpstr>
      <vt:lpstr>Crop</vt:lpstr>
      <vt:lpstr>Conceptos generales de la matemática financiera.</vt:lpstr>
      <vt:lpstr>Matemáticas financiera.</vt:lpstr>
      <vt:lpstr>¿Qué son las matemáticas financieras? </vt:lpstr>
      <vt:lpstr>¿Qué temas básicos de la matemáticas financiera existe?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generales de la matemática financiera.</dc:title>
  <dc:creator>pc</dc:creator>
  <cp:lastModifiedBy>pc</cp:lastModifiedBy>
  <cp:revision>6</cp:revision>
  <dcterms:created xsi:type="dcterms:W3CDTF">2021-11-12T15:09:18Z</dcterms:created>
  <dcterms:modified xsi:type="dcterms:W3CDTF">2021-11-12T16:46:47Z</dcterms:modified>
</cp:coreProperties>
</file>