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c" initials="p" lastIdx="1" clrIdx="0">
    <p:extLst>
      <p:ext uri="{19B8F6BF-5375-455C-9EA6-DF929625EA0E}">
        <p15:presenceInfo xmlns:p15="http://schemas.microsoft.com/office/powerpoint/2012/main" userId="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85" d="100"/>
          <a:sy n="85" d="100"/>
        </p:scale>
        <p:origin x="54"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27T08:35:18.908" idx="1">
    <p:pos x="10" y="10"/>
    <p:text/>
    <p:extLst>
      <p:ext uri="{C676402C-5697-4E1C-873F-D02D1690AC5C}">
        <p15:threadingInfo xmlns:p15="http://schemas.microsoft.com/office/powerpoint/2012/main" timeZoneBias="300"/>
      </p:ext>
    </p:extLst>
  </p:cm>
</p:cmLst>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a:xfrm>
            <a:off x="2692397" y="5037663"/>
            <a:ext cx="5214635" cy="279400"/>
          </a:xfrm>
        </p:spPr>
        <p:txBody>
          <a:bodyPr/>
          <a:lstStyle/>
          <a:p>
            <a:endParaRPr lang="es-CO"/>
          </a:p>
        </p:txBody>
      </p:sp>
      <p:sp>
        <p:nvSpPr>
          <p:cNvPr id="6" name="Slide Number Placeholder 5"/>
          <p:cNvSpPr>
            <a:spLocks noGrp="1"/>
          </p:cNvSpPr>
          <p:nvPr>
            <p:ph type="sldNum" sz="quarter" idx="12"/>
          </p:nvPr>
        </p:nvSpPr>
        <p:spPr>
          <a:xfrm>
            <a:off x="8956900" y="5037663"/>
            <a:ext cx="551167" cy="279400"/>
          </a:xfrm>
        </p:spPr>
        <p:txBody>
          <a:bodyPr/>
          <a:lstStyle/>
          <a:p>
            <a:fld id="{E8E4F6AC-2168-4159-B419-D5647CBCC8D0}" type="slidenum">
              <a:rPr lang="es-CO" smtClean="0"/>
              <a:t>‹Nº›</a:t>
            </a:fld>
            <a:endParaRPr lang="es-CO"/>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5391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BCC648-5893-41B5-A269-D73C259020B5}" type="datetimeFigureOut">
              <a:rPr lang="es-CO" smtClean="0"/>
              <a:t>27/10/2021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8E4F6AC-2168-4159-B419-D5647CBCC8D0}" type="slidenum">
              <a:rPr lang="es-CO" smtClean="0"/>
              <a:t>‹Nº›</a:t>
            </a:fld>
            <a:endParaRPr lang="es-CO"/>
          </a:p>
        </p:txBody>
      </p:sp>
    </p:spTree>
    <p:extLst>
      <p:ext uri="{BB962C8B-B14F-4D97-AF65-F5344CB8AC3E}">
        <p14:creationId xmlns:p14="http://schemas.microsoft.com/office/powerpoint/2010/main" val="27653951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581516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0784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spTree>
    <p:extLst>
      <p:ext uri="{BB962C8B-B14F-4D97-AF65-F5344CB8AC3E}">
        <p14:creationId xmlns:p14="http://schemas.microsoft.com/office/powerpoint/2010/main" val="2791701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s-ES" smtClean="0"/>
              <a:t>Haga clic para modificar el estilo de título del patrón</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53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s-ES" smtClean="0"/>
              <a:t>Haga clic para modificar el estilo de título del patrón</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88100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331176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86269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spTree>
    <p:extLst>
      <p:ext uri="{BB962C8B-B14F-4D97-AF65-F5344CB8AC3E}">
        <p14:creationId xmlns:p14="http://schemas.microsoft.com/office/powerpoint/2010/main" val="300925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4BCC648-5893-41B5-A269-D73C259020B5}" type="datetimeFigureOut">
              <a:rPr lang="es-CO" smtClean="0"/>
              <a:t>27/10/2021</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E8E4F6AC-2168-4159-B419-D5647CBCC8D0}" type="slidenum">
              <a:rPr lang="es-CO" smtClean="0"/>
              <a:t>‹Nº›</a:t>
            </a:fld>
            <a:endParaRPr lang="es-CO"/>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0975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4BCC648-5893-41B5-A269-D73C259020B5}" type="datetimeFigureOut">
              <a:rPr lang="es-CO" smtClean="0"/>
              <a:t>27/10/2021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8E4F6AC-2168-4159-B419-D5647CBCC8D0}" type="slidenum">
              <a:rPr lang="es-CO" smtClean="0"/>
              <a:t>‹Nº›</a:t>
            </a:fld>
            <a:endParaRPr lang="es-CO"/>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0997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4BCC648-5893-41B5-A269-D73C259020B5}" type="datetimeFigureOut">
              <a:rPr lang="es-CO" smtClean="0"/>
              <a:t>27/10/2021</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E8E4F6AC-2168-4159-B419-D5647CBCC8D0}" type="slidenum">
              <a:rPr lang="es-CO" smtClean="0"/>
              <a:t>‹Nº›</a:t>
            </a:fld>
            <a:endParaRPr lang="es-CO"/>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30595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F4BCC648-5893-41B5-A269-D73C259020B5}" type="datetimeFigureOut">
              <a:rPr lang="es-CO" smtClean="0"/>
              <a:t>27/10/2021</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E8E4F6AC-2168-4159-B419-D5647CBCC8D0}" type="slidenum">
              <a:rPr lang="es-CO" smtClean="0"/>
              <a:t>‹Nº›</a:t>
            </a:fld>
            <a:endParaRPr lang="es-CO"/>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34881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CC648-5893-41B5-A269-D73C259020B5}" type="datetimeFigureOut">
              <a:rPr lang="es-CO" smtClean="0"/>
              <a:t>27/10/2021</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E8E4F6AC-2168-4159-B419-D5647CBCC8D0}" type="slidenum">
              <a:rPr lang="es-CO" smtClean="0"/>
              <a:t>‹Nº›</a:t>
            </a:fld>
            <a:endParaRPr lang="es-CO"/>
          </a:p>
        </p:txBody>
      </p:sp>
    </p:spTree>
    <p:extLst>
      <p:ext uri="{BB962C8B-B14F-4D97-AF65-F5344CB8AC3E}">
        <p14:creationId xmlns:p14="http://schemas.microsoft.com/office/powerpoint/2010/main" val="4147040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BCC648-5893-41B5-A269-D73C259020B5}" type="datetimeFigureOut">
              <a:rPr lang="es-CO" smtClean="0"/>
              <a:t>27/10/2021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8E4F6AC-2168-4159-B419-D5647CBCC8D0}" type="slidenum">
              <a:rPr lang="es-CO" smtClean="0"/>
              <a:t>‹Nº›</a:t>
            </a:fld>
            <a:endParaRPr lang="es-CO"/>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430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4BCC648-5893-41B5-A269-D73C259020B5}" type="datetimeFigureOut">
              <a:rPr lang="es-CO" smtClean="0"/>
              <a:t>27/10/2021</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E8E4F6AC-2168-4159-B419-D5647CBCC8D0}" type="slidenum">
              <a:rPr lang="es-CO" smtClean="0"/>
              <a:t>‹Nº›</a:t>
            </a:fld>
            <a:endParaRPr lang="es-CO"/>
          </a:p>
        </p:txBody>
      </p:sp>
    </p:spTree>
    <p:extLst>
      <p:ext uri="{BB962C8B-B14F-4D97-AF65-F5344CB8AC3E}">
        <p14:creationId xmlns:p14="http://schemas.microsoft.com/office/powerpoint/2010/main" val="1737589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4BCC648-5893-41B5-A269-D73C259020B5}" type="datetimeFigureOut">
              <a:rPr lang="es-CO" smtClean="0"/>
              <a:t>27/10/2021</a:t>
            </a:fld>
            <a:endParaRPr lang="es-CO"/>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s-CO"/>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8E4F6AC-2168-4159-B419-D5647CBCC8D0}" type="slidenum">
              <a:rPr lang="es-CO" smtClean="0"/>
              <a:t>‹Nº›</a:t>
            </a:fld>
            <a:endParaRPr lang="es-CO"/>
          </a:p>
        </p:txBody>
      </p:sp>
    </p:spTree>
    <p:extLst>
      <p:ext uri="{BB962C8B-B14F-4D97-AF65-F5344CB8AC3E}">
        <p14:creationId xmlns:p14="http://schemas.microsoft.com/office/powerpoint/2010/main" val="10317648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11.jp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sz="2400" dirty="0" smtClean="0">
                <a:solidFill>
                  <a:schemeClr val="accent2">
                    <a:lumMod val="75000"/>
                  </a:schemeClr>
                </a:solidFill>
              </a:rPr>
              <a:t>Presentado por: </a:t>
            </a:r>
            <a:r>
              <a:rPr lang="es-CO" sz="2400" dirty="0" err="1" smtClean="0">
                <a:solidFill>
                  <a:schemeClr val="accent2">
                    <a:lumMod val="75000"/>
                  </a:schemeClr>
                </a:solidFill>
              </a:rPr>
              <a:t>Karol</a:t>
            </a:r>
            <a:r>
              <a:rPr lang="es-CO" sz="2400" dirty="0" smtClean="0">
                <a:solidFill>
                  <a:schemeClr val="accent2">
                    <a:lumMod val="75000"/>
                  </a:schemeClr>
                </a:solidFill>
              </a:rPr>
              <a:t> </a:t>
            </a:r>
            <a:r>
              <a:rPr lang="es-CO" sz="2400" dirty="0" err="1" smtClean="0">
                <a:solidFill>
                  <a:schemeClr val="accent2">
                    <a:lumMod val="75000"/>
                  </a:schemeClr>
                </a:solidFill>
              </a:rPr>
              <a:t>Dayanna</a:t>
            </a:r>
            <a:r>
              <a:rPr lang="es-CO" sz="2400" dirty="0" smtClean="0">
                <a:solidFill>
                  <a:schemeClr val="accent2">
                    <a:lumMod val="75000"/>
                  </a:schemeClr>
                </a:solidFill>
              </a:rPr>
              <a:t> </a:t>
            </a:r>
            <a:r>
              <a:rPr lang="es-CO" sz="2400" dirty="0" err="1" smtClean="0">
                <a:solidFill>
                  <a:schemeClr val="accent2">
                    <a:lumMod val="75000"/>
                  </a:schemeClr>
                </a:solidFill>
              </a:rPr>
              <a:t>Racines</a:t>
            </a:r>
            <a:r>
              <a:rPr lang="es-CO" sz="2400" dirty="0" smtClean="0">
                <a:solidFill>
                  <a:schemeClr val="accent2">
                    <a:lumMod val="75000"/>
                  </a:schemeClr>
                </a:solidFill>
              </a:rPr>
              <a:t> C.</a:t>
            </a:r>
            <a:endParaRPr lang="es-CO" sz="2400" dirty="0">
              <a:solidFill>
                <a:schemeClr val="accent2">
                  <a:lumMod val="75000"/>
                </a:schemeClr>
              </a:solidFill>
            </a:endParaRPr>
          </a:p>
        </p:txBody>
      </p:sp>
      <p:sp>
        <p:nvSpPr>
          <p:cNvPr id="3" name="Subtítulo 2"/>
          <p:cNvSpPr>
            <a:spLocks noGrp="1"/>
          </p:cNvSpPr>
          <p:nvPr>
            <p:ph type="subTitle" idx="1"/>
          </p:nvPr>
        </p:nvSpPr>
        <p:spPr/>
        <p:txBody>
          <a:bodyPr/>
          <a:lstStyle/>
          <a:p>
            <a:r>
              <a:rPr lang="es-CO" dirty="0" smtClean="0">
                <a:solidFill>
                  <a:schemeClr val="accent2">
                    <a:lumMod val="75000"/>
                  </a:schemeClr>
                </a:solidFill>
              </a:rPr>
              <a:t>Cupido y Psique </a:t>
            </a:r>
            <a:endParaRPr lang="es-CO" dirty="0">
              <a:solidFill>
                <a:schemeClr val="accent2">
                  <a:lumMod val="75000"/>
                </a:schemeClr>
              </a:solidFill>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9574" y="3582016"/>
            <a:ext cx="1245286" cy="1759214"/>
          </a:xfrm>
          <a:prstGeom prst="rect">
            <a:avLst/>
          </a:prstGeom>
        </p:spPr>
      </p:pic>
    </p:spTree>
    <p:extLst>
      <p:ext uri="{BB962C8B-B14F-4D97-AF65-F5344CB8AC3E}">
        <p14:creationId xmlns:p14="http://schemas.microsoft.com/office/powerpoint/2010/main" val="77796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Personajes principales. </a:t>
            </a:r>
            <a:endParaRPr lang="es-CO" dirty="0"/>
          </a:p>
        </p:txBody>
      </p:sp>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7619" y="2685585"/>
            <a:ext cx="1619249" cy="1295399"/>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6243" y="2685584"/>
            <a:ext cx="1647825" cy="1295399"/>
          </a:xfrm>
          <a:prstGeom prst="rect">
            <a:avLst/>
          </a:prstGeom>
        </p:spPr>
      </p:pic>
      <p:pic>
        <p:nvPicPr>
          <p:cNvPr id="6" name="Imagen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3443" y="2685584"/>
            <a:ext cx="1898030" cy="1331454"/>
          </a:xfrm>
          <a:prstGeom prst="rect">
            <a:avLst/>
          </a:prstGeom>
        </p:spPr>
      </p:pic>
      <p:pic>
        <p:nvPicPr>
          <p:cNvPr id="7" name="Imagen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58081" y="2685584"/>
            <a:ext cx="1700916" cy="1257765"/>
          </a:xfrm>
          <a:prstGeom prst="rect">
            <a:avLst/>
          </a:prstGeom>
        </p:spPr>
      </p:pic>
      <p:sp>
        <p:nvSpPr>
          <p:cNvPr id="8" name="CuadroTexto 7"/>
          <p:cNvSpPr txBox="1"/>
          <p:nvPr/>
        </p:nvSpPr>
        <p:spPr>
          <a:xfrm>
            <a:off x="1198057" y="4017038"/>
            <a:ext cx="2018371" cy="369332"/>
          </a:xfrm>
          <a:prstGeom prst="rect">
            <a:avLst/>
          </a:prstGeom>
          <a:noFill/>
        </p:spPr>
        <p:txBody>
          <a:bodyPr wrap="square" rtlCol="0">
            <a:spAutoFit/>
          </a:bodyPr>
          <a:lstStyle/>
          <a:p>
            <a:pPr algn="ctr"/>
            <a:r>
              <a:rPr lang="es-CO" dirty="0" smtClean="0"/>
              <a:t>Psique</a:t>
            </a:r>
            <a:endParaRPr lang="es-CO" dirty="0"/>
          </a:p>
        </p:txBody>
      </p:sp>
      <p:sp>
        <p:nvSpPr>
          <p:cNvPr id="9" name="CuadroTexto 8"/>
          <p:cNvSpPr txBox="1"/>
          <p:nvPr/>
        </p:nvSpPr>
        <p:spPr>
          <a:xfrm>
            <a:off x="3826900" y="4011236"/>
            <a:ext cx="1647825" cy="369332"/>
          </a:xfrm>
          <a:prstGeom prst="rect">
            <a:avLst/>
          </a:prstGeom>
          <a:noFill/>
        </p:spPr>
        <p:txBody>
          <a:bodyPr wrap="square" rtlCol="0">
            <a:spAutoFit/>
          </a:bodyPr>
          <a:lstStyle/>
          <a:p>
            <a:pPr algn="ctr"/>
            <a:r>
              <a:rPr lang="es-CO" dirty="0" smtClean="0"/>
              <a:t>Cupido </a:t>
            </a:r>
            <a:endParaRPr lang="es-CO" dirty="0"/>
          </a:p>
        </p:txBody>
      </p:sp>
      <p:sp>
        <p:nvSpPr>
          <p:cNvPr id="10" name="CuadroTexto 9"/>
          <p:cNvSpPr txBox="1"/>
          <p:nvPr/>
        </p:nvSpPr>
        <p:spPr>
          <a:xfrm>
            <a:off x="6543443" y="4011236"/>
            <a:ext cx="1898030" cy="369332"/>
          </a:xfrm>
          <a:prstGeom prst="rect">
            <a:avLst/>
          </a:prstGeom>
          <a:noFill/>
        </p:spPr>
        <p:txBody>
          <a:bodyPr wrap="square" rtlCol="0">
            <a:spAutoFit/>
          </a:bodyPr>
          <a:lstStyle/>
          <a:p>
            <a:pPr algn="ctr"/>
            <a:r>
              <a:rPr lang="es-CO" dirty="0" smtClean="0"/>
              <a:t>Venus</a:t>
            </a:r>
            <a:endParaRPr lang="es-CO" dirty="0"/>
          </a:p>
        </p:txBody>
      </p:sp>
      <p:sp>
        <p:nvSpPr>
          <p:cNvPr id="11" name="CuadroTexto 10"/>
          <p:cNvSpPr txBox="1"/>
          <p:nvPr/>
        </p:nvSpPr>
        <p:spPr>
          <a:xfrm>
            <a:off x="9380848" y="4017038"/>
            <a:ext cx="1700916" cy="369332"/>
          </a:xfrm>
          <a:prstGeom prst="rect">
            <a:avLst/>
          </a:prstGeom>
          <a:noFill/>
        </p:spPr>
        <p:txBody>
          <a:bodyPr wrap="square" rtlCol="0">
            <a:spAutoFit/>
          </a:bodyPr>
          <a:lstStyle/>
          <a:p>
            <a:pPr algn="ctr"/>
            <a:r>
              <a:rPr lang="es-CO" dirty="0" smtClean="0"/>
              <a:t>Naturaleza </a:t>
            </a:r>
            <a:endParaRPr lang="es-CO" dirty="0"/>
          </a:p>
        </p:txBody>
      </p:sp>
      <p:sp>
        <p:nvSpPr>
          <p:cNvPr id="12" name="CuadroTexto 11"/>
          <p:cNvSpPr txBox="1"/>
          <p:nvPr/>
        </p:nvSpPr>
        <p:spPr>
          <a:xfrm>
            <a:off x="1198057" y="4380568"/>
            <a:ext cx="2158460" cy="1169551"/>
          </a:xfrm>
          <a:prstGeom prst="rect">
            <a:avLst/>
          </a:prstGeom>
          <a:noFill/>
        </p:spPr>
        <p:txBody>
          <a:bodyPr wrap="square" rtlCol="0">
            <a:spAutoFit/>
          </a:bodyPr>
          <a:lstStyle/>
          <a:p>
            <a:r>
              <a:rPr lang="es-CO" sz="1400" dirty="0" smtClean="0"/>
              <a:t>Hermosa mujer de la que cupido se enamora. Se nos presenta como manipulable por sus hermanas, curiosa, valiente y perseverante. </a:t>
            </a:r>
            <a:endParaRPr lang="es-CO" sz="1400" dirty="0"/>
          </a:p>
        </p:txBody>
      </p:sp>
      <p:sp>
        <p:nvSpPr>
          <p:cNvPr id="13" name="CuadroTexto 12"/>
          <p:cNvSpPr txBox="1"/>
          <p:nvPr/>
        </p:nvSpPr>
        <p:spPr>
          <a:xfrm>
            <a:off x="3746810" y="4367556"/>
            <a:ext cx="2349190" cy="1169551"/>
          </a:xfrm>
          <a:prstGeom prst="rect">
            <a:avLst/>
          </a:prstGeom>
          <a:noFill/>
        </p:spPr>
        <p:txBody>
          <a:bodyPr wrap="square" rtlCol="0">
            <a:spAutoFit/>
          </a:bodyPr>
          <a:lstStyle/>
          <a:p>
            <a:r>
              <a:rPr lang="es-CO" sz="1400" dirty="0" smtClean="0"/>
              <a:t>Dios del amor. Se presenta en el relato como un hijo que no se deja manipular por su madre, dispuesto a dar una segunda oportunidad.</a:t>
            </a:r>
            <a:endParaRPr lang="es-CO" sz="1400" dirty="0"/>
          </a:p>
        </p:txBody>
      </p:sp>
      <p:sp>
        <p:nvSpPr>
          <p:cNvPr id="14" name="CuadroTexto 13"/>
          <p:cNvSpPr txBox="1"/>
          <p:nvPr/>
        </p:nvSpPr>
        <p:spPr>
          <a:xfrm>
            <a:off x="6414100" y="4380568"/>
            <a:ext cx="2375209" cy="954107"/>
          </a:xfrm>
          <a:prstGeom prst="rect">
            <a:avLst/>
          </a:prstGeom>
          <a:noFill/>
        </p:spPr>
        <p:txBody>
          <a:bodyPr wrap="square" rtlCol="0">
            <a:spAutoFit/>
          </a:bodyPr>
          <a:lstStyle/>
          <a:p>
            <a:r>
              <a:rPr lang="es-CO" sz="1400" dirty="0" smtClean="0"/>
              <a:t>Diosa del amor y la belleza femenina. Se nos presenta como envidiosa, cruel y egoísta. </a:t>
            </a:r>
            <a:endParaRPr lang="es-CO" sz="1400" dirty="0"/>
          </a:p>
        </p:txBody>
      </p:sp>
      <p:sp>
        <p:nvSpPr>
          <p:cNvPr id="15" name="CuadroTexto 14"/>
          <p:cNvSpPr txBox="1"/>
          <p:nvPr/>
        </p:nvSpPr>
        <p:spPr>
          <a:xfrm>
            <a:off x="9107409" y="4380568"/>
            <a:ext cx="2107581" cy="738664"/>
          </a:xfrm>
          <a:prstGeom prst="rect">
            <a:avLst/>
          </a:prstGeom>
          <a:noFill/>
        </p:spPr>
        <p:txBody>
          <a:bodyPr wrap="square" rtlCol="0">
            <a:spAutoFit/>
          </a:bodyPr>
          <a:lstStyle/>
          <a:p>
            <a:r>
              <a:rPr lang="es-CO" sz="1400" dirty="0" smtClean="0"/>
              <a:t>Ayuda a psique a superar las pruebas que le impone la diosas venus. </a:t>
            </a:r>
            <a:endParaRPr lang="es-CO" sz="1400" dirty="0"/>
          </a:p>
        </p:txBody>
      </p:sp>
    </p:spTree>
    <p:extLst>
      <p:ext uri="{BB962C8B-B14F-4D97-AF65-F5344CB8AC3E}">
        <p14:creationId xmlns:p14="http://schemas.microsoft.com/office/powerpoint/2010/main" val="865576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982133"/>
            <a:ext cx="9601196" cy="244502"/>
          </a:xfrm>
        </p:spPr>
        <p:txBody>
          <a:bodyPr>
            <a:normAutofit fontScale="90000"/>
          </a:bodyPr>
          <a:lstStyle/>
          <a:p>
            <a:r>
              <a:rPr lang="es-CO" dirty="0" smtClean="0"/>
              <a:t>Personajes Secundarios. </a:t>
            </a:r>
            <a:endParaRPr lang="es-CO" dirty="0"/>
          </a:p>
        </p:txBody>
      </p:sp>
      <p:sp>
        <p:nvSpPr>
          <p:cNvPr id="3" name="Marcador de contenido 2"/>
          <p:cNvSpPr>
            <a:spLocks noGrp="1"/>
          </p:cNvSpPr>
          <p:nvPr>
            <p:ph idx="1"/>
          </p:nvPr>
        </p:nvSpPr>
        <p:spPr>
          <a:xfrm>
            <a:off x="1295401" y="1650379"/>
            <a:ext cx="9601196" cy="4225489"/>
          </a:xfrm>
        </p:spPr>
        <p:txBody>
          <a:bodyPr>
            <a:normAutofit lnSpcReduction="10000"/>
          </a:bodyPr>
          <a:lstStyle/>
          <a:p>
            <a:pPr marL="0" indent="0" algn="ctr">
              <a:buNone/>
            </a:pPr>
            <a:r>
              <a:rPr lang="es-CO" sz="1800" dirty="0" smtClean="0"/>
              <a:t>Aurora-Diosa del alba(mitología romana). </a:t>
            </a:r>
          </a:p>
          <a:p>
            <a:pPr marL="0" indent="0" algn="ctr">
              <a:buNone/>
            </a:pPr>
            <a:r>
              <a:rPr lang="es-CO" sz="1800" dirty="0" smtClean="0"/>
              <a:t>Las gracias-tres diosas de alegría, encanto y belleza (mitología romana).</a:t>
            </a:r>
          </a:p>
          <a:p>
            <a:pPr marL="0" indent="0" algn="ctr">
              <a:buNone/>
            </a:pPr>
            <a:r>
              <a:rPr lang="es-CO" sz="1800" dirty="0" smtClean="0"/>
              <a:t>Baco-Dios del vino (mitología romana).</a:t>
            </a:r>
          </a:p>
          <a:p>
            <a:pPr marL="0" indent="0" algn="ctr">
              <a:buNone/>
            </a:pPr>
            <a:r>
              <a:rPr lang="es-CO" sz="1800" dirty="0" smtClean="0"/>
              <a:t>Júpiter- soberano de los dioses (mitología romana). </a:t>
            </a:r>
          </a:p>
          <a:p>
            <a:pPr marL="0" indent="0" algn="ctr">
              <a:buNone/>
            </a:pPr>
            <a:r>
              <a:rPr lang="es-CO" sz="1800" dirty="0" smtClean="0"/>
              <a:t>Coronte-viejo barquero, transportador del alma de los muertos hasta la entrada del mundo subterráneo (mitología griega). </a:t>
            </a:r>
          </a:p>
          <a:p>
            <a:pPr marL="0" indent="0" algn="ctr">
              <a:buNone/>
            </a:pPr>
            <a:r>
              <a:rPr lang="es-CO" sz="1800" dirty="0" smtClean="0"/>
              <a:t>Juno- reina de los dioses mujer y hermana de Júpiter (mitología romana).</a:t>
            </a:r>
          </a:p>
          <a:p>
            <a:pPr marL="0" indent="0" algn="ctr">
              <a:buNone/>
            </a:pPr>
            <a:r>
              <a:rPr lang="es-CO" sz="1800" dirty="0" smtClean="0"/>
              <a:t>Ceres- Diosa de la agricultura (mitología romana). </a:t>
            </a:r>
          </a:p>
          <a:p>
            <a:pPr marL="0" indent="0" algn="ctr">
              <a:buNone/>
            </a:pPr>
            <a:r>
              <a:rPr lang="es-CO" sz="1800" dirty="0" smtClean="0"/>
              <a:t>Las furias- divinidades (mitología romana).</a:t>
            </a:r>
          </a:p>
          <a:p>
            <a:pPr marL="0" indent="0" algn="ctr">
              <a:buNone/>
            </a:pPr>
            <a:r>
              <a:rPr lang="es-CO" sz="1800" dirty="0" smtClean="0"/>
              <a:t>Fauno- Dios de los bosques, los campos, los pastores, las cabras y de la fertilidad (mitología romana).</a:t>
            </a:r>
          </a:p>
          <a:p>
            <a:pPr marL="0" indent="0" algn="ctr">
              <a:buNone/>
            </a:pPr>
            <a:r>
              <a:rPr lang="es-CO" sz="1800" dirty="0" smtClean="0"/>
              <a:t>Febo- Dios de la profecía y la medicina (mitología romana).</a:t>
            </a:r>
          </a:p>
          <a:p>
            <a:pPr marL="0" indent="0" algn="ctr">
              <a:buNone/>
            </a:pPr>
            <a:endParaRPr lang="es-CO" sz="1800" dirty="0" smtClean="0"/>
          </a:p>
          <a:p>
            <a:pPr marL="0" indent="0" algn="ctr">
              <a:buNone/>
            </a:pPr>
            <a:endParaRPr lang="es-CO" dirty="0" smtClean="0"/>
          </a:p>
          <a:p>
            <a:pPr marL="0" indent="0">
              <a:buNone/>
            </a:pPr>
            <a:endParaRPr lang="es-CO" dirty="0"/>
          </a:p>
        </p:txBody>
      </p:sp>
    </p:spTree>
    <p:extLst>
      <p:ext uri="{BB962C8B-B14F-4D97-AF65-F5344CB8AC3E}">
        <p14:creationId xmlns:p14="http://schemas.microsoft.com/office/powerpoint/2010/main" val="3242482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O" dirty="0" smtClean="0"/>
              <a:t>Opinión. </a:t>
            </a:r>
            <a:endParaRPr lang="es-CO" dirty="0"/>
          </a:p>
        </p:txBody>
      </p:sp>
      <p:sp>
        <p:nvSpPr>
          <p:cNvPr id="3" name="Marcador de contenido 2"/>
          <p:cNvSpPr>
            <a:spLocks noGrp="1"/>
          </p:cNvSpPr>
          <p:nvPr>
            <p:ph idx="1"/>
          </p:nvPr>
        </p:nvSpPr>
        <p:spPr/>
        <p:txBody>
          <a:bodyPr>
            <a:normAutofit/>
          </a:bodyPr>
          <a:lstStyle/>
          <a:p>
            <a:pPr marL="0" indent="0" algn="ctr">
              <a:buNone/>
            </a:pPr>
            <a:r>
              <a:rPr lang="es-CO" sz="3200" dirty="0" smtClean="0"/>
              <a:t>Nos recuerda que no hay belleza sin amor en la mirada del que contempla. Psique significa en griega “mariposa” y también “el alma”, y la princesa de psique es la encarnación de misma de la mente o el alma humana y de la pura belleza. </a:t>
            </a:r>
            <a:endParaRPr lang="es-CO" sz="3200" dirty="0"/>
          </a:p>
        </p:txBody>
      </p:sp>
    </p:spTree>
    <p:extLst>
      <p:ext uri="{BB962C8B-B14F-4D97-AF65-F5344CB8AC3E}">
        <p14:creationId xmlns:p14="http://schemas.microsoft.com/office/powerpoint/2010/main" val="30821636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O" dirty="0" smtClean="0"/>
              <a:t>Características. </a:t>
            </a:r>
            <a:endParaRPr lang="es-CO" dirty="0"/>
          </a:p>
        </p:txBody>
      </p:sp>
      <p:sp>
        <p:nvSpPr>
          <p:cNvPr id="3" name="Marcador de contenido 2"/>
          <p:cNvSpPr>
            <a:spLocks noGrp="1"/>
          </p:cNvSpPr>
          <p:nvPr>
            <p:ph idx="1"/>
          </p:nvPr>
        </p:nvSpPr>
        <p:spPr/>
        <p:txBody>
          <a:bodyPr>
            <a:normAutofit lnSpcReduction="10000"/>
          </a:bodyPr>
          <a:lstStyle/>
          <a:p>
            <a:pPr algn="r"/>
            <a:r>
              <a:rPr lang="es-CO" sz="2800" dirty="0"/>
              <a:t>Es un pequeño librito con ese único cuento que contiene 31 páginas casi todas ilustradas con el fin de darle armonía a la obra, con pasajes de la historia; y la portada donde se destaca el color azul también refleja uno de los momentos vividos entre los </a:t>
            </a:r>
            <a:r>
              <a:rPr lang="es-CO" sz="2800" err="1"/>
              <a:t>protagonistas</a:t>
            </a:r>
            <a:r>
              <a:rPr lang="es-CO" sz="2800" smtClean="0"/>
              <a:t>. Aunque </a:t>
            </a:r>
            <a:r>
              <a:rPr lang="es-CO" sz="2800" dirty="0"/>
              <a:t>las páginas no son de un papel de alta calidad, la ilustración bien concebida, así como la forma sencilla en que está narrada la historia, hacen que se pase por alto ese detalle</a:t>
            </a:r>
            <a:r>
              <a:rPr lang="es-CO" dirty="0"/>
              <a:t>.</a:t>
            </a:r>
          </a:p>
        </p:txBody>
      </p:sp>
    </p:spTree>
    <p:extLst>
      <p:ext uri="{BB962C8B-B14F-4D97-AF65-F5344CB8AC3E}">
        <p14:creationId xmlns:p14="http://schemas.microsoft.com/office/powerpoint/2010/main" val="36435727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ánic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ánic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ánic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Organic</Template>
  <TotalTime>44</TotalTime>
  <Words>366</Words>
  <Application>Microsoft Office PowerPoint</Application>
  <PresentationFormat>Panorámica</PresentationFormat>
  <Paragraphs>27</Paragraphs>
  <Slides>5</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5</vt:i4>
      </vt:variant>
    </vt:vector>
  </HeadingPairs>
  <TitlesOfParts>
    <vt:vector size="8" baseType="lpstr">
      <vt:lpstr>Arial</vt:lpstr>
      <vt:lpstr>Garamond</vt:lpstr>
      <vt:lpstr>Orgánico</vt:lpstr>
      <vt:lpstr>Presentado por: Karol Dayanna Racines C.</vt:lpstr>
      <vt:lpstr>Personajes principales. </vt:lpstr>
      <vt:lpstr>Personajes Secundarios. </vt:lpstr>
      <vt:lpstr>Opinión. </vt:lpstr>
      <vt:lpstr>Características.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Presentado por: Karol Dayanna Racines C.</dc:title>
  <dc:creator>pc</dc:creator>
  <cp:lastModifiedBy>pc</cp:lastModifiedBy>
  <cp:revision>5</cp:revision>
  <dcterms:created xsi:type="dcterms:W3CDTF">2021-10-27T13:15:41Z</dcterms:created>
  <dcterms:modified xsi:type="dcterms:W3CDTF">2021-10-27T14:00:13Z</dcterms:modified>
</cp:coreProperties>
</file>