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2A24BD77-E36C-4EB5-AEF0-BACBCC63DE74}" type="datetimeFigureOut">
              <a:rPr lang="es-CO" smtClean="0"/>
              <a:t>11/11/2021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320D010-1729-41D5-8167-98B20988C163}" type="slidenum">
              <a:rPr lang="es-CO" smtClean="0"/>
              <a:t>‹Nº›</a:t>
            </a:fld>
            <a:endParaRPr lang="es-CO"/>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83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A24BD77-E36C-4EB5-AEF0-BACBCC63DE74}" type="datetimeFigureOut">
              <a:rPr lang="es-CO" smtClean="0"/>
              <a:t>11/11/2021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320D010-1729-41D5-8167-98B20988C163}" type="slidenum">
              <a:rPr lang="es-CO" smtClean="0"/>
              <a:t>‹Nº›</a:t>
            </a:fld>
            <a:endParaRPr lang="es-CO"/>
          </a:p>
        </p:txBody>
      </p:sp>
    </p:spTree>
    <p:extLst>
      <p:ext uri="{BB962C8B-B14F-4D97-AF65-F5344CB8AC3E}">
        <p14:creationId xmlns:p14="http://schemas.microsoft.com/office/powerpoint/2010/main" val="786767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A24BD77-E36C-4EB5-AEF0-BACBCC63DE74}" type="datetimeFigureOut">
              <a:rPr lang="es-CO" smtClean="0"/>
              <a:t>11/11/2021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320D010-1729-41D5-8167-98B20988C163}" type="slidenum">
              <a:rPr lang="es-CO" smtClean="0"/>
              <a:t>‹Nº›</a:t>
            </a:fld>
            <a:endParaRPr lang="es-CO"/>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1096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A24BD77-E36C-4EB5-AEF0-BACBCC63DE74}" type="datetimeFigureOut">
              <a:rPr lang="es-CO" smtClean="0"/>
              <a:t>11/11/2021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320D010-1729-41D5-8167-98B20988C163}" type="slidenum">
              <a:rPr lang="es-CO" smtClean="0"/>
              <a:t>‹Nº›</a:t>
            </a:fld>
            <a:endParaRPr lang="es-CO"/>
          </a:p>
        </p:txBody>
      </p:sp>
    </p:spTree>
    <p:extLst>
      <p:ext uri="{BB962C8B-B14F-4D97-AF65-F5344CB8AC3E}">
        <p14:creationId xmlns:p14="http://schemas.microsoft.com/office/powerpoint/2010/main" val="1418331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A24BD77-E36C-4EB5-AEF0-BACBCC63DE74}" type="datetimeFigureOut">
              <a:rPr lang="es-CO" smtClean="0"/>
              <a:t>11/11/2021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320D010-1729-41D5-8167-98B20988C163}" type="slidenum">
              <a:rPr lang="es-CO" smtClean="0"/>
              <a:t>‹Nº›</a:t>
            </a:fld>
            <a:endParaRPr lang="es-CO"/>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8693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A24BD77-E36C-4EB5-AEF0-BACBCC63DE74}" type="datetimeFigureOut">
              <a:rPr lang="es-CO" smtClean="0"/>
              <a:t>11/11/2021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320D010-1729-41D5-8167-98B20988C163}" type="slidenum">
              <a:rPr lang="es-CO" smtClean="0"/>
              <a:t>‹Nº›</a:t>
            </a:fld>
            <a:endParaRPr lang="es-CO"/>
          </a:p>
        </p:txBody>
      </p:sp>
    </p:spTree>
    <p:extLst>
      <p:ext uri="{BB962C8B-B14F-4D97-AF65-F5344CB8AC3E}">
        <p14:creationId xmlns:p14="http://schemas.microsoft.com/office/powerpoint/2010/main" val="2263017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A24BD77-E36C-4EB5-AEF0-BACBCC63DE74}" type="datetimeFigureOut">
              <a:rPr lang="es-CO" smtClean="0"/>
              <a:t>11/11/2021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B320D010-1729-41D5-8167-98B20988C163}" type="slidenum">
              <a:rPr lang="es-CO" smtClean="0"/>
              <a:t>‹Nº›</a:t>
            </a:fld>
            <a:endParaRPr lang="es-CO"/>
          </a:p>
        </p:txBody>
      </p:sp>
    </p:spTree>
    <p:extLst>
      <p:ext uri="{BB962C8B-B14F-4D97-AF65-F5344CB8AC3E}">
        <p14:creationId xmlns:p14="http://schemas.microsoft.com/office/powerpoint/2010/main" val="998575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A24BD77-E36C-4EB5-AEF0-BACBCC63DE74}" type="datetimeFigureOut">
              <a:rPr lang="es-CO" smtClean="0"/>
              <a:t>11/11/2021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B320D010-1729-41D5-8167-98B20988C163}" type="slidenum">
              <a:rPr lang="es-CO" smtClean="0"/>
              <a:t>‹Nº›</a:t>
            </a:fld>
            <a:endParaRPr lang="es-CO"/>
          </a:p>
        </p:txBody>
      </p:sp>
    </p:spTree>
    <p:extLst>
      <p:ext uri="{BB962C8B-B14F-4D97-AF65-F5344CB8AC3E}">
        <p14:creationId xmlns:p14="http://schemas.microsoft.com/office/powerpoint/2010/main" val="768302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4BD77-E36C-4EB5-AEF0-BACBCC63DE74}" type="datetimeFigureOut">
              <a:rPr lang="es-CO" smtClean="0"/>
              <a:t>11/11/2021</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B320D010-1729-41D5-8167-98B20988C163}" type="slidenum">
              <a:rPr lang="es-CO" smtClean="0"/>
              <a:t>‹Nº›</a:t>
            </a:fld>
            <a:endParaRPr lang="es-CO"/>
          </a:p>
        </p:txBody>
      </p:sp>
    </p:spTree>
    <p:extLst>
      <p:ext uri="{BB962C8B-B14F-4D97-AF65-F5344CB8AC3E}">
        <p14:creationId xmlns:p14="http://schemas.microsoft.com/office/powerpoint/2010/main" val="1865260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A24BD77-E36C-4EB5-AEF0-BACBCC63DE74}" type="datetimeFigureOut">
              <a:rPr lang="es-CO" smtClean="0"/>
              <a:t>11/11/2021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320D010-1729-41D5-8167-98B20988C163}" type="slidenum">
              <a:rPr lang="es-CO" smtClean="0"/>
              <a:t>‹Nº›</a:t>
            </a:fld>
            <a:endParaRPr lang="es-CO"/>
          </a:p>
        </p:txBody>
      </p:sp>
    </p:spTree>
    <p:extLst>
      <p:ext uri="{BB962C8B-B14F-4D97-AF65-F5344CB8AC3E}">
        <p14:creationId xmlns:p14="http://schemas.microsoft.com/office/powerpoint/2010/main" val="2579270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A24BD77-E36C-4EB5-AEF0-BACBCC63DE74}" type="datetimeFigureOut">
              <a:rPr lang="es-CO" smtClean="0"/>
              <a:t>11/11/2021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320D010-1729-41D5-8167-98B20988C163}" type="slidenum">
              <a:rPr lang="es-CO" smtClean="0"/>
              <a:t>‹Nº›</a:t>
            </a:fld>
            <a:endParaRPr lang="es-CO"/>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1444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A24BD77-E36C-4EB5-AEF0-BACBCC63DE74}" type="datetimeFigureOut">
              <a:rPr lang="es-CO" smtClean="0"/>
              <a:t>11/11/2021</a:t>
            </a:fld>
            <a:endParaRPr lang="es-CO"/>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CO"/>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320D010-1729-41D5-8167-98B20988C163}" type="slidenum">
              <a:rPr lang="es-CO" smtClean="0"/>
              <a:t>‹Nº›</a:t>
            </a:fld>
            <a:endParaRPr lang="es-CO"/>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11015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dirty="0" smtClean="0"/>
              <a:t>FRECUENCIA CARDIACA.</a:t>
            </a:r>
            <a:endParaRPr lang="es-CO" dirty="0"/>
          </a:p>
        </p:txBody>
      </p:sp>
      <p:sp>
        <p:nvSpPr>
          <p:cNvPr id="3" name="Subtítulo 2"/>
          <p:cNvSpPr>
            <a:spLocks noGrp="1"/>
          </p:cNvSpPr>
          <p:nvPr>
            <p:ph type="subTitle" idx="1"/>
          </p:nvPr>
        </p:nvSpPr>
        <p:spPr/>
        <p:txBody>
          <a:bodyPr/>
          <a:lstStyle/>
          <a:p>
            <a:r>
              <a:rPr lang="es-CO" dirty="0" smtClean="0"/>
              <a:t>KAROL DAYANNA RACINES CESPEDES</a:t>
            </a:r>
          </a:p>
          <a:p>
            <a:r>
              <a:rPr lang="es-CO" dirty="0" smtClean="0"/>
              <a:t>GRADO:11</a:t>
            </a:r>
          </a:p>
          <a:p>
            <a:r>
              <a:rPr lang="es-CO" dirty="0" smtClean="0"/>
              <a:t>EDUCACION FISICA </a:t>
            </a:r>
            <a:endParaRPr lang="es-CO" dirty="0"/>
          </a:p>
        </p:txBody>
      </p:sp>
    </p:spTree>
    <p:extLst>
      <p:ext uri="{BB962C8B-B14F-4D97-AF65-F5344CB8AC3E}">
        <p14:creationId xmlns:p14="http://schemas.microsoft.com/office/powerpoint/2010/main" val="264353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¿Qué ES LA FRECUENCIA CARDIACA?</a:t>
            </a:r>
            <a:endParaRPr lang="es-CO" dirty="0"/>
          </a:p>
        </p:txBody>
      </p:sp>
      <p:sp>
        <p:nvSpPr>
          <p:cNvPr id="3" name="Marcador de contenido 2"/>
          <p:cNvSpPr>
            <a:spLocks noGrp="1"/>
          </p:cNvSpPr>
          <p:nvPr>
            <p:ph idx="1"/>
          </p:nvPr>
        </p:nvSpPr>
        <p:spPr>
          <a:xfrm>
            <a:off x="1024128" y="2286000"/>
            <a:ext cx="5801675" cy="4023360"/>
          </a:xfrm>
        </p:spPr>
        <p:txBody>
          <a:bodyPr/>
          <a:lstStyle/>
          <a:p>
            <a:r>
              <a:rPr lang="es-CO" dirty="0"/>
              <a:t>La frecuencia cardiaca es el número de veces que se contrae el corazón durante un minuto (latidos por minuto). Para el correcto funcionamiento del organismo es necesario que el corazón actúe bombeando la sangre hacia todos los órganos, pero además lo debe hacer a una determinada presión (presión arterial) y a una determinada frecuencia. Dada la importancia de este proceso, es normal que el corazón necesite en cada latido un alto consumo de energía.</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8898" y="3383679"/>
            <a:ext cx="3355417" cy="2020216"/>
          </a:xfrm>
          <a:prstGeom prst="rect">
            <a:avLst/>
          </a:prstGeom>
        </p:spPr>
      </p:pic>
    </p:spTree>
    <p:extLst>
      <p:ext uri="{BB962C8B-B14F-4D97-AF65-F5344CB8AC3E}">
        <p14:creationId xmlns:p14="http://schemas.microsoft.com/office/powerpoint/2010/main" val="60967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¿Cuál ES LA FRECUENCIA CARDIANA NORMAL?</a:t>
            </a:r>
            <a:endParaRPr lang="es-CO" dirty="0"/>
          </a:p>
        </p:txBody>
      </p:sp>
      <p:sp>
        <p:nvSpPr>
          <p:cNvPr id="3" name="Marcador de contenido 2"/>
          <p:cNvSpPr>
            <a:spLocks noGrp="1"/>
          </p:cNvSpPr>
          <p:nvPr>
            <p:ph idx="1"/>
          </p:nvPr>
        </p:nvSpPr>
        <p:spPr>
          <a:xfrm>
            <a:off x="1024128" y="2286000"/>
            <a:ext cx="6600165" cy="4023360"/>
          </a:xfrm>
        </p:spPr>
        <p:txBody>
          <a:bodyPr>
            <a:normAutofit fontScale="92500" lnSpcReduction="20000"/>
          </a:bodyPr>
          <a:lstStyle/>
          <a:p>
            <a:r>
              <a:rPr lang="es-CO" dirty="0"/>
              <a:t>Por regla general, la frecuencia normal en reposo oscila entre 50 y 100 latidos por minuto (</a:t>
            </a:r>
            <a:r>
              <a:rPr lang="es-CO" dirty="0" err="1"/>
              <a:t>lpm</a:t>
            </a:r>
            <a:r>
              <a:rPr lang="es-CO" dirty="0"/>
              <a:t>). Sin embargo hay que detallar algunos aspectos que alteran su estado</a:t>
            </a:r>
            <a:r>
              <a:rPr lang="es-CO" dirty="0" smtClean="0"/>
              <a:t>:</a:t>
            </a:r>
          </a:p>
          <a:p>
            <a:pPr marL="0" indent="0">
              <a:buNone/>
            </a:pPr>
            <a:r>
              <a:rPr lang="es-CO" dirty="0" smtClean="0"/>
              <a:t>  Cuando </a:t>
            </a:r>
            <a:r>
              <a:rPr lang="es-CO" dirty="0"/>
              <a:t>nacemos tenemos una frecuencia cardiaca elevada </a:t>
            </a:r>
            <a:r>
              <a:rPr lang="es-CO" dirty="0" smtClean="0"/>
              <a:t>  porque </a:t>
            </a:r>
            <a:r>
              <a:rPr lang="es-CO" dirty="0"/>
              <a:t>la actividad del organismo es muy intensa. A partir del primer mes de vida, va disminuyendo hasta llegar a la edad adulta, manteniéndose estable después de los 20 años</a:t>
            </a:r>
            <a:r>
              <a:rPr lang="es-CO" dirty="0" smtClean="0"/>
              <a:t>.</a:t>
            </a:r>
          </a:p>
          <a:p>
            <a:r>
              <a:rPr lang="es-CO" dirty="0" smtClean="0"/>
              <a:t>  Varía </a:t>
            </a:r>
            <a:r>
              <a:rPr lang="es-CO" dirty="0"/>
              <a:t>a lo largo del día y la noche y en respuesta a diversos estímulos, por lo que su medición tiene gran variabilidad</a:t>
            </a:r>
            <a:r>
              <a:rPr lang="es-CO" dirty="0" smtClean="0"/>
              <a:t>.</a:t>
            </a:r>
          </a:p>
          <a:p>
            <a:r>
              <a:rPr lang="es-CO" dirty="0" smtClean="0"/>
              <a:t>  Al </a:t>
            </a:r>
            <a:r>
              <a:rPr lang="es-CO" dirty="0"/>
              <a:t>realizar ejercicio físico el corazón produce una respuesta normal que es la taquicardia (la frecuencia cardiaca en reposo está por encima de 100 latidos por minuto -</a:t>
            </a:r>
            <a:r>
              <a:rPr lang="es-CO" dirty="0" err="1"/>
              <a:t>lpm</a:t>
            </a:r>
            <a:r>
              <a:rPr lang="es-CO" dirty="0"/>
              <a:t>-</a:t>
            </a:r>
            <a:r>
              <a:rPr lang="es-CO" dirty="0" smtClean="0"/>
              <a:t>).</a:t>
            </a:r>
          </a:p>
          <a:p>
            <a:r>
              <a:rPr lang="es-CO" dirty="0" smtClean="0"/>
              <a:t>  También </a:t>
            </a:r>
            <a:r>
              <a:rPr lang="es-CO" dirty="0"/>
              <a:t>puede producirse bradicardia (la frecuencia cardiaca está por debajo de 50 </a:t>
            </a:r>
            <a:r>
              <a:rPr lang="es-CO" dirty="0" err="1"/>
              <a:t>lpm</a:t>
            </a:r>
            <a:r>
              <a:rPr lang="es-CO" dirty="0"/>
              <a:t>).</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4293" y="3144633"/>
            <a:ext cx="3993390" cy="3033738"/>
          </a:xfrm>
          <a:prstGeom prst="rect">
            <a:avLst/>
          </a:prstGeom>
        </p:spPr>
      </p:pic>
    </p:spTree>
    <p:extLst>
      <p:ext uri="{BB962C8B-B14F-4D97-AF65-F5344CB8AC3E}">
        <p14:creationId xmlns:p14="http://schemas.microsoft.com/office/powerpoint/2010/main" val="3000391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¿Por qué HAY QUE CONTROLARLA?</a:t>
            </a:r>
            <a:endParaRPr lang="es-CO" dirty="0"/>
          </a:p>
        </p:txBody>
      </p:sp>
      <p:sp>
        <p:nvSpPr>
          <p:cNvPr id="3" name="Marcador de contenido 2"/>
          <p:cNvSpPr>
            <a:spLocks noGrp="1"/>
          </p:cNvSpPr>
          <p:nvPr>
            <p:ph idx="1"/>
          </p:nvPr>
        </p:nvSpPr>
        <p:spPr/>
        <p:txBody>
          <a:bodyPr/>
          <a:lstStyle/>
          <a:p>
            <a:r>
              <a:rPr lang="es-CO" dirty="0"/>
              <a:t>Algunos estudios realizados en poblaciones sanas, así como en pacientes hipertensos, con cardiopatía isquémica o con insuficiencia cardiaca, demuestran una asociación entre la frecuencia cardiaca y el riesgo de muerte. Según esto, cuanto mayor es la frecuencia cardiaca, menor es la expectativa de vida.</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4010" y="4050540"/>
            <a:ext cx="2466975" cy="1847850"/>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10027" y="4050540"/>
            <a:ext cx="2609850" cy="1752600"/>
          </a:xfrm>
          <a:prstGeom prst="rect">
            <a:avLst/>
          </a:prstGeom>
        </p:spPr>
      </p:pic>
    </p:spTree>
    <p:extLst>
      <p:ext uri="{BB962C8B-B14F-4D97-AF65-F5344CB8AC3E}">
        <p14:creationId xmlns:p14="http://schemas.microsoft.com/office/powerpoint/2010/main" val="2920638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¿Cómo MANETENER UAN FRECUENCIA CARDIACA NORMAL?</a:t>
            </a:r>
            <a:endParaRPr lang="es-CO" dirty="0"/>
          </a:p>
        </p:txBody>
      </p:sp>
      <p:sp>
        <p:nvSpPr>
          <p:cNvPr id="3" name="Marcador de contenido 2"/>
          <p:cNvSpPr>
            <a:spLocks noGrp="1"/>
          </p:cNvSpPr>
          <p:nvPr>
            <p:ph idx="1"/>
          </p:nvPr>
        </p:nvSpPr>
        <p:spPr>
          <a:xfrm>
            <a:off x="1024128" y="2286000"/>
            <a:ext cx="6097889" cy="4023360"/>
          </a:xfrm>
        </p:spPr>
        <p:txBody>
          <a:bodyPr/>
          <a:lstStyle/>
          <a:p>
            <a:r>
              <a:rPr lang="es-CO" dirty="0" smtClean="0"/>
              <a:t>Practicando </a:t>
            </a:r>
            <a:r>
              <a:rPr lang="es-CO" dirty="0"/>
              <a:t>ejercicio físico de forma regular. Se estima que cada 1-2 semanas de entrenamiento aeróbico podríamos conseguir una reducción en la frecuencia cardiaca en reposo de un latido por minuto</a:t>
            </a:r>
            <a:r>
              <a:rPr lang="es-CO" dirty="0" smtClean="0"/>
              <a:t>.</a:t>
            </a:r>
          </a:p>
          <a:p>
            <a:r>
              <a:rPr lang="es-CO" dirty="0" smtClean="0"/>
              <a:t>Existen </a:t>
            </a:r>
            <a:r>
              <a:rPr lang="es-CO" dirty="0"/>
              <a:t>fármacos que son capaces de reducir la frecuencia cardiaca. Algunos de ellos también se utilizan para el tratamiento de la cardiopatía isquémica (infarto o angina de pecho) o la insuficiencia cardiaca.</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7560" y="2382592"/>
            <a:ext cx="2866979" cy="3502516"/>
          </a:xfrm>
          <a:prstGeom prst="rect">
            <a:avLst/>
          </a:prstGeom>
        </p:spPr>
      </p:pic>
    </p:spTree>
    <p:extLst>
      <p:ext uri="{BB962C8B-B14F-4D97-AF65-F5344CB8AC3E}">
        <p14:creationId xmlns:p14="http://schemas.microsoft.com/office/powerpoint/2010/main" val="1596686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37856" y="2221605"/>
            <a:ext cx="7151511" cy="4022725"/>
          </a:xfrm>
        </p:spPr>
      </p:pic>
    </p:spTree>
    <p:extLst>
      <p:ext uri="{BB962C8B-B14F-4D97-AF65-F5344CB8AC3E}">
        <p14:creationId xmlns:p14="http://schemas.microsoft.com/office/powerpoint/2010/main" val="3917445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0570" y="115942"/>
            <a:ext cx="11433445" cy="6431313"/>
          </a:xfrm>
        </p:spPr>
      </p:pic>
    </p:spTree>
    <p:extLst>
      <p:ext uri="{BB962C8B-B14F-4D97-AF65-F5344CB8AC3E}">
        <p14:creationId xmlns:p14="http://schemas.microsoft.com/office/powerpoint/2010/main" val="779224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0724" y="585216"/>
            <a:ext cx="11034199" cy="6206737"/>
          </a:xfrm>
        </p:spPr>
      </p:pic>
    </p:spTree>
    <p:extLst>
      <p:ext uri="{BB962C8B-B14F-4D97-AF65-F5344CB8AC3E}">
        <p14:creationId xmlns:p14="http://schemas.microsoft.com/office/powerpoint/2010/main" val="10389147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Violeta">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135</TotalTime>
  <Words>389</Words>
  <Application>Microsoft Office PowerPoint</Application>
  <PresentationFormat>Panorámica</PresentationFormat>
  <Paragraphs>17</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Tw Cen MT</vt:lpstr>
      <vt:lpstr>Tw Cen MT Condensed</vt:lpstr>
      <vt:lpstr>Wingdings 3</vt:lpstr>
      <vt:lpstr>Integral</vt:lpstr>
      <vt:lpstr>FRECUENCIA CARDIACA.</vt:lpstr>
      <vt:lpstr>¿Qué ES LA FRECUENCIA CARDIACA?</vt:lpstr>
      <vt:lpstr>¿Cuál ES LA FRECUENCIA CARDIANA NORMAL?</vt:lpstr>
      <vt:lpstr>¿Por qué HAY QUE CONTROLARLA?</vt:lpstr>
      <vt:lpstr>¿Cómo MANETENER UAN FRECUENCIA CARDIACA NORMAL?</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FRECUENCIA CARDIACA.</dc:title>
  <dc:creator>pc</dc:creator>
  <cp:lastModifiedBy>pc</cp:lastModifiedBy>
  <cp:revision>4</cp:revision>
  <dcterms:created xsi:type="dcterms:W3CDTF">2021-11-11T16:41:33Z</dcterms:created>
  <dcterms:modified xsi:type="dcterms:W3CDTF">2021-11-11T18:57:23Z</dcterms:modified>
</cp:coreProperties>
</file>