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7" autoAdjust="0"/>
    <p:restoredTop sz="94660"/>
  </p:normalViewPr>
  <p:slideViewPr>
    <p:cSldViewPr snapToGrid="0">
      <p:cViewPr varScale="1">
        <p:scale>
          <a:sx n="68" d="100"/>
          <a:sy n="68" d="100"/>
        </p:scale>
        <p:origin x="90" y="2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421C3A98-04A0-4E10-B824-064EDF0515C4}" type="datetimeFigureOut">
              <a:rPr lang="es-CO" smtClean="0"/>
              <a:t>13/11/2021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7445F315-77E2-4792-BD43-E8D38D48D00D}" type="slidenum">
              <a:rPr lang="es-CO" smtClean="0"/>
              <a:t>‹Nº›</a:t>
            </a:fld>
            <a:endParaRPr lang="es-CO"/>
          </a:p>
        </p:txBody>
      </p:sp>
    </p:spTree>
    <p:extLst>
      <p:ext uri="{BB962C8B-B14F-4D97-AF65-F5344CB8AC3E}">
        <p14:creationId xmlns:p14="http://schemas.microsoft.com/office/powerpoint/2010/main" val="27339126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21C3A98-04A0-4E10-B824-064EDF0515C4}" type="datetimeFigureOut">
              <a:rPr lang="es-CO" smtClean="0"/>
              <a:t>13/11/2021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7445F315-77E2-4792-BD43-E8D38D48D00D}" type="slidenum">
              <a:rPr lang="es-CO" smtClean="0"/>
              <a:t>‹Nº›</a:t>
            </a:fld>
            <a:endParaRPr lang="es-CO"/>
          </a:p>
        </p:txBody>
      </p:sp>
    </p:spTree>
    <p:extLst>
      <p:ext uri="{BB962C8B-B14F-4D97-AF65-F5344CB8AC3E}">
        <p14:creationId xmlns:p14="http://schemas.microsoft.com/office/powerpoint/2010/main" val="14806817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21C3A98-04A0-4E10-B824-064EDF0515C4}" type="datetimeFigureOut">
              <a:rPr lang="es-CO" smtClean="0"/>
              <a:t>13/11/2021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7445F315-77E2-4792-BD43-E8D38D48D00D}" type="slidenum">
              <a:rPr lang="es-CO" smtClean="0"/>
              <a:t>‹Nº›</a:t>
            </a:fld>
            <a:endParaRPr lang="es-CO"/>
          </a:p>
        </p:txBody>
      </p:sp>
    </p:spTree>
    <p:extLst>
      <p:ext uri="{BB962C8B-B14F-4D97-AF65-F5344CB8AC3E}">
        <p14:creationId xmlns:p14="http://schemas.microsoft.com/office/powerpoint/2010/main" val="30511488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21C3A98-04A0-4E10-B824-064EDF0515C4}" type="datetimeFigureOut">
              <a:rPr lang="es-CO" smtClean="0"/>
              <a:t>13/11/2021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7445F315-77E2-4792-BD43-E8D38D48D00D}" type="slidenum">
              <a:rPr lang="es-CO" smtClean="0"/>
              <a:t>‹Nº›</a:t>
            </a:fld>
            <a:endParaRPr lang="es-CO"/>
          </a:p>
        </p:txBody>
      </p:sp>
    </p:spTree>
    <p:extLst>
      <p:ext uri="{BB962C8B-B14F-4D97-AF65-F5344CB8AC3E}">
        <p14:creationId xmlns:p14="http://schemas.microsoft.com/office/powerpoint/2010/main" val="39676209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421C3A98-04A0-4E10-B824-064EDF0515C4}" type="datetimeFigureOut">
              <a:rPr lang="es-CO" smtClean="0"/>
              <a:t>13/11/2021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7445F315-77E2-4792-BD43-E8D38D48D00D}" type="slidenum">
              <a:rPr lang="es-CO" smtClean="0"/>
              <a:t>‹Nº›</a:t>
            </a:fld>
            <a:endParaRPr lang="es-CO"/>
          </a:p>
        </p:txBody>
      </p:sp>
    </p:spTree>
    <p:extLst>
      <p:ext uri="{BB962C8B-B14F-4D97-AF65-F5344CB8AC3E}">
        <p14:creationId xmlns:p14="http://schemas.microsoft.com/office/powerpoint/2010/main" val="21429169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421C3A98-04A0-4E10-B824-064EDF0515C4}" type="datetimeFigureOut">
              <a:rPr lang="es-CO" smtClean="0"/>
              <a:t>13/11/2021</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7445F315-77E2-4792-BD43-E8D38D48D00D}" type="slidenum">
              <a:rPr lang="es-CO" smtClean="0"/>
              <a:t>‹Nº›</a:t>
            </a:fld>
            <a:endParaRPr lang="es-CO"/>
          </a:p>
        </p:txBody>
      </p:sp>
    </p:spTree>
    <p:extLst>
      <p:ext uri="{BB962C8B-B14F-4D97-AF65-F5344CB8AC3E}">
        <p14:creationId xmlns:p14="http://schemas.microsoft.com/office/powerpoint/2010/main" val="33552727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421C3A98-04A0-4E10-B824-064EDF0515C4}" type="datetimeFigureOut">
              <a:rPr lang="es-CO" smtClean="0"/>
              <a:t>13/11/2021</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7445F315-77E2-4792-BD43-E8D38D48D00D}" type="slidenum">
              <a:rPr lang="es-CO" smtClean="0"/>
              <a:t>‹Nº›</a:t>
            </a:fld>
            <a:endParaRPr lang="es-CO"/>
          </a:p>
        </p:txBody>
      </p:sp>
    </p:spTree>
    <p:extLst>
      <p:ext uri="{BB962C8B-B14F-4D97-AF65-F5344CB8AC3E}">
        <p14:creationId xmlns:p14="http://schemas.microsoft.com/office/powerpoint/2010/main" val="39426047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421C3A98-04A0-4E10-B824-064EDF0515C4}" type="datetimeFigureOut">
              <a:rPr lang="es-CO" smtClean="0"/>
              <a:t>13/11/2021</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7445F315-77E2-4792-BD43-E8D38D48D00D}" type="slidenum">
              <a:rPr lang="es-CO" smtClean="0"/>
              <a:t>‹Nº›</a:t>
            </a:fld>
            <a:endParaRPr lang="es-CO"/>
          </a:p>
        </p:txBody>
      </p:sp>
    </p:spTree>
    <p:extLst>
      <p:ext uri="{BB962C8B-B14F-4D97-AF65-F5344CB8AC3E}">
        <p14:creationId xmlns:p14="http://schemas.microsoft.com/office/powerpoint/2010/main" val="28603312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1C3A98-04A0-4E10-B824-064EDF0515C4}" type="datetimeFigureOut">
              <a:rPr lang="es-CO" smtClean="0"/>
              <a:t>13/11/2021</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7445F315-77E2-4792-BD43-E8D38D48D00D}" type="slidenum">
              <a:rPr lang="es-CO" smtClean="0"/>
              <a:t>‹Nº›</a:t>
            </a:fld>
            <a:endParaRPr lang="es-CO"/>
          </a:p>
        </p:txBody>
      </p:sp>
    </p:spTree>
    <p:extLst>
      <p:ext uri="{BB962C8B-B14F-4D97-AF65-F5344CB8AC3E}">
        <p14:creationId xmlns:p14="http://schemas.microsoft.com/office/powerpoint/2010/main" val="21814364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21C3A98-04A0-4E10-B824-064EDF0515C4}" type="datetimeFigureOut">
              <a:rPr lang="es-CO" smtClean="0"/>
              <a:t>13/11/2021</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7445F315-77E2-4792-BD43-E8D38D48D00D}" type="slidenum">
              <a:rPr lang="es-CO" smtClean="0"/>
              <a:t>‹Nº›</a:t>
            </a:fld>
            <a:endParaRPr lang="es-CO"/>
          </a:p>
        </p:txBody>
      </p:sp>
    </p:spTree>
    <p:extLst>
      <p:ext uri="{BB962C8B-B14F-4D97-AF65-F5344CB8AC3E}">
        <p14:creationId xmlns:p14="http://schemas.microsoft.com/office/powerpoint/2010/main" val="37252580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21C3A98-04A0-4E10-B824-064EDF0515C4}" type="datetimeFigureOut">
              <a:rPr lang="es-CO" smtClean="0"/>
              <a:t>13/11/2021</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7445F315-77E2-4792-BD43-E8D38D48D00D}" type="slidenum">
              <a:rPr lang="es-CO" smtClean="0"/>
              <a:t>‹Nº›</a:t>
            </a:fld>
            <a:endParaRPr lang="es-CO"/>
          </a:p>
        </p:txBody>
      </p:sp>
    </p:spTree>
    <p:extLst>
      <p:ext uri="{BB962C8B-B14F-4D97-AF65-F5344CB8AC3E}">
        <p14:creationId xmlns:p14="http://schemas.microsoft.com/office/powerpoint/2010/main" val="36932955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1C3A98-04A0-4E10-B824-064EDF0515C4}" type="datetimeFigureOut">
              <a:rPr lang="es-CO" smtClean="0"/>
              <a:t>13/11/2021</a:t>
            </a:fld>
            <a:endParaRPr lang="es-CO"/>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45F315-77E2-4792-BD43-E8D38D48D00D}" type="slidenum">
              <a:rPr lang="es-CO" smtClean="0"/>
              <a:t>‹Nº›</a:t>
            </a:fld>
            <a:endParaRPr lang="es-CO"/>
          </a:p>
        </p:txBody>
      </p:sp>
    </p:spTree>
    <p:extLst>
      <p:ext uri="{BB962C8B-B14F-4D97-AF65-F5344CB8AC3E}">
        <p14:creationId xmlns:p14="http://schemas.microsoft.com/office/powerpoint/2010/main" val="32403433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concepto.de/metale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todomagnetico.online/super-imanes-magnetico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fontScale="90000"/>
          </a:bodyPr>
          <a:lstStyle/>
          <a:p>
            <a:r>
              <a:rPr lang="es-CO" b="1" dirty="0"/>
              <a:t>Historia de la electricidad, magnetismo y electromagnetismo</a:t>
            </a:r>
            <a:endParaRPr lang="es-CO" dirty="0"/>
          </a:p>
        </p:txBody>
      </p:sp>
      <p:sp>
        <p:nvSpPr>
          <p:cNvPr id="3" name="Subtítulo 2"/>
          <p:cNvSpPr>
            <a:spLocks noGrp="1"/>
          </p:cNvSpPr>
          <p:nvPr>
            <p:ph type="subTitle" idx="1"/>
          </p:nvPr>
        </p:nvSpPr>
        <p:spPr/>
        <p:txBody>
          <a:bodyPr/>
          <a:lstStyle/>
          <a:p>
            <a:r>
              <a:rPr lang="es-CO" dirty="0" err="1" smtClean="0"/>
              <a:t>Karol</a:t>
            </a:r>
            <a:r>
              <a:rPr lang="es-CO" dirty="0" smtClean="0"/>
              <a:t> </a:t>
            </a:r>
            <a:r>
              <a:rPr lang="es-CO" dirty="0" err="1" smtClean="0"/>
              <a:t>Dayanna</a:t>
            </a:r>
            <a:r>
              <a:rPr lang="es-CO" dirty="0" smtClean="0"/>
              <a:t> </a:t>
            </a:r>
            <a:r>
              <a:rPr lang="es-CO" dirty="0" err="1" smtClean="0"/>
              <a:t>Racines</a:t>
            </a:r>
            <a:r>
              <a:rPr lang="es-CO" dirty="0" smtClean="0"/>
              <a:t> </a:t>
            </a:r>
            <a:r>
              <a:rPr lang="es-CO" dirty="0" err="1" smtClean="0"/>
              <a:t>Cespedes</a:t>
            </a:r>
            <a:r>
              <a:rPr lang="es-CO" dirty="0" smtClean="0"/>
              <a:t> </a:t>
            </a:r>
          </a:p>
          <a:p>
            <a:r>
              <a:rPr lang="es-CO" dirty="0" smtClean="0"/>
              <a:t>Grado: 11 </a:t>
            </a:r>
          </a:p>
          <a:p>
            <a:r>
              <a:rPr lang="es-CO" dirty="0" smtClean="0"/>
              <a:t>Profesor: Martha Romero</a:t>
            </a:r>
          </a:p>
          <a:p>
            <a:endParaRPr lang="es-CO" dirty="0"/>
          </a:p>
        </p:txBody>
      </p:sp>
    </p:spTree>
    <p:extLst>
      <p:ext uri="{BB962C8B-B14F-4D97-AF65-F5344CB8AC3E}">
        <p14:creationId xmlns:p14="http://schemas.microsoft.com/office/powerpoint/2010/main" val="9206653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smtClean="0"/>
              <a:t>Historia de la electricidad. </a:t>
            </a:r>
            <a:endParaRPr lang="es-CO" dirty="0"/>
          </a:p>
        </p:txBody>
      </p:sp>
      <p:sp>
        <p:nvSpPr>
          <p:cNvPr id="3" name="Marcador de contenido 2"/>
          <p:cNvSpPr>
            <a:spLocks noGrp="1"/>
          </p:cNvSpPr>
          <p:nvPr>
            <p:ph idx="1"/>
          </p:nvPr>
        </p:nvSpPr>
        <p:spPr>
          <a:xfrm>
            <a:off x="838200" y="1825625"/>
            <a:ext cx="7729025" cy="4351338"/>
          </a:xfrm>
        </p:spPr>
        <p:txBody>
          <a:bodyPr>
            <a:normAutofit fontScale="92500" lnSpcReduction="20000"/>
          </a:bodyPr>
          <a:lstStyle/>
          <a:p>
            <a:r>
              <a:rPr lang="es-CO" dirty="0"/>
              <a:t>Aunque fue en 1646 la primera vez que apareció la palabra “eléctrico” o “electricidad” (en una publicación en la obra </a:t>
            </a:r>
            <a:r>
              <a:rPr lang="es-CO" dirty="0" err="1"/>
              <a:t>Pseudodoxia</a:t>
            </a:r>
            <a:r>
              <a:rPr lang="es-CO" dirty="0"/>
              <a:t> </a:t>
            </a:r>
            <a:r>
              <a:rPr lang="es-CO" dirty="0" err="1"/>
              <a:t>Epidemica</a:t>
            </a:r>
            <a:r>
              <a:rPr lang="es-CO" dirty="0"/>
              <a:t>, del escritor Thomas </a:t>
            </a:r>
            <a:r>
              <a:rPr lang="es-CO" dirty="0" err="1"/>
              <a:t>Browne</a:t>
            </a:r>
            <a:r>
              <a:rPr lang="es-CO" dirty="0"/>
              <a:t>), la humanidad sabía desde mucho antes de las pequeñas descargas eléctricas que transmitían algunos peces. Incluso en textos del Antiguo Egipto, que datan del 2750 </a:t>
            </a:r>
            <a:r>
              <a:rPr lang="es-CO" dirty="0" err="1"/>
              <a:t>a.C</a:t>
            </a:r>
            <a:r>
              <a:rPr lang="es-CO" dirty="0"/>
              <a:t>, los autores se referían a estos peces como “los tronadores del Nilo”. Escritores antiguos describieron la sensación al tocar estos peces como un efecto de adormecimiento, que era propiciado por las descargas eléctricas que emitían estos peces y rayas eléctricas. Estos hechos conforman el inicio de lo que conocemos como </a:t>
            </a:r>
            <a:r>
              <a:rPr lang="es-CO" b="1" dirty="0"/>
              <a:t>historia de la electricidad</a:t>
            </a:r>
            <a:r>
              <a:rPr lang="es-CO" dirty="0"/>
              <a:t>.</a:t>
            </a:r>
            <a:endParaRPr lang="es-CO" dirty="0"/>
          </a:p>
        </p:txBody>
      </p:sp>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160434" y="4704178"/>
            <a:ext cx="3859521" cy="1865435"/>
          </a:xfrm>
          <a:prstGeom prst="rect">
            <a:avLst/>
          </a:prstGeom>
        </p:spPr>
      </p:pic>
    </p:spTree>
    <p:extLst>
      <p:ext uri="{BB962C8B-B14F-4D97-AF65-F5344CB8AC3E}">
        <p14:creationId xmlns:p14="http://schemas.microsoft.com/office/powerpoint/2010/main" val="42701208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smtClean="0"/>
              <a:t>Historia de electromagnetismo. </a:t>
            </a:r>
            <a:endParaRPr lang="es-CO" dirty="0"/>
          </a:p>
        </p:txBody>
      </p:sp>
      <p:sp>
        <p:nvSpPr>
          <p:cNvPr id="3" name="Marcador de contenido 2"/>
          <p:cNvSpPr>
            <a:spLocks noGrp="1"/>
          </p:cNvSpPr>
          <p:nvPr>
            <p:ph idx="1"/>
          </p:nvPr>
        </p:nvSpPr>
        <p:spPr>
          <a:xfrm>
            <a:off x="838200" y="1825625"/>
            <a:ext cx="6702083" cy="4351338"/>
          </a:xfrm>
        </p:spPr>
        <p:txBody>
          <a:bodyPr>
            <a:normAutofit lnSpcReduction="10000"/>
          </a:bodyPr>
          <a:lstStyle/>
          <a:p>
            <a:pPr marL="0" indent="0">
              <a:buNone/>
            </a:pPr>
            <a:r>
              <a:rPr lang="es-CO" dirty="0" smtClean="0"/>
              <a:t>Considerada </a:t>
            </a:r>
            <a:r>
              <a:rPr lang="es-CO" dirty="0"/>
              <a:t>como el conocimiento y el uso registrado de las fuerzas electromagnéticas, data de hace más de dos mil años</a:t>
            </a:r>
            <a:r>
              <a:rPr lang="es-CO" dirty="0" smtClean="0"/>
              <a:t>. </a:t>
            </a:r>
          </a:p>
          <a:p>
            <a:pPr marL="0" indent="0">
              <a:buNone/>
            </a:pPr>
            <a:r>
              <a:rPr lang="es-CO" dirty="0"/>
              <a:t>En la antigüedad ya estaban familiarizados con los efectos de la electricidad atmosférica, en particular del </a:t>
            </a:r>
            <a:r>
              <a:rPr lang="es-CO" dirty="0" smtClean="0"/>
              <a:t>rayo </a:t>
            </a:r>
            <a:r>
              <a:rPr lang="es-CO" dirty="0"/>
              <a:t>ya que las tormentas son comunes en las latitudes más meridionales, ya que también se conocía el fuego de San Telmo. Sin embargo, se comprendía poco la electricidad y no eran capaces de producir estos fenómenos.</a:t>
            </a:r>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65184" y="3840480"/>
            <a:ext cx="3131369" cy="2336483"/>
          </a:xfrm>
          <a:prstGeom prst="rect">
            <a:avLst/>
          </a:prstGeom>
        </p:spPr>
      </p:pic>
    </p:spTree>
    <p:extLst>
      <p:ext uri="{BB962C8B-B14F-4D97-AF65-F5344CB8AC3E}">
        <p14:creationId xmlns:p14="http://schemas.microsoft.com/office/powerpoint/2010/main" val="30720096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smtClean="0"/>
              <a:t>Introducción a la electricidad. </a:t>
            </a:r>
            <a:endParaRPr lang="es-CO" dirty="0"/>
          </a:p>
        </p:txBody>
      </p:sp>
      <p:sp>
        <p:nvSpPr>
          <p:cNvPr id="3" name="Marcador de contenido 2"/>
          <p:cNvSpPr>
            <a:spLocks noGrp="1"/>
          </p:cNvSpPr>
          <p:nvPr>
            <p:ph idx="1"/>
          </p:nvPr>
        </p:nvSpPr>
        <p:spPr>
          <a:xfrm>
            <a:off x="838200" y="1825625"/>
            <a:ext cx="6097172" cy="4351338"/>
          </a:xfrm>
        </p:spPr>
        <p:txBody>
          <a:bodyPr/>
          <a:lstStyle/>
          <a:p>
            <a:r>
              <a:rPr lang="es-CO" dirty="0"/>
              <a:t>La </a:t>
            </a:r>
            <a:r>
              <a:rPr lang="es-CO" b="1" dirty="0"/>
              <a:t>electricidad</a:t>
            </a:r>
            <a:r>
              <a:rPr lang="es-CO" dirty="0"/>
              <a:t> es una forma de energía que se obtiene como resultado de una diferencia de potencial entre dos puntos lo que permite la circulación de electrones a través de un material conductor. ... Energía Térmica: Transforma la energía eléctrica en calor por medio de resistencias, empleando el efecto Joule.</a:t>
            </a:r>
            <a:endParaRPr lang="es-CO"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11976" y="3028164"/>
            <a:ext cx="4279802" cy="2396689"/>
          </a:xfrm>
          <a:prstGeom prst="rect">
            <a:avLst/>
          </a:prstGeom>
        </p:spPr>
      </p:pic>
    </p:spTree>
    <p:extLst>
      <p:ext uri="{BB962C8B-B14F-4D97-AF65-F5344CB8AC3E}">
        <p14:creationId xmlns:p14="http://schemas.microsoft.com/office/powerpoint/2010/main" val="20629117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smtClean="0"/>
              <a:t>Aplicaciones de la electricidad. </a:t>
            </a:r>
            <a:endParaRPr lang="es-CO" dirty="0"/>
          </a:p>
        </p:txBody>
      </p:sp>
      <p:sp>
        <p:nvSpPr>
          <p:cNvPr id="3" name="Marcador de contenido 2"/>
          <p:cNvSpPr>
            <a:spLocks noGrp="1"/>
          </p:cNvSpPr>
          <p:nvPr>
            <p:ph idx="1"/>
          </p:nvPr>
        </p:nvSpPr>
        <p:spPr>
          <a:xfrm>
            <a:off x="838200" y="1825625"/>
            <a:ext cx="8404274" cy="4351338"/>
          </a:xfrm>
        </p:spPr>
        <p:txBody>
          <a:bodyPr>
            <a:normAutofit lnSpcReduction="10000"/>
          </a:bodyPr>
          <a:lstStyle/>
          <a:p>
            <a:r>
              <a:rPr lang="es-CO" dirty="0"/>
              <a:t>En el hogar, en los servicios, en la industria o, incluso, en el transporte, la energía eléctrica tiene un amplio abanico de aplicaciones. Con la electricidad, se puede iluminar, obtener calor y frío, calentar agua, cocinar, o poner en marcha un aparato</a:t>
            </a:r>
            <a:r>
              <a:rPr lang="es-CO" dirty="0" smtClean="0"/>
              <a:t>.</a:t>
            </a:r>
          </a:p>
          <a:p>
            <a:r>
              <a:rPr lang="es-CO" dirty="0" smtClean="0"/>
              <a:t> </a:t>
            </a:r>
            <a:r>
              <a:rPr lang="es-CO" dirty="0"/>
              <a:t>En sus inicios, la energía eléctrica se utilizó como fuente de iluminación, ya que se trataba de un sistema más seguro y práctico que los que se habían utilizado hasta el momento, como las velas, la grasa de la ballena, el queroseno o el gas. Thomas A. Edison y Joseph </a:t>
            </a:r>
            <a:r>
              <a:rPr lang="es-CO" dirty="0" err="1"/>
              <a:t>Swan</a:t>
            </a:r>
            <a:r>
              <a:rPr lang="es-CO" dirty="0"/>
              <a:t> fueron los pioneros en construir las primeras lámparas.</a:t>
            </a:r>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52937" y="4569460"/>
            <a:ext cx="3439063" cy="2288540"/>
          </a:xfrm>
          <a:prstGeom prst="rect">
            <a:avLst/>
          </a:prstGeom>
        </p:spPr>
      </p:pic>
    </p:spTree>
    <p:extLst>
      <p:ext uri="{BB962C8B-B14F-4D97-AF65-F5344CB8AC3E}">
        <p14:creationId xmlns:p14="http://schemas.microsoft.com/office/powerpoint/2010/main" val="30634554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smtClean="0"/>
              <a:t>Magnetismo y electromagnetismo. </a:t>
            </a:r>
            <a:endParaRPr lang="es-CO" dirty="0"/>
          </a:p>
        </p:txBody>
      </p:sp>
      <p:sp>
        <p:nvSpPr>
          <p:cNvPr id="3" name="Marcador de contenido 2"/>
          <p:cNvSpPr>
            <a:spLocks noGrp="1"/>
          </p:cNvSpPr>
          <p:nvPr>
            <p:ph idx="1"/>
          </p:nvPr>
        </p:nvSpPr>
        <p:spPr/>
        <p:txBody>
          <a:bodyPr>
            <a:normAutofit fontScale="92500" lnSpcReduction="20000"/>
          </a:bodyPr>
          <a:lstStyle/>
          <a:p>
            <a:r>
              <a:rPr lang="es-CO" dirty="0"/>
              <a:t>Estos fenómenos físicos son temas que constituyen el sustento </a:t>
            </a:r>
          </a:p>
          <a:p>
            <a:pPr marL="0" indent="0">
              <a:buNone/>
            </a:pPr>
            <a:r>
              <a:rPr lang="es-CO" dirty="0"/>
              <a:t>técnico sobre el cual se desarrollan los principios de </a:t>
            </a:r>
          </a:p>
          <a:p>
            <a:pPr marL="0" indent="0">
              <a:buNone/>
            </a:pPr>
            <a:r>
              <a:rPr lang="es-CO" dirty="0"/>
              <a:t>funcionamiento de las máquinas y componentes eléctricos más </a:t>
            </a:r>
          </a:p>
          <a:p>
            <a:pPr marL="0" indent="0">
              <a:buNone/>
            </a:pPr>
            <a:r>
              <a:rPr lang="es-CO" dirty="0"/>
              <a:t>difundidos, tanto en la industria como en la vida diaria. </a:t>
            </a:r>
          </a:p>
          <a:p>
            <a:pPr marL="0" indent="0">
              <a:buNone/>
            </a:pPr>
            <a:r>
              <a:rPr lang="es-CO" dirty="0"/>
              <a:t>Así, de la aplicación de los conceptos de Magnetismo y </a:t>
            </a:r>
          </a:p>
          <a:p>
            <a:pPr marL="0" indent="0">
              <a:buNone/>
            </a:pPr>
            <a:r>
              <a:rPr lang="es-CO" dirty="0"/>
              <a:t>Electromagnetismo surgen, entre muchas otras aplicaciones, la de </a:t>
            </a:r>
          </a:p>
          <a:p>
            <a:pPr marL="0" indent="0">
              <a:buNone/>
            </a:pPr>
            <a:r>
              <a:rPr lang="es-CO" dirty="0"/>
              <a:t>motores eléctricos, las instalaciones eléctricas, los generadores y </a:t>
            </a:r>
          </a:p>
          <a:p>
            <a:pPr marL="0" indent="0">
              <a:buNone/>
            </a:pPr>
            <a:r>
              <a:rPr lang="es-CO" dirty="0"/>
              <a:t>transformadores, alternadores, electroválvulas, </a:t>
            </a:r>
            <a:r>
              <a:rPr lang="es-CO" dirty="0" smtClean="0"/>
              <a:t>contactares, </a:t>
            </a:r>
            <a:endParaRPr lang="es-CO" dirty="0"/>
          </a:p>
          <a:p>
            <a:pPr marL="0" indent="0">
              <a:buNone/>
            </a:pPr>
            <a:r>
              <a:rPr lang="es-CO" dirty="0"/>
              <a:t>electroimanes, hornos de inducción, relés, altavoces o parlantes, </a:t>
            </a:r>
          </a:p>
          <a:p>
            <a:pPr marL="0" indent="0">
              <a:buNone/>
            </a:pPr>
            <a:r>
              <a:rPr lang="es-CO" dirty="0"/>
              <a:t>detectores de metales, </a:t>
            </a:r>
            <a:r>
              <a:rPr lang="es-CO" dirty="0" smtClean="0"/>
              <a:t>etc.</a:t>
            </a:r>
            <a:endParaRPr lang="es-CO" dirty="0"/>
          </a:p>
        </p:txBody>
      </p:sp>
    </p:spTree>
    <p:extLst>
      <p:ext uri="{BB962C8B-B14F-4D97-AF65-F5344CB8AC3E}">
        <p14:creationId xmlns:p14="http://schemas.microsoft.com/office/powerpoint/2010/main" val="32908410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27185" y="221908"/>
            <a:ext cx="4521591" cy="4351338"/>
          </a:xfrm>
        </p:spPr>
        <p:txBody>
          <a:bodyPr/>
          <a:lstStyle/>
          <a:p>
            <a:r>
              <a:rPr lang="es-CO" dirty="0"/>
              <a:t>El electromagnetismo es la rama de la física que estudia y unifica los fenómenos eléctricos y magnéticos en una sola teoría. El electromagnetismo describe la interacción de partículas cargadas con campos eléctricos y magnéticos. </a:t>
            </a:r>
            <a:endParaRPr lang="es-CO" dirty="0"/>
          </a:p>
        </p:txBody>
      </p:sp>
      <p:sp>
        <p:nvSpPr>
          <p:cNvPr id="4" name="CuadroTexto 3"/>
          <p:cNvSpPr txBox="1"/>
          <p:nvPr/>
        </p:nvSpPr>
        <p:spPr>
          <a:xfrm>
            <a:off x="5598942" y="1690688"/>
            <a:ext cx="5908430" cy="4832092"/>
          </a:xfrm>
          <a:prstGeom prst="rect">
            <a:avLst/>
          </a:prstGeom>
          <a:noFill/>
        </p:spPr>
        <p:txBody>
          <a:bodyPr wrap="square" rtlCol="0">
            <a:spAutoFit/>
          </a:bodyPr>
          <a:lstStyle/>
          <a:p>
            <a:r>
              <a:rPr lang="es-CO" sz="2800" dirty="0" smtClean="0"/>
              <a:t>¿Qué es un imán?</a:t>
            </a:r>
          </a:p>
          <a:p>
            <a:r>
              <a:rPr lang="es-CO" sz="2800" dirty="0" smtClean="0"/>
              <a:t>Se conoce como imán a un cuerpo de cualquier material capaz de producir un campo magnético y atraer hacia sí o ser atraído hacia otro imán o hacia cualquier otro cuerpo de hierro, cobalto u otros </a:t>
            </a:r>
            <a:r>
              <a:rPr lang="es-CO" sz="2800" u="sng" dirty="0" smtClean="0">
                <a:hlinkClick r:id="rId2"/>
              </a:rPr>
              <a:t>metales</a:t>
            </a:r>
            <a:r>
              <a:rPr lang="es-CO" sz="2800" u="sng" dirty="0" smtClean="0"/>
              <a:t> </a:t>
            </a:r>
            <a:r>
              <a:rPr lang="es-CO" sz="2800" dirty="0" smtClean="0"/>
              <a:t>ferromagnéticos. Es un material con propiedades ferromagnéticas naturales o artificiales, que generan un campo magnético continuo.</a:t>
            </a:r>
          </a:p>
        </p:txBody>
      </p:sp>
    </p:spTree>
    <p:extLst>
      <p:ext uri="{BB962C8B-B14F-4D97-AF65-F5344CB8AC3E}">
        <p14:creationId xmlns:p14="http://schemas.microsoft.com/office/powerpoint/2010/main" val="39860925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CO" dirty="0"/>
          </a:p>
        </p:txBody>
      </p:sp>
      <p:sp>
        <p:nvSpPr>
          <p:cNvPr id="3" name="Marcador de contenido 2"/>
          <p:cNvSpPr>
            <a:spLocks noGrp="1"/>
          </p:cNvSpPr>
          <p:nvPr>
            <p:ph idx="1"/>
          </p:nvPr>
        </p:nvSpPr>
        <p:spPr>
          <a:xfrm>
            <a:off x="838200" y="1825625"/>
            <a:ext cx="5829886" cy="4351338"/>
          </a:xfrm>
        </p:spPr>
        <p:txBody>
          <a:bodyPr/>
          <a:lstStyle/>
          <a:p>
            <a:r>
              <a:rPr lang="es-CO" dirty="0"/>
              <a:t>El </a:t>
            </a:r>
            <a:r>
              <a:rPr lang="es-CO" b="1" dirty="0"/>
              <a:t>magnetismo</a:t>
            </a:r>
            <a:r>
              <a:rPr lang="es-CO" dirty="0"/>
              <a:t> es una parte integral de la ingeniería eléctrica porque se utiliza en la creación de componentes tales como relés, inductores, bobinas, altavoces, motores, generadores, transformadores y medidores de electricidad.</a:t>
            </a:r>
            <a:endParaRPr lang="es-CO" dirty="0"/>
          </a:p>
        </p:txBody>
      </p:sp>
      <p:sp>
        <p:nvSpPr>
          <p:cNvPr id="4" name="CuadroTexto 3"/>
          <p:cNvSpPr txBox="1"/>
          <p:nvPr/>
        </p:nvSpPr>
        <p:spPr>
          <a:xfrm>
            <a:off x="7596554" y="2236763"/>
            <a:ext cx="4037428" cy="2862322"/>
          </a:xfrm>
          <a:prstGeom prst="rect">
            <a:avLst/>
          </a:prstGeom>
          <a:noFill/>
        </p:spPr>
        <p:txBody>
          <a:bodyPr wrap="square" rtlCol="0">
            <a:spAutoFit/>
          </a:bodyPr>
          <a:lstStyle/>
          <a:p>
            <a:r>
              <a:rPr lang="es-CO" dirty="0"/>
              <a:t>Magnetismo: aplicaciones en juegos</a:t>
            </a:r>
          </a:p>
          <a:p>
            <a:r>
              <a:rPr lang="es-CO" dirty="0"/>
              <a:t>Los imanes de nevera y otros juguetes magnéticos pueden proporcionar una experiencia educativa y divertida para muchos niños pequeños. Sin embargo, los imanes sueltos y los juegos de</a:t>
            </a:r>
            <a:r>
              <a:rPr lang="es-CO" dirty="0">
                <a:hlinkClick r:id="rId2"/>
              </a:rPr>
              <a:t> imanes de alta potencia</a:t>
            </a:r>
            <a:r>
              <a:rPr lang="es-CO" dirty="0"/>
              <a:t> diseñados para adultos pueden causar lesiones graves si se ingieren.</a:t>
            </a:r>
          </a:p>
          <a:p>
            <a:endParaRPr lang="es-CO" dirty="0"/>
          </a:p>
        </p:txBody>
      </p:sp>
    </p:spTree>
    <p:extLst>
      <p:ext uri="{BB962C8B-B14F-4D97-AF65-F5344CB8AC3E}">
        <p14:creationId xmlns:p14="http://schemas.microsoft.com/office/powerpoint/2010/main" val="1243793031"/>
      </p:ext>
    </p:extLst>
  </p:cSld>
  <p:clrMapOvr>
    <a:masterClrMapping/>
  </p:clrMapOvr>
</p:sld>
</file>

<file path=ppt/theme/theme1.xml><?xml version="1.0" encoding="utf-8"?>
<a:theme xmlns:a="http://schemas.openxmlformats.org/drawingml/2006/main" name="Office Theme">
  <a:themeElements>
    <a:clrScheme name="Tema de Office">
      <a:dk1>
        <a:sysClr val="windowText" lastClr="000000"/>
      </a:dk1>
      <a:lt1>
        <a:sysClr val="window" lastClr="FFFFFF"/>
      </a:lt1>
      <a:dk2>
        <a:srgbClr val="44546A"/>
      </a:dk2>
      <a:lt2>
        <a:srgbClr val="E7E6E6"/>
      </a:lt2>
      <a:accent1>
        <a:srgbClr val="29AF8C"/>
      </a:accent1>
      <a:accent2>
        <a:srgbClr val="97BE49"/>
      </a:accent2>
      <a:accent3>
        <a:srgbClr val="3D9CCC"/>
      </a:accent3>
      <a:accent4>
        <a:srgbClr val="7C60C6"/>
      </a:accent4>
      <a:accent5>
        <a:srgbClr val="C9492C"/>
      </a:accent5>
      <a:accent6>
        <a:srgbClr val="D58C2E"/>
      </a:accent6>
      <a:hlink>
        <a:srgbClr val="0563C1"/>
      </a:hlink>
      <a:folHlink>
        <a:srgbClr val="954F72"/>
      </a:folHlink>
    </a:clrScheme>
    <a:fontScheme name="Tema d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3E4F19A7-A959-40BB-972C-4880BAF8EB09}"/>
    </a:ext>
  </a:extLst>
</a:theme>
</file>

<file path=docProps/app.xml><?xml version="1.0" encoding="utf-8"?>
<Properties xmlns="http://schemas.openxmlformats.org/officeDocument/2006/extended-properties" xmlns:vt="http://schemas.openxmlformats.org/officeDocument/2006/docPropsVTypes">
  <Template>Office Theme</Template>
  <TotalTime>90</TotalTime>
  <Words>591</Words>
  <Application>Microsoft Office PowerPoint</Application>
  <PresentationFormat>Panorámica</PresentationFormat>
  <Paragraphs>31</Paragraphs>
  <Slides>8</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8</vt:i4>
      </vt:variant>
    </vt:vector>
  </HeadingPairs>
  <TitlesOfParts>
    <vt:vector size="12" baseType="lpstr">
      <vt:lpstr>Arial</vt:lpstr>
      <vt:lpstr>Calibri</vt:lpstr>
      <vt:lpstr>Calibri Light</vt:lpstr>
      <vt:lpstr>Office Theme</vt:lpstr>
      <vt:lpstr>Historia de la electricidad, magnetismo y electromagnetismo</vt:lpstr>
      <vt:lpstr>Historia de la electricidad. </vt:lpstr>
      <vt:lpstr>Historia de electromagnetismo. </vt:lpstr>
      <vt:lpstr>Introducción a la electricidad. </vt:lpstr>
      <vt:lpstr>Aplicaciones de la electricidad. </vt:lpstr>
      <vt:lpstr>Magnetismo y electromagnetismo. </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Historia de la electricidad, magnetismo y electromagnetismo</dc:title>
  <dc:creator>pc</dc:creator>
  <cp:lastModifiedBy>pc</cp:lastModifiedBy>
  <cp:revision>6</cp:revision>
  <dcterms:created xsi:type="dcterms:W3CDTF">2021-11-13T14:06:54Z</dcterms:created>
  <dcterms:modified xsi:type="dcterms:W3CDTF">2021-11-13T15:37:00Z</dcterms:modified>
</cp:coreProperties>
</file>