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66309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23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60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236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64494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673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92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634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187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28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665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A294C23-7677-4477-9E76-9E56C1847CE5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5D64903-4DD9-417E-AA4B-90278A61D8A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984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361229" cy="4567741"/>
          </a:xfrm>
        </p:spPr>
        <p:txBody>
          <a:bodyPr/>
          <a:lstStyle/>
          <a:p>
            <a:r>
              <a:rPr lang="es-CO" sz="4000" dirty="0" smtClean="0"/>
              <a:t>Creación de empresas  </a:t>
            </a:r>
            <a:br>
              <a:rPr lang="es-CO" sz="4000" dirty="0" smtClean="0"/>
            </a:br>
            <a:r>
              <a:rPr lang="es-CO" sz="4000" dirty="0" smtClean="0"/>
              <a:t>Presentado por:</a:t>
            </a:r>
            <a:br>
              <a:rPr lang="es-CO" sz="4000" dirty="0" smtClean="0"/>
            </a:br>
            <a:r>
              <a:rPr lang="es-CO" sz="4000" dirty="0" err="1" smtClean="0"/>
              <a:t>Karol</a:t>
            </a:r>
            <a:r>
              <a:rPr lang="es-CO" sz="4000" dirty="0" smtClean="0"/>
              <a:t> </a:t>
            </a:r>
            <a:r>
              <a:rPr lang="es-CO" sz="4000" dirty="0" err="1" smtClean="0"/>
              <a:t>Dayanna</a:t>
            </a:r>
            <a:r>
              <a:rPr lang="es-CO" sz="4000" dirty="0" smtClean="0"/>
              <a:t> </a:t>
            </a:r>
            <a:r>
              <a:rPr lang="es-CO" sz="4000" dirty="0" err="1" smtClean="0"/>
              <a:t>racines</a:t>
            </a:r>
            <a:r>
              <a:rPr lang="es-CO" sz="4000" dirty="0" smtClean="0"/>
              <a:t> c.</a:t>
            </a:r>
            <a:br>
              <a:rPr lang="es-CO" sz="4000" dirty="0" smtClean="0"/>
            </a:br>
            <a:r>
              <a:rPr lang="es-CO" sz="4000" dirty="0" smtClean="0"/>
              <a:t>11.</a:t>
            </a:r>
            <a:br>
              <a:rPr lang="es-CO" sz="4000" dirty="0" smtClean="0"/>
            </a:br>
            <a:r>
              <a:rPr lang="es-CO" sz="4000" dirty="0" smtClean="0"/>
              <a:t>Tema: LIENZO </a:t>
            </a:r>
            <a:br>
              <a:rPr lang="es-CO" sz="4000" dirty="0" smtClean="0"/>
            </a:br>
            <a:r>
              <a:rPr lang="es-CO" sz="4000" dirty="0" smtClean="0"/>
              <a:t>PROFESORA: JOHANA DIAZ </a:t>
            </a:r>
            <a:br>
              <a:rPr lang="es-CO" sz="4000" dirty="0" smtClean="0"/>
            </a:br>
            <a:r>
              <a:rPr lang="es-CO" sz="4000" dirty="0" smtClean="0"/>
              <a:t>INSTITUCION EDUCATIVA MIGUEL DE CERVANTES SAAVEDRA. </a:t>
            </a:r>
            <a:br>
              <a:rPr lang="es-CO" sz="4000" dirty="0" smtClean="0"/>
            </a:br>
            <a:endParaRPr lang="es-CO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5128" y="6166624"/>
            <a:ext cx="6831673" cy="316739"/>
          </a:xfrm>
        </p:spPr>
        <p:txBody>
          <a:bodyPr>
            <a:normAutofit fontScale="70000" lnSpcReduction="20000"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8438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557561"/>
            <a:ext cx="9601200" cy="5309839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3-4</a:t>
            </a:r>
            <a:r>
              <a:rPr lang="es-CO" dirty="0"/>
              <a:t>. Autoservicio: Es la acción que se especifica que en el momento en que el cliente llega no busca ayuda de parte del grupo de servicio al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4-4</a:t>
            </a:r>
            <a:r>
              <a:rPr lang="es-CO" dirty="0"/>
              <a:t>. Comunidades: Son grupos de usuarios en líneas creados por las empresas con el fin de conocer mejor la forma de pensar de </a:t>
            </a:r>
            <a:r>
              <a:rPr lang="es-CO" dirty="0" smtClean="0"/>
              <a:t>los clientes. </a:t>
            </a:r>
          </a:p>
          <a:p>
            <a:pPr marL="0" indent="0" algn="ctr">
              <a:buNone/>
            </a:pPr>
            <a:r>
              <a:rPr lang="es-CO" dirty="0"/>
              <a:t>5-4. Creación colectiva: Es la acción de invitar a los clientes a que hagan comentarios acerca del producto o </a:t>
            </a:r>
            <a:r>
              <a:rPr lang="es-CO" dirty="0" smtClean="0"/>
              <a:t>servicio. </a:t>
            </a:r>
          </a:p>
          <a:p>
            <a:pPr marL="0" indent="0" algn="ctr">
              <a:buNone/>
            </a:pPr>
            <a:r>
              <a:rPr lang="es-CO" dirty="0"/>
              <a:t>5- FUENTES DE INGRESOS: ¿Por qué valor están dispuestos a pagar nuestros clientes? ¿Por qué pagan actualmente? ¿Cómo pagan actualmente? ¿Cómo les gustaría pagar? ¿Cuál es el total de ingresos</a:t>
            </a:r>
            <a:r>
              <a:rPr lang="es-CO" dirty="0" smtClean="0"/>
              <a:t>?</a:t>
            </a:r>
          </a:p>
          <a:p>
            <a:pPr marL="0" indent="0" algn="ctr">
              <a:buNone/>
            </a:pPr>
            <a:r>
              <a:rPr lang="es-CO" dirty="0" smtClean="0"/>
              <a:t>1-5.  ¿Por qué valor están dispuestos a pagar nuestros clientes? </a:t>
            </a:r>
          </a:p>
          <a:p>
            <a:pPr marL="0" indent="0" algn="ctr">
              <a:buNone/>
            </a:pPr>
            <a:r>
              <a:rPr lang="es-CO" dirty="0" smtClean="0"/>
              <a:t>R/La calidad del producto, los beneficios económicos, por el servicio de salud que aportamos. </a:t>
            </a:r>
          </a:p>
          <a:p>
            <a:pPr marL="0" indent="0" algn="ctr">
              <a:buNone/>
            </a:pPr>
            <a:r>
              <a:rPr lang="es-CO" dirty="0" smtClean="0"/>
              <a:t>2-5. ¿Por qué pagan actualmente? </a:t>
            </a:r>
          </a:p>
          <a:p>
            <a:pPr marL="0" indent="0" algn="ctr">
              <a:buNone/>
            </a:pPr>
            <a:r>
              <a:rPr lang="es-CO" dirty="0" smtClean="0"/>
              <a:t>R/ Por la calidad del producto. </a:t>
            </a:r>
          </a:p>
          <a:p>
            <a:pPr marL="0" indent="0" algn="ctr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631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981307"/>
            <a:ext cx="9601200" cy="4886093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4-5. ¿Cómo le gustaría pagar? </a:t>
            </a:r>
          </a:p>
          <a:p>
            <a:pPr marL="0" indent="0" algn="ctr">
              <a:buNone/>
            </a:pPr>
            <a:r>
              <a:rPr lang="es-CO" dirty="0" smtClean="0"/>
              <a:t>R/ Crédito </a:t>
            </a:r>
          </a:p>
          <a:p>
            <a:pPr marL="0" indent="0" algn="ctr">
              <a:buNone/>
            </a:pPr>
            <a:r>
              <a:rPr lang="es-CO" dirty="0" smtClean="0"/>
              <a:t>5-5. ¿Cuál es el total de ingreso? </a:t>
            </a:r>
          </a:p>
          <a:p>
            <a:pPr marL="0" indent="0" algn="ctr">
              <a:buNone/>
            </a:pPr>
            <a:r>
              <a:rPr lang="es-CO" dirty="0" smtClean="0"/>
              <a:t>R/ estudio de ventas. </a:t>
            </a:r>
          </a:p>
          <a:p>
            <a:pPr algn="ctr">
              <a:buFontTx/>
              <a:buChar char="-"/>
            </a:pPr>
            <a:r>
              <a:rPr lang="es-CO" dirty="0" smtClean="0"/>
              <a:t>Invierto –vendo – costos  - beneficios </a:t>
            </a:r>
          </a:p>
          <a:p>
            <a:pPr marL="0" indent="0" algn="ctr">
              <a:buNone/>
            </a:pPr>
            <a:r>
              <a:rPr lang="es-CO" dirty="0" smtClean="0"/>
              <a:t>-20,000  -40,000 - 40,000 – 20,000</a:t>
            </a:r>
          </a:p>
          <a:p>
            <a:pPr marL="0" indent="0" algn="ctr">
              <a:buNone/>
            </a:pPr>
            <a:r>
              <a:rPr lang="es-CO" dirty="0" smtClean="0"/>
              <a:t>Ventas y guanacias por cantidad </a:t>
            </a:r>
          </a:p>
          <a:p>
            <a:pPr marL="0" indent="0" algn="ctr">
              <a:buNone/>
            </a:pPr>
            <a:r>
              <a:rPr lang="es-CO" dirty="0" smtClean="0"/>
              <a:t>10 salsas= a 5,000=50,000+15,000 de G.P.C.P</a:t>
            </a:r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0458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780585"/>
            <a:ext cx="9601200" cy="5086815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/>
              <a:t>6. RECURSOS CLAVE: ¿Qué recursos clave requieren nuestras propuestas de valor, canales de distribución, relaciones con el cliente y fuentes de ingresos</a:t>
            </a:r>
            <a:r>
              <a:rPr lang="es-CO" dirty="0" smtClean="0"/>
              <a:t>?</a:t>
            </a:r>
          </a:p>
          <a:p>
            <a:pPr marL="0" indent="0" algn="ctr">
              <a:buNone/>
            </a:pPr>
            <a:r>
              <a:rPr lang="es-CO" dirty="0"/>
              <a:t>: 1-6 RECURSOS FÍSICOS. Medios materiales, como instalaciones, </a:t>
            </a:r>
            <a:r>
              <a:rPr lang="es-CO" dirty="0" smtClean="0"/>
              <a:t> </a:t>
            </a:r>
            <a:r>
              <a:rPr lang="es-CO" dirty="0"/>
              <a:t>máquinas, puntos de </a:t>
            </a:r>
            <a:r>
              <a:rPr lang="es-CO" dirty="0" smtClean="0"/>
              <a:t>venta. </a:t>
            </a:r>
          </a:p>
          <a:p>
            <a:pPr marL="0" indent="0" algn="ctr">
              <a:buNone/>
            </a:pPr>
            <a:r>
              <a:rPr lang="es-CO" dirty="0" smtClean="0"/>
              <a:t>2-6 </a:t>
            </a:r>
            <a:r>
              <a:rPr lang="es-CO" dirty="0"/>
              <a:t>RECURSOS INTELECTUALES. Marca, patentes, derechos de autos, un contrato de exclusividad a una base de datos de clientes que confieren una ventaja por el simple hecho de ser únicos.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3-6</a:t>
            </a:r>
            <a:r>
              <a:rPr lang="es-CO" dirty="0"/>
              <a:t>. RECURSOS HUMANOS. Las personas de la propia organización serán claves en la medida en la que sin su figura no se puede llevar a cabo una determinada actividad del modelo de negocio planteado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4-6. RECURSOS FINANCIEROS. • Serán claves en la medida en la que nos permita obtener una cierta ventaja y adelantarnos a situaciones del </a:t>
            </a:r>
            <a:r>
              <a:rPr lang="es-CO" dirty="0" smtClean="0"/>
              <a:t>mercado.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352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501805"/>
            <a:ext cx="9601200" cy="53655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/>
              <a:t>7. ACTIVIDADES CLAVE: ¿QUE ACTIVIDADES CLAVE REQUIEREN NUESTRAS PROPUESTAS DE VALOR, CANALES DE DISTRIBUCION, RELACIONES CON EL CLIENTE Y FUENTES DE INGRESO ? </a:t>
            </a:r>
            <a:r>
              <a:rPr lang="es-CO" dirty="0" smtClean="0"/>
              <a:t>•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1-7. R/: ACTIVIDADES CLAVES PARA MI PROPUESTA DE VALOR. • - Investigar a mis competidores. - Conocer a mis clientes. - Trazar objetivos para captar mas clientes.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2-7</a:t>
            </a:r>
            <a:r>
              <a:rPr lang="es-CO" dirty="0"/>
              <a:t>. R/: CANALES DE DISTRIBUCION PARA MI EMPRESA. - Correo electrónico. - Contra - entrega. - Pedidos por llamada telefónica.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3-7</a:t>
            </a:r>
            <a:r>
              <a:rPr lang="es-CO" dirty="0"/>
              <a:t>. ESTUDIO DE RELACIONES CON EL CLIENTE EN MI EMPRESA.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1</a:t>
            </a:r>
            <a:r>
              <a:rPr lang="es-CO" dirty="0"/>
              <a:t>. Hacer que mis agentes </a:t>
            </a:r>
            <a:r>
              <a:rPr lang="es-CO" dirty="0" err="1"/>
              <a:t>empaticen</a:t>
            </a:r>
            <a:r>
              <a:rPr lang="es-CO" dirty="0"/>
              <a:t> con los clientes y sus problemas.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2</a:t>
            </a:r>
            <a:r>
              <a:rPr lang="es-CO" dirty="0"/>
              <a:t>. Analizar las quejas y sacarles el máximo partido.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3</a:t>
            </a:r>
            <a:r>
              <a:rPr lang="es-CO" dirty="0"/>
              <a:t>. Dirigir mi producto o servicio al público indicado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4. Nunca perder el contacto con mis clientes.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5</a:t>
            </a:r>
            <a:r>
              <a:rPr lang="es-CO" dirty="0"/>
              <a:t>. Trabajar los errores de mis </a:t>
            </a:r>
            <a:r>
              <a:rPr lang="es-CO" dirty="0" smtClean="0"/>
              <a:t>agentes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6822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635619"/>
            <a:ext cx="9601200" cy="597705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dirty="0"/>
              <a:t>6. Un cliente feliz es la mejor estrategia de marketing. 4-7. FUENTES DE INGRESOS EN MI EMPRESA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1. Publicidad.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2</a:t>
            </a:r>
            <a:r>
              <a:rPr lang="es-CO" dirty="0"/>
              <a:t>. Pagos fijos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/>
              <a:t>8. ASOCIACIONES CLAVE: ¿Quiénes son nuestros socios clave? ¿Quiénes son nuestros proveedores clave? ¿Qué recursos clave adquirimos a nuestros socios? ¿Qué actividades clave realizan los socios?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1-8. ¿QUIENES SON NUESTROS SOCIOS CLAVE? R/: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1- </a:t>
            </a:r>
            <a:r>
              <a:rPr lang="es-CO" dirty="0"/>
              <a:t>FORD.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2- </a:t>
            </a:r>
            <a:r>
              <a:rPr lang="es-CO" dirty="0"/>
              <a:t>EBAY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2-8. ¿QUIENES SON NUESTROS PROVEEDORES CLAVE?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3-8</a:t>
            </a:r>
            <a:r>
              <a:rPr lang="es-CO" dirty="0"/>
              <a:t>. ¿QUE RECURSOS CLAVE ADQUIRIMOS A NUESTROS SOCIOS?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1- </a:t>
            </a:r>
            <a:r>
              <a:rPr lang="es-CO" dirty="0"/>
              <a:t>Minimizar riesgos e incertidumbres.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2- </a:t>
            </a:r>
            <a:r>
              <a:rPr lang="es-CO" dirty="0"/>
              <a:t>Optimizar las economías de escala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3- Comprar activos y recursos.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4- </a:t>
            </a:r>
            <a:r>
              <a:rPr lang="es-CO" dirty="0"/>
              <a:t>Compartir conocimientos y recursos humanos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99352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412595"/>
            <a:ext cx="9601200" cy="5454805"/>
          </a:xfrm>
        </p:spPr>
        <p:txBody>
          <a:bodyPr/>
          <a:lstStyle/>
          <a:p>
            <a:pPr algn="ctr"/>
            <a:r>
              <a:rPr lang="es-CO" dirty="0" smtClean="0"/>
              <a:t>4-8. ¿Qué actividades clave realizan los socios?</a:t>
            </a:r>
          </a:p>
          <a:p>
            <a:pPr marL="0" indent="0" algn="ctr">
              <a:buNone/>
            </a:pPr>
            <a:r>
              <a:rPr lang="es-CO" dirty="0" smtClean="0"/>
              <a:t>1. Dividir los costos </a:t>
            </a:r>
          </a:p>
          <a:p>
            <a:pPr marL="0" indent="0" algn="ctr">
              <a:buNone/>
            </a:pPr>
            <a:r>
              <a:rPr lang="es-CO" dirty="0" smtClean="0"/>
              <a:t>2. Expandir el negocio </a:t>
            </a:r>
          </a:p>
          <a:p>
            <a:pPr marL="0" indent="0" algn="ctr">
              <a:buNone/>
            </a:pPr>
            <a:r>
              <a:rPr lang="es-CO" dirty="0" smtClean="0"/>
              <a:t>3. Optimizar las economías de escala.</a:t>
            </a:r>
          </a:p>
          <a:p>
            <a:pPr marL="0" indent="0" algn="ctr">
              <a:buNone/>
            </a:pPr>
            <a:r>
              <a:rPr lang="es-CO" dirty="0" smtClean="0"/>
              <a:t>4. Comprar activos y recursos. </a:t>
            </a:r>
          </a:p>
          <a:p>
            <a:pPr marL="0" indent="0" algn="ctr">
              <a:buNone/>
            </a:pPr>
            <a:r>
              <a:rPr lang="es-CO" dirty="0" smtClean="0"/>
              <a:t>9. Estructuras de costos: ¿Cuáles son los costos mas importantes inherentes a nuestro modelo de negocio? ¿Cuáles son los recursos clave mas caros? ¿Cuáles son las actividades clave mas caras?</a:t>
            </a:r>
          </a:p>
          <a:p>
            <a:pPr marL="0" indent="0" algn="ctr">
              <a:buNone/>
            </a:pPr>
            <a:r>
              <a:rPr lang="es-CO" dirty="0" smtClean="0"/>
              <a:t>1-9. </a:t>
            </a:r>
            <a:r>
              <a:rPr lang="es-CO" dirty="0"/>
              <a:t>¿Cuáles son los costos mas importantes inherentes a nuestro modelo de negocio</a:t>
            </a:r>
            <a:r>
              <a:rPr lang="es-CO" dirty="0" smtClean="0"/>
              <a:t>?</a:t>
            </a:r>
          </a:p>
          <a:p>
            <a:pPr marL="457200" indent="-457200" algn="ctr">
              <a:buAutoNum type="arabicPeriod"/>
            </a:pPr>
            <a:r>
              <a:rPr lang="es-CO" dirty="0" smtClean="0"/>
              <a:t>Servicios: agua, gas, luz </a:t>
            </a:r>
          </a:p>
          <a:p>
            <a:pPr marL="457200" indent="-457200" algn="ctr">
              <a:buAutoNum type="arabicPeriod"/>
            </a:pPr>
            <a:r>
              <a:rPr lang="es-CO" dirty="0" smtClean="0"/>
              <a:t> Nominas, salarios y restos de gastos de personal. </a:t>
            </a:r>
          </a:p>
          <a:p>
            <a:pPr marL="457200" indent="-457200" algn="ctr">
              <a:buAutoNum type="arabicPeriod"/>
            </a:pPr>
            <a:r>
              <a:rPr lang="es-CO" dirty="0"/>
              <a:t> </a:t>
            </a:r>
            <a:r>
              <a:rPr lang="es-CO" dirty="0" smtClean="0"/>
              <a:t>Gastos de limpieza.  </a:t>
            </a:r>
          </a:p>
        </p:txBody>
      </p:sp>
    </p:spTree>
    <p:extLst>
      <p:ext uri="{BB962C8B-B14F-4D97-AF65-F5344CB8AC3E}">
        <p14:creationId xmlns:p14="http://schemas.microsoft.com/office/powerpoint/2010/main" val="2186284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669073"/>
            <a:ext cx="9601200" cy="5198327"/>
          </a:xfrm>
        </p:spPr>
        <p:txBody>
          <a:bodyPr/>
          <a:lstStyle/>
          <a:p>
            <a:pPr algn="ctr"/>
            <a:r>
              <a:rPr lang="es-CO" dirty="0" smtClean="0"/>
              <a:t>2-9. </a:t>
            </a:r>
            <a:r>
              <a:rPr lang="es-CO" dirty="0"/>
              <a:t>¿Cuáles son los recursos clave mas </a:t>
            </a:r>
            <a:r>
              <a:rPr lang="es-CO" dirty="0" smtClean="0"/>
              <a:t>caros?</a:t>
            </a:r>
          </a:p>
          <a:p>
            <a:pPr marL="457200" indent="-457200" algn="ctr">
              <a:buAutoNum type="arabicPeriod"/>
            </a:pPr>
            <a:r>
              <a:rPr lang="es-CO" dirty="0" smtClean="0"/>
              <a:t>Maquinarias,  sistema informático y red de distribución.</a:t>
            </a:r>
          </a:p>
          <a:p>
            <a:pPr marL="0" indent="0" algn="ctr">
              <a:buNone/>
            </a:pPr>
            <a:r>
              <a:rPr lang="es-CO" dirty="0" smtClean="0"/>
              <a:t>3-9. </a:t>
            </a:r>
            <a:r>
              <a:rPr lang="es-CO" dirty="0"/>
              <a:t>¿Cuáles son las actividades clave mas caras</a:t>
            </a:r>
            <a:r>
              <a:rPr lang="es-CO" dirty="0" smtClean="0"/>
              <a:t>?</a:t>
            </a:r>
          </a:p>
          <a:p>
            <a:pPr marL="0" indent="0" algn="ctr">
              <a:buNone/>
            </a:pPr>
            <a:r>
              <a:rPr lang="es-CO" dirty="0" smtClean="0"/>
              <a:t>1 Entidad bancaria. </a:t>
            </a:r>
          </a:p>
          <a:p>
            <a:pPr marL="0" indent="0" algn="ctr">
              <a:buNone/>
            </a:pPr>
            <a:r>
              <a:rPr lang="es-CO" dirty="0" smtClean="0"/>
              <a:t>2 Restaurante: infraestructura, recursos humanos, tecnología y compras  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235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Lienzo personal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140" y="1533045"/>
            <a:ext cx="6365840" cy="4724647"/>
          </a:xfrm>
        </p:spPr>
      </p:pic>
    </p:spTree>
    <p:extLst>
      <p:ext uri="{BB962C8B-B14F-4D97-AF65-F5344CB8AC3E}">
        <p14:creationId xmlns:p14="http://schemas.microsoft.com/office/powerpoint/2010/main" val="331181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5010"/>
          </a:xfrm>
        </p:spPr>
        <p:txBody>
          <a:bodyPr/>
          <a:lstStyle/>
          <a:p>
            <a:pPr algn="ctr"/>
            <a:r>
              <a:rPr lang="es-CO" dirty="0" smtClean="0"/>
              <a:t>MI  IDEA DE NEGOCIO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996069"/>
            <a:ext cx="9601200" cy="4406590"/>
          </a:xfrm>
        </p:spPr>
        <p:txBody>
          <a:bodyPr/>
          <a:lstStyle/>
          <a:p>
            <a:pPr algn="ctr"/>
            <a:r>
              <a:rPr lang="es-CO" dirty="0" smtClean="0"/>
              <a:t>Crear una empresa en donde el cliente se sienta a gusto con su producto. </a:t>
            </a:r>
            <a:r>
              <a:rPr lang="es-ES" dirty="0" smtClean="0"/>
              <a:t>Nuestra </a:t>
            </a:r>
            <a:r>
              <a:rPr lang="es-ES" dirty="0"/>
              <a:t>idea consiste en </a:t>
            </a:r>
            <a:r>
              <a:rPr lang="es-ES" dirty="0" smtClean="0"/>
              <a:t> </a:t>
            </a:r>
            <a:r>
              <a:rPr lang="es-ES" dirty="0"/>
              <a:t>hacer </a:t>
            </a:r>
            <a:r>
              <a:rPr lang="es-ES" dirty="0" smtClean="0"/>
              <a:t>salsa de chontaduro, perejil y salsa de dulce de chontaduro La </a:t>
            </a:r>
            <a:r>
              <a:rPr lang="es-ES" dirty="0"/>
              <a:t>meta de nuestro negocio es que nuestro producto sea conocido por el mercado como un producto indispensable para la necesidad del cliente.  </a:t>
            </a:r>
            <a:r>
              <a:rPr lang="es-ES" dirty="0" smtClean="0"/>
              <a:t>El </a:t>
            </a:r>
            <a:r>
              <a:rPr lang="es-ES" dirty="0"/>
              <a:t>futuro de nuestro negocio es que pueda llegar a nivel nacional e internacional con marca propia y reconocida, lo cumpliremos ofreciendo la mejor calidad y los mejores precios para toda clase de familias. </a:t>
            </a:r>
            <a:endParaRPr lang="es-ES" dirty="0" smtClean="0"/>
          </a:p>
          <a:p>
            <a:pPr algn="ctr"/>
            <a:r>
              <a:rPr lang="es-ES" dirty="0" smtClean="0"/>
              <a:t>Nombre de mi empresa: </a:t>
            </a:r>
          </a:p>
          <a:p>
            <a:pPr marL="0" indent="0" algn="ctr">
              <a:buNone/>
            </a:pPr>
            <a:r>
              <a:rPr lang="es-ES" dirty="0" smtClean="0"/>
              <a:t>RAICES DEL SABOR </a:t>
            </a:r>
            <a:endParaRPr lang="es-CO" dirty="0"/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687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691376"/>
            <a:ext cx="9601200" cy="5798634"/>
          </a:xfrm>
        </p:spPr>
        <p:txBody>
          <a:bodyPr/>
          <a:lstStyle/>
          <a:p>
            <a:pPr algn="ctr"/>
            <a:r>
              <a:rPr lang="es-CO" dirty="0" smtClean="0"/>
              <a:t>Actividad : </a:t>
            </a:r>
          </a:p>
          <a:p>
            <a:pPr marL="457200" indent="-457200" algn="ctr">
              <a:buAutoNum type="arabicPeriod"/>
            </a:pPr>
            <a:r>
              <a:rPr lang="es-CO" dirty="0" smtClean="0"/>
              <a:t>Apoyados en la explicación realice una presentación en PowerPoint o </a:t>
            </a:r>
            <a:r>
              <a:rPr lang="es-CO" dirty="0" err="1" smtClean="0"/>
              <a:t>Prezi</a:t>
            </a:r>
            <a:r>
              <a:rPr lang="es-CO" dirty="0" smtClean="0"/>
              <a:t> donde exponga su idea de negocio, contestando las siguientes preguntas: </a:t>
            </a:r>
          </a:p>
          <a:p>
            <a:pPr marL="0" indent="0" algn="ctr">
              <a:buNone/>
            </a:pPr>
            <a:r>
              <a:rPr lang="es-CO" dirty="0" smtClean="0"/>
              <a:t>1-segmentos de mercado: ¿Para quién creamos valor? </a:t>
            </a:r>
          </a:p>
          <a:p>
            <a:pPr marL="0" indent="0" algn="ctr">
              <a:buNone/>
            </a:pPr>
            <a:r>
              <a:rPr lang="es-CO" dirty="0" smtClean="0"/>
              <a:t>R/ Creamos valor para los clientes ya que son la base primordial de la empresa, el cliente ya decide si al empresa realmente cubre sus necesidades. </a:t>
            </a:r>
          </a:p>
          <a:p>
            <a:pPr marL="0" indent="0" algn="ctr">
              <a:buNone/>
            </a:pPr>
            <a:r>
              <a:rPr lang="es-CO" dirty="0" smtClean="0"/>
              <a:t>2. Propuesta de valor: ¿Qué valor proporcionamos a nuestra  clientes? ¿Qué problema estamos ayudando a solucionar? ¿Qué necesidades de los clientes satisfacemos? ¿Qué paquete de producto o servicio ofrecemos a cada segmento de mercado?</a:t>
            </a:r>
          </a:p>
          <a:p>
            <a:pPr marL="0" indent="0" algn="ctr">
              <a:buNone/>
            </a:pPr>
            <a:r>
              <a:rPr lang="es-CO" dirty="0" smtClean="0"/>
              <a:t>1-2 .¿Qué valor proporcionamos a nuestros clientes? </a:t>
            </a:r>
          </a:p>
          <a:p>
            <a:pPr marL="0" indent="0" algn="ctr">
              <a:buNone/>
            </a:pPr>
            <a:r>
              <a:rPr lang="es-CO" dirty="0" smtClean="0"/>
              <a:t>R/La calidad de las salsas y el precio. </a:t>
            </a:r>
          </a:p>
          <a:p>
            <a:pPr marL="0" indent="0" algn="ctr">
              <a:buNone/>
            </a:pPr>
            <a:r>
              <a:rPr lang="es-CO" dirty="0" smtClean="0"/>
              <a:t>2-2.¿Que problema estamos ayudando a solucionar?</a:t>
            </a:r>
          </a:p>
          <a:p>
            <a:pPr marL="0" indent="0" algn="ctr">
              <a:buNone/>
            </a:pPr>
            <a:r>
              <a:rPr lang="es-CO" dirty="0" smtClean="0"/>
              <a:t>R/Lo que estamos solucionando es que el cliente se sienta a gusto con su producto y también darle otro uso a el chontaduro y perejil. </a:t>
            </a:r>
          </a:p>
          <a:p>
            <a:pPr marL="0" indent="0" algn="ctr">
              <a:buNone/>
            </a:pP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61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959005"/>
            <a:ext cx="9601200" cy="4908395"/>
          </a:xfrm>
        </p:spPr>
        <p:txBody>
          <a:bodyPr/>
          <a:lstStyle/>
          <a:p>
            <a:pPr algn="ctr"/>
            <a:r>
              <a:rPr lang="es-CO" dirty="0" smtClean="0"/>
              <a:t>3-2. ¿Qué necesidades de los clientes satisfacemos? </a:t>
            </a:r>
          </a:p>
          <a:p>
            <a:pPr marL="0" indent="0" algn="ctr">
              <a:buNone/>
            </a:pPr>
            <a:r>
              <a:rPr lang="es-CO" dirty="0" smtClean="0"/>
              <a:t>R/ Las necesidades que satisfacemos son: </a:t>
            </a:r>
          </a:p>
          <a:p>
            <a:pPr marL="0" indent="0" algn="ctr">
              <a:buNone/>
            </a:pPr>
            <a:r>
              <a:rPr lang="es-CO" dirty="0" smtClean="0"/>
              <a:t>-Encontrar la salsa que es muy difícil de encontrar. </a:t>
            </a:r>
          </a:p>
          <a:p>
            <a:pPr marL="0" indent="0" algn="ctr">
              <a:buNone/>
            </a:pPr>
            <a:r>
              <a:rPr lang="es-CO" dirty="0" smtClean="0"/>
              <a:t>-excelente presentación del producto que ofrece mi empresa. </a:t>
            </a:r>
          </a:p>
          <a:p>
            <a:pPr marL="0" indent="0" algn="ctr">
              <a:buNone/>
            </a:pPr>
            <a:r>
              <a:rPr lang="es-CO" dirty="0" smtClean="0"/>
              <a:t>-salsa de excelente calidad. </a:t>
            </a:r>
          </a:p>
          <a:p>
            <a:pPr marL="0" indent="0" algn="ctr">
              <a:buNone/>
            </a:pPr>
            <a:r>
              <a:rPr lang="es-CO" dirty="0" smtClean="0"/>
              <a:t>4-2. ¿Qué paquetes de productos o servicios aplicamos a cada segmento aplicamos? </a:t>
            </a:r>
          </a:p>
          <a:p>
            <a:pPr marL="0" indent="0" algn="ctr">
              <a:buNone/>
            </a:pPr>
            <a:r>
              <a:rPr lang="es-CO" dirty="0" smtClean="0"/>
              <a:t>1-R/Segmentos de clientes:</a:t>
            </a:r>
          </a:p>
          <a:p>
            <a:pPr marL="0" indent="0" algn="ctr">
              <a:buNone/>
            </a:pPr>
            <a:r>
              <a:rPr lang="es-CO" dirty="0" smtClean="0"/>
              <a:t>-Nos enfocaremos en atraer clientes del país. </a:t>
            </a:r>
          </a:p>
          <a:p>
            <a:pPr marL="0" indent="0" algn="ctr">
              <a:buNone/>
            </a:pPr>
            <a:r>
              <a:rPr lang="es-CO" dirty="0" smtClean="0"/>
              <a:t>2- R/Escoge uno o varios segmentos de clientes según sus características:</a:t>
            </a:r>
          </a:p>
          <a:p>
            <a:pPr marL="0" indent="0" algn="ctr">
              <a:buNone/>
            </a:pPr>
            <a:r>
              <a:rPr lang="es-CO" dirty="0" smtClean="0"/>
              <a:t>- Mi empresa se enfocara en localizar uno o mas nichos que puedan juntar según sus </a:t>
            </a:r>
            <a:r>
              <a:rPr lang="es-CO" dirty="0" err="1" smtClean="0"/>
              <a:t>caracteristicas</a:t>
            </a:r>
            <a:r>
              <a:rPr lang="es-CO" dirty="0" smtClean="0"/>
              <a:t>. </a:t>
            </a:r>
          </a:p>
          <a:p>
            <a:pPr marL="0" indent="0" algn="ctr"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58653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802888"/>
            <a:ext cx="9601200" cy="5064512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3- R/Siembra clientes de semillas y pon atención de donde florecen: </a:t>
            </a:r>
          </a:p>
          <a:p>
            <a:pPr marL="0" indent="0" algn="ctr">
              <a:buNone/>
            </a:pPr>
            <a:r>
              <a:rPr lang="es-CO" dirty="0" smtClean="0"/>
              <a:t>-Mi modelo de negocio aunque esta bien estudiado y cuento con una flamante plan de empresa, es indispensable mantener los ojos bien abiertos. </a:t>
            </a:r>
          </a:p>
          <a:p>
            <a:pPr marL="0" indent="0" algn="ctr">
              <a:buNone/>
            </a:pPr>
            <a:r>
              <a:rPr lang="es-CO" dirty="0" smtClean="0"/>
              <a:t>3-Canales de distribución: ¿Qué canal prefieren nuestros segmentos de mercado? ¿Cómo establecemos actualmente el contacto con los clientes? ¿Cómo se conjugan nuestro canales?</a:t>
            </a:r>
          </a:p>
          <a:p>
            <a:pPr marL="0" indent="0" algn="ctr">
              <a:buNone/>
            </a:pPr>
            <a:r>
              <a:rPr lang="es-CO" dirty="0" smtClean="0"/>
              <a:t>3-1.¿que canales prefieren nuestros segmentos de mercado? </a:t>
            </a:r>
          </a:p>
          <a:p>
            <a:pPr marL="0" indent="0" algn="ctr">
              <a:buNone/>
            </a:pPr>
            <a:r>
              <a:rPr lang="es-CO" dirty="0" smtClean="0"/>
              <a:t>R/ Prefieren el teléfono o correo electrónico como canal de atención al cliente. </a:t>
            </a:r>
          </a:p>
          <a:p>
            <a:pPr marL="0" indent="0" algn="ctr">
              <a:buNone/>
            </a:pPr>
            <a:r>
              <a:rPr lang="es-CO" dirty="0" smtClean="0"/>
              <a:t>3-2 ¿Cómo establecemos actualmente el contacto con los clientes?</a:t>
            </a:r>
          </a:p>
          <a:p>
            <a:pPr marL="0" indent="0" algn="ctr">
              <a:buNone/>
            </a:pPr>
            <a:r>
              <a:rPr lang="es-CO" dirty="0" smtClean="0"/>
              <a:t>R/Virtualmente ya sea por correos, llamas telefónicas. </a:t>
            </a:r>
          </a:p>
          <a:p>
            <a:pPr marL="0" indent="0" algn="ctr">
              <a:buNone/>
            </a:pPr>
            <a:r>
              <a:rPr lang="es-CO" dirty="0" smtClean="0"/>
              <a:t>3-3. ¿Cómo se conjugan nuestro canales?</a:t>
            </a:r>
          </a:p>
          <a:p>
            <a:pPr marL="0" indent="0" algn="ctr">
              <a:buNone/>
            </a:pPr>
            <a:r>
              <a:rPr lang="es-CO" dirty="0" smtClean="0"/>
              <a:t>R/ Los canales que usare serán con el fin de hacer llegar al cliente de la mejor manera la información acerca del producto. </a:t>
            </a:r>
          </a:p>
        </p:txBody>
      </p:sp>
    </p:spTree>
    <p:extLst>
      <p:ext uri="{BB962C8B-B14F-4D97-AF65-F5344CB8AC3E}">
        <p14:creationId xmlns:p14="http://schemas.microsoft.com/office/powerpoint/2010/main" val="30530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903249"/>
            <a:ext cx="9601200" cy="4964151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1-3. Canales de </a:t>
            </a:r>
            <a:r>
              <a:rPr lang="es-CO" dirty="0" err="1" smtClean="0"/>
              <a:t>canvas</a:t>
            </a:r>
            <a:r>
              <a:rPr lang="es-CO" dirty="0" smtClean="0"/>
              <a:t> </a:t>
            </a:r>
          </a:p>
          <a:p>
            <a:pPr marL="0" indent="0" algn="ctr">
              <a:buNone/>
            </a:pPr>
            <a:r>
              <a:rPr lang="es-CO" dirty="0" smtClean="0"/>
              <a:t>-Comunicación: Tiene como principal objetivo influenciar la disposición de comprar o generar una actitud positiva en el cliente. </a:t>
            </a:r>
          </a:p>
          <a:p>
            <a:pPr marL="0" indent="0" algn="ctr">
              <a:buNone/>
            </a:pPr>
            <a:r>
              <a:rPr lang="es-CO" dirty="0" smtClean="0"/>
              <a:t>-Distribución: Son los que empleamos para hacer llegar al mercado nuestro producto o el este caso el mercado puede ser presentado por el cliente. </a:t>
            </a:r>
          </a:p>
          <a:p>
            <a:pPr marL="0" indent="0" algn="ctr">
              <a:buNone/>
            </a:pPr>
            <a:r>
              <a:rPr lang="es-CO" dirty="0" smtClean="0"/>
              <a:t>-Venta: Son medios para acercar nuestra propuesta de valor al cliente con la finalidad de promover las ventas.   </a:t>
            </a:r>
          </a:p>
          <a:p>
            <a:pPr marL="0" indent="0" algn="ctr">
              <a:buNone/>
            </a:pPr>
            <a:r>
              <a:rPr lang="es-CO" dirty="0" smtClean="0"/>
              <a:t>2-3. Tipos de interacción con el clientes de mi empresa. </a:t>
            </a:r>
          </a:p>
          <a:p>
            <a:pPr marL="0" indent="0" algn="ctr">
              <a:buNone/>
            </a:pPr>
            <a:r>
              <a:rPr lang="es-CO" dirty="0" smtClean="0"/>
              <a:t>Directos: Son canales propios y utilizados para obtener beneficios por reducción por reducción de costos.</a:t>
            </a:r>
          </a:p>
          <a:p>
            <a:pPr marL="0" indent="0" algn="ctr">
              <a:buNone/>
            </a:pPr>
            <a:r>
              <a:rPr lang="es-CO" dirty="0" smtClean="0"/>
              <a:t>Indirectos: Son cosas externas que facilitan a la empresa el acceso a los clientes o los productos o servicios. </a:t>
            </a:r>
          </a:p>
        </p:txBody>
      </p:sp>
    </p:spTree>
    <p:extLst>
      <p:ext uri="{BB962C8B-B14F-4D97-AF65-F5344CB8AC3E}">
        <p14:creationId xmlns:p14="http://schemas.microsoft.com/office/powerpoint/2010/main" val="272486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825190"/>
            <a:ext cx="9601200" cy="5352586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3-3. ¿Cómo se integran en las actividades diarias de los clientes?</a:t>
            </a:r>
          </a:p>
          <a:p>
            <a:pPr marL="0" indent="0" algn="ctr">
              <a:buNone/>
            </a:pPr>
            <a:r>
              <a:rPr lang="es-CO" dirty="0" smtClean="0"/>
              <a:t>R/Son puntos de contacto con los clientes. Las siguientes funciones: </a:t>
            </a:r>
          </a:p>
          <a:p>
            <a:pPr marL="0" indent="0" algn="ctr">
              <a:buNone/>
            </a:pPr>
            <a:r>
              <a:rPr lang="es-CO" dirty="0" smtClean="0"/>
              <a:t>-Dar a conocer el producto por medio de publicidad. </a:t>
            </a:r>
          </a:p>
          <a:p>
            <a:pPr marL="0" indent="0" algn="ctr">
              <a:buNone/>
            </a:pPr>
            <a:r>
              <a:rPr lang="es-CO" dirty="0" smtClean="0"/>
              <a:t>-Ayudar a los clientes a evaluar la propuesta de valor. </a:t>
            </a:r>
          </a:p>
          <a:p>
            <a:pPr marL="0" indent="0" algn="ctr">
              <a:buNone/>
            </a:pPr>
            <a:r>
              <a:rPr lang="es-CO" dirty="0" smtClean="0"/>
              <a:t>-Ofrecer un servicio de atención </a:t>
            </a:r>
          </a:p>
          <a:p>
            <a:pPr marL="0" indent="0" algn="ctr">
              <a:buNone/>
            </a:pPr>
            <a:r>
              <a:rPr lang="es-CO" dirty="0" smtClean="0"/>
              <a:t>4-3. ¿Qué tipo de relaciones hemos establecido en mi empresa?</a:t>
            </a:r>
          </a:p>
          <a:p>
            <a:pPr marL="0" indent="0" algn="ctr">
              <a:buNone/>
            </a:pPr>
            <a:r>
              <a:rPr lang="es-CO" dirty="0" smtClean="0"/>
              <a:t>R/ Existen varias categorías de relación que pueden coexistir</a:t>
            </a:r>
          </a:p>
          <a:p>
            <a:pPr marL="0" indent="0" algn="ctr">
              <a:buNone/>
            </a:pPr>
            <a:r>
              <a:rPr lang="es-CO" dirty="0"/>
              <a:t>-Asistencia personal: Interacción humana (puntos de venta, centros de llamada, etc.) Por ejemplo: revisión odontología. </a:t>
            </a: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-</a:t>
            </a:r>
            <a:r>
              <a:rPr lang="es-CO" dirty="0"/>
              <a:t>Asistencia personal exclusiva: Un representante del servicio se dedica específicamente a un cliente (banca privada, ejecutivos de cuentas publicitarias</a:t>
            </a:r>
            <a:r>
              <a:rPr lang="es-CO" dirty="0" smtClean="0"/>
              <a:t>).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-Autoservicio: La empresa se limita a proporcionar los medios necesarios. La tecnología permite crear servicios automáticos que pueden simular una relación personal.</a:t>
            </a:r>
            <a:endParaRPr lang="es-CO" dirty="0" smtClean="0"/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426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791737"/>
            <a:ext cx="9601200" cy="5075663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/>
              <a:t>4- RELACIONES CON EL CLIENTE: ¿Qué tipo de relación esperan los diferentes segmentos de mercado? ¿Qué tipo de relaciones hemos establecido? ¿Cuál es su costo? ¿Cómo se integran en nuestro modelo de negocio</a:t>
            </a:r>
            <a:r>
              <a:rPr lang="es-CO" dirty="0" smtClean="0"/>
              <a:t>?</a:t>
            </a:r>
          </a:p>
          <a:p>
            <a:pPr marL="0" indent="0" algn="ctr">
              <a:buNone/>
            </a:pPr>
            <a:r>
              <a:rPr lang="es-CO" dirty="0"/>
              <a:t>• Preguntas. </a:t>
            </a:r>
            <a:r>
              <a:rPr lang="es-CO" dirty="0" smtClean="0"/>
              <a:t>•</a:t>
            </a:r>
          </a:p>
          <a:p>
            <a:pPr marL="0" indent="0" algn="ctr">
              <a:buNone/>
            </a:pPr>
            <a:r>
              <a:rPr lang="es-CO" dirty="0" smtClean="0"/>
              <a:t> </a:t>
            </a:r>
            <a:r>
              <a:rPr lang="es-CO" dirty="0"/>
              <a:t>1-4. ¿QUE TIPO DE RELACION ESPERAN LOS DIFERENTES SEGMENTOS DE MERCADO </a:t>
            </a:r>
            <a:r>
              <a:rPr lang="es-CO" dirty="0" smtClean="0"/>
              <a:t>?</a:t>
            </a:r>
          </a:p>
          <a:p>
            <a:pPr marL="0" indent="0" algn="ctr">
              <a:buNone/>
            </a:pPr>
            <a:r>
              <a:rPr lang="es-CO" dirty="0" smtClean="0"/>
              <a:t>R/</a:t>
            </a:r>
            <a:r>
              <a:rPr lang="es-CO" dirty="0"/>
              <a:t>el tipo de relación que desean establecer con cada segmento de mercado. La relación puede ser personal o automatizada. Las relaciones con los clientes pueden estar basadas en los fundamentos </a:t>
            </a:r>
            <a:r>
              <a:rPr lang="es-CO" dirty="0" smtClean="0"/>
              <a:t>siguientes</a:t>
            </a:r>
            <a:r>
              <a:rPr lang="es-CO" dirty="0"/>
              <a:t>: Captación de clientes</a:t>
            </a:r>
            <a:r>
              <a:rPr lang="es-CO" dirty="0" smtClean="0"/>
              <a:t>.</a:t>
            </a:r>
          </a:p>
          <a:p>
            <a:pPr marL="0" indent="0" algn="ctr">
              <a:buNone/>
            </a:pPr>
            <a:r>
              <a:rPr lang="es-CO" dirty="0"/>
              <a:t> 2-4. Asistencia personal exclusiva: Es la acción de que una persona del servicio al cliente se dedica únicamente a un cliente determinado con el fin de apoyarlo, informarle y guiarlo hasta el momento que se concreta la compra. </a:t>
            </a:r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540233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415</TotalTime>
  <Words>1671</Words>
  <Application>Microsoft Office PowerPoint</Application>
  <PresentationFormat>Panorámica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Creación de empresas   Presentado por: Karol Dayanna racines c. 11. Tema: LIENZO  PROFESORA: JOHANA DIAZ  INSTITUCION EDUCATIVA MIGUEL DE CERVANTES SAAVEDRA.  </vt:lpstr>
      <vt:lpstr>Lienzo personal </vt:lpstr>
      <vt:lpstr>MI  IDEA DE NEGOCIO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>pc</dc:creator>
  <cp:lastModifiedBy>pc</cp:lastModifiedBy>
  <cp:revision>24</cp:revision>
  <dcterms:created xsi:type="dcterms:W3CDTF">2021-08-11T15:55:40Z</dcterms:created>
  <dcterms:modified xsi:type="dcterms:W3CDTF">2021-10-08T01:50:49Z</dcterms:modified>
</cp:coreProperties>
</file>