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7" d="100"/>
          <a:sy n="37" d="100"/>
        </p:scale>
        <p:origin x="-1172" y="-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074310B1-408E-4805-92CE-9F0CF62C1A72}" type="datetimeFigureOut">
              <a:rPr lang="es-CO" smtClean="0"/>
              <a:t>21/10/2021</a:t>
            </a:fld>
            <a:endParaRPr lang="es-CO"/>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O"/>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02B155D8-48FA-441F-BA19-21646EF3EDC4}"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74310B1-408E-4805-92CE-9F0CF62C1A72}" type="datetimeFigureOut">
              <a:rPr lang="es-CO" smtClean="0"/>
              <a:t>21/10/2021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2B155D8-48FA-441F-BA19-21646EF3EDC4}"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74310B1-408E-4805-92CE-9F0CF62C1A72}" type="datetimeFigureOut">
              <a:rPr lang="es-CO" smtClean="0"/>
              <a:t>21/10/2021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2B155D8-48FA-441F-BA19-21646EF3EDC4}"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074310B1-408E-4805-92CE-9F0CF62C1A72}" type="datetimeFigureOut">
              <a:rPr lang="es-CO" smtClean="0"/>
              <a:t>21/10/2021</a:t>
            </a:fld>
            <a:endParaRPr lang="es-CO"/>
          </a:p>
        </p:txBody>
      </p:sp>
      <p:sp>
        <p:nvSpPr>
          <p:cNvPr id="9" name="8 Marcador de número de diapositiva"/>
          <p:cNvSpPr>
            <a:spLocks noGrp="1"/>
          </p:cNvSpPr>
          <p:nvPr>
            <p:ph type="sldNum" sz="quarter" idx="15"/>
          </p:nvPr>
        </p:nvSpPr>
        <p:spPr/>
        <p:txBody>
          <a:bodyPr rtlCol="0"/>
          <a:lstStyle/>
          <a:p>
            <a:fld id="{02B155D8-48FA-441F-BA19-21646EF3EDC4}" type="slidenum">
              <a:rPr lang="es-CO" smtClean="0"/>
              <a:t>‹Nº›</a:t>
            </a:fld>
            <a:endParaRPr lang="es-CO"/>
          </a:p>
        </p:txBody>
      </p:sp>
      <p:sp>
        <p:nvSpPr>
          <p:cNvPr id="10" name="9 Marcador de pie de página"/>
          <p:cNvSpPr>
            <a:spLocks noGrp="1"/>
          </p:cNvSpPr>
          <p:nvPr>
            <p:ph type="ftr" sz="quarter" idx="16"/>
          </p:nvPr>
        </p:nvSpPr>
        <p:spPr/>
        <p:txBody>
          <a:bodyPr rtlCol="0"/>
          <a:lstStyle/>
          <a:p>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074310B1-408E-4805-92CE-9F0CF62C1A72}" type="datetimeFigureOut">
              <a:rPr lang="es-CO" smtClean="0"/>
              <a:t>21/10/2021</a:t>
            </a:fld>
            <a:endParaRPr lang="es-CO"/>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O"/>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02B155D8-48FA-441F-BA19-21646EF3EDC4}"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074310B1-408E-4805-92CE-9F0CF62C1A72}" type="datetimeFigureOut">
              <a:rPr lang="es-CO" smtClean="0"/>
              <a:t>21/10/2021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2B155D8-48FA-441F-BA19-21646EF3EDC4}" type="slidenum">
              <a:rPr lang="es-CO" smtClean="0"/>
              <a:t>‹Nº›</a:t>
            </a:fld>
            <a:endParaRPr lang="es-CO"/>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074310B1-408E-4805-92CE-9F0CF62C1A72}" type="datetimeFigureOut">
              <a:rPr lang="es-CO" smtClean="0"/>
              <a:t>21/10/2021</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02B155D8-48FA-441F-BA19-21646EF3EDC4}" type="slidenum">
              <a:rPr lang="es-CO" smtClean="0"/>
              <a:t>‹Nº›</a:t>
            </a:fld>
            <a:endParaRPr lang="es-CO"/>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074310B1-408E-4805-92CE-9F0CF62C1A72}" type="datetimeFigureOut">
              <a:rPr lang="es-CO" smtClean="0"/>
              <a:t>21/10/2021</a:t>
            </a:fld>
            <a:endParaRPr lang="es-CO"/>
          </a:p>
        </p:txBody>
      </p:sp>
      <p:sp>
        <p:nvSpPr>
          <p:cNvPr id="7" name="6 Marcador de número de diapositiva"/>
          <p:cNvSpPr>
            <a:spLocks noGrp="1"/>
          </p:cNvSpPr>
          <p:nvPr>
            <p:ph type="sldNum" sz="quarter" idx="11"/>
          </p:nvPr>
        </p:nvSpPr>
        <p:spPr/>
        <p:txBody>
          <a:bodyPr rtlCol="0"/>
          <a:lstStyle/>
          <a:p>
            <a:fld id="{02B155D8-48FA-441F-BA19-21646EF3EDC4}" type="slidenum">
              <a:rPr lang="es-CO" smtClean="0"/>
              <a:t>‹Nº›</a:t>
            </a:fld>
            <a:endParaRPr lang="es-CO"/>
          </a:p>
        </p:txBody>
      </p:sp>
      <p:sp>
        <p:nvSpPr>
          <p:cNvPr id="8" name="7 Marcador de pie de página"/>
          <p:cNvSpPr>
            <a:spLocks noGrp="1"/>
          </p:cNvSpPr>
          <p:nvPr>
            <p:ph type="ftr" sz="quarter" idx="12"/>
          </p:nvPr>
        </p:nvSpPr>
        <p:spPr/>
        <p:txBody>
          <a:bodyPr rtlCol="0"/>
          <a:lstStyle/>
          <a:p>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74310B1-408E-4805-92CE-9F0CF62C1A72}" type="datetimeFigureOut">
              <a:rPr lang="es-CO" smtClean="0"/>
              <a:t>21/10/2021</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02B155D8-48FA-441F-BA19-21646EF3EDC4}"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074310B1-408E-4805-92CE-9F0CF62C1A72}" type="datetimeFigureOut">
              <a:rPr lang="es-CO" smtClean="0"/>
              <a:t>21/10/2021</a:t>
            </a:fld>
            <a:endParaRPr lang="es-CO"/>
          </a:p>
        </p:txBody>
      </p:sp>
      <p:sp>
        <p:nvSpPr>
          <p:cNvPr id="22" name="21 Marcador de número de diapositiva"/>
          <p:cNvSpPr>
            <a:spLocks noGrp="1"/>
          </p:cNvSpPr>
          <p:nvPr>
            <p:ph type="sldNum" sz="quarter" idx="15"/>
          </p:nvPr>
        </p:nvSpPr>
        <p:spPr/>
        <p:txBody>
          <a:bodyPr rtlCol="0"/>
          <a:lstStyle/>
          <a:p>
            <a:fld id="{02B155D8-48FA-441F-BA19-21646EF3EDC4}" type="slidenum">
              <a:rPr lang="es-CO" smtClean="0"/>
              <a:t>‹Nº›</a:t>
            </a:fld>
            <a:endParaRPr lang="es-CO"/>
          </a:p>
        </p:txBody>
      </p:sp>
      <p:sp>
        <p:nvSpPr>
          <p:cNvPr id="23" name="22 Marcador de pie de página"/>
          <p:cNvSpPr>
            <a:spLocks noGrp="1"/>
          </p:cNvSpPr>
          <p:nvPr>
            <p:ph type="ftr" sz="quarter" idx="16"/>
          </p:nvPr>
        </p:nvSpPr>
        <p:spPr/>
        <p:txBody>
          <a:bodyPr rtlCol="0"/>
          <a:lstStyle/>
          <a:p>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074310B1-408E-4805-92CE-9F0CF62C1A72}" type="datetimeFigureOut">
              <a:rPr lang="es-CO" smtClean="0"/>
              <a:t>21/10/2021</a:t>
            </a:fld>
            <a:endParaRPr lang="es-CO"/>
          </a:p>
        </p:txBody>
      </p:sp>
      <p:sp>
        <p:nvSpPr>
          <p:cNvPr id="18" name="17 Marcador de número de diapositiva"/>
          <p:cNvSpPr>
            <a:spLocks noGrp="1"/>
          </p:cNvSpPr>
          <p:nvPr>
            <p:ph type="sldNum" sz="quarter" idx="11"/>
          </p:nvPr>
        </p:nvSpPr>
        <p:spPr/>
        <p:txBody>
          <a:bodyPr rtlCol="0"/>
          <a:lstStyle/>
          <a:p>
            <a:fld id="{02B155D8-48FA-441F-BA19-21646EF3EDC4}" type="slidenum">
              <a:rPr lang="es-CO" smtClean="0"/>
              <a:t>‹Nº›</a:t>
            </a:fld>
            <a:endParaRPr lang="es-CO"/>
          </a:p>
        </p:txBody>
      </p:sp>
      <p:sp>
        <p:nvSpPr>
          <p:cNvPr id="21" name="20 Marcador de pie de página"/>
          <p:cNvSpPr>
            <a:spLocks noGrp="1"/>
          </p:cNvSpPr>
          <p:nvPr>
            <p:ph type="ftr" sz="quarter" idx="12"/>
          </p:nvPr>
        </p:nvSpPr>
        <p:spPr/>
        <p:txBody>
          <a:bodyPr rtlCol="0"/>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74310B1-408E-4805-92CE-9F0CF62C1A72}" type="datetimeFigureOut">
              <a:rPr lang="es-CO" smtClean="0"/>
              <a:t>21/10/2021</a:t>
            </a:fld>
            <a:endParaRPr lang="es-CO"/>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O"/>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2B155D8-48FA-441F-BA19-21646EF3EDC4}"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357422" y="1428736"/>
            <a:ext cx="6172200" cy="1894362"/>
          </a:xfrm>
        </p:spPr>
        <p:txBody>
          <a:bodyPr>
            <a:normAutofit/>
          </a:bodyPr>
          <a:lstStyle/>
          <a:p>
            <a:r>
              <a:rPr lang="es-CO" sz="3600" dirty="0" smtClean="0">
                <a:solidFill>
                  <a:schemeClr val="tx1">
                    <a:lumMod val="95000"/>
                    <a:lumOff val="5000"/>
                  </a:schemeClr>
                </a:solidFill>
              </a:rPr>
              <a:t>Panorama histórico del pensamiento humano</a:t>
            </a:r>
            <a:endParaRPr lang="es-CO" sz="3600" dirty="0">
              <a:solidFill>
                <a:schemeClr val="tx1">
                  <a:lumMod val="95000"/>
                  <a:lumOff val="5000"/>
                </a:schemeClr>
              </a:solidFill>
            </a:endParaRPr>
          </a:p>
        </p:txBody>
      </p:sp>
      <p:sp>
        <p:nvSpPr>
          <p:cNvPr id="3" name="2 Subtítulo"/>
          <p:cNvSpPr>
            <a:spLocks noGrp="1"/>
          </p:cNvSpPr>
          <p:nvPr>
            <p:ph type="subTitle" idx="1"/>
          </p:nvPr>
        </p:nvSpPr>
        <p:spPr>
          <a:xfrm>
            <a:off x="2428860" y="3571876"/>
            <a:ext cx="6172200" cy="1371600"/>
          </a:xfrm>
        </p:spPr>
        <p:txBody>
          <a:bodyPr>
            <a:normAutofit/>
          </a:bodyPr>
          <a:lstStyle/>
          <a:p>
            <a:r>
              <a:rPr lang="es-CO" sz="2800" dirty="0" smtClean="0">
                <a:solidFill>
                  <a:schemeClr val="tx1">
                    <a:lumMod val="95000"/>
                    <a:lumOff val="5000"/>
                  </a:schemeClr>
                </a:solidFill>
              </a:rPr>
              <a:t>Karina Morales</a:t>
            </a:r>
          </a:p>
          <a:p>
            <a:r>
              <a:rPr lang="es-CO" sz="2800" dirty="0" smtClean="0">
                <a:solidFill>
                  <a:schemeClr val="tx1">
                    <a:lumMod val="95000"/>
                    <a:lumOff val="5000"/>
                  </a:schemeClr>
                </a:solidFill>
              </a:rPr>
              <a:t>Grado: once</a:t>
            </a:r>
            <a:endParaRPr lang="es-CO" sz="28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ARISTOTELOES (384 – 322 a.C.)</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Después de la muerte de su maestro empezó su propio camino de búsqueda de la sabiduría realizando diversos viajes hasta su encuentro con Filipo, rey de Macedonia, quien lo encarga de la educación de su hijo Alejandro </a:t>
            </a:r>
            <a:r>
              <a:rPr lang="es-CO" dirty="0" smtClean="0"/>
              <a:t>Magno</a:t>
            </a:r>
          </a:p>
          <a:p>
            <a:r>
              <a:rPr lang="es-CO" dirty="0" smtClean="0"/>
              <a:t>Teoría del conocimiento: Frente al problema del origen del conocimiento, Aristóteles parte de la realidad circundante, es decir, de los objetos tal como son percibidos por nuestros </a:t>
            </a:r>
            <a:r>
              <a:rPr lang="es-CO" dirty="0" smtClean="0"/>
              <a:t>sentidos</a:t>
            </a:r>
          </a:p>
          <a:p>
            <a:r>
              <a:rPr lang="es-CO" dirty="0" smtClean="0"/>
              <a:t>Metafísica de Aristóteles: Partiendo de su empirismo, el estagirita propone una doctrina sobre la esencia de los seres sensibles.</a:t>
            </a:r>
            <a:endParaRPr lang="es-C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Diferencias y similitudes en las doctrinas Platónicas y aristotélicas</a:t>
            </a:r>
            <a:r>
              <a:rPr lang="es-CO" dirty="0" smtClean="0"/>
              <a:t>.</a:t>
            </a:r>
            <a:endParaRPr lang="es-CO" dirty="0"/>
          </a:p>
        </p:txBody>
      </p:sp>
      <p:sp>
        <p:nvSpPr>
          <p:cNvPr id="3" name="2 Marcador de contenido"/>
          <p:cNvSpPr>
            <a:spLocks noGrp="1"/>
          </p:cNvSpPr>
          <p:nvPr>
            <p:ph sz="quarter" idx="1"/>
          </p:nvPr>
        </p:nvSpPr>
        <p:spPr/>
        <p:txBody>
          <a:bodyPr/>
          <a:lstStyle/>
          <a:p>
            <a:r>
              <a:rPr lang="es-CO" dirty="0" smtClean="0"/>
              <a:t>Teoría del conocimiento: existen dos mundos, el mundo sensible y el mundo inteligible o de las ideas, el conocimiento verdadero consiste en el acceso al mundo de las ideas. El mundo de los sentidos es engañoso. Antropología: el hombre es un compuesto de alma y cuerpo (dualismo), pero el alma es superior al cuerpo. El cuerpo es un obstáculo para conocer, "es la cárcel del alma". El cuerpo tiende a las pasiones, el alma al conocimiento. Metafísica: las ideas son las formas (esencias) inmutables de los objetos, las ideas no cambian, son eternas, son los modelos o arquetipos de cuanto existe</a:t>
            </a:r>
            <a:endParaRPr lang="es-CO"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FILOSOFIA HELENISTA O DE LA DECADENCIA</a:t>
            </a:r>
            <a:endParaRPr lang="es-CO" dirty="0">
              <a:solidFill>
                <a:schemeClr val="bg2">
                  <a:lumMod val="75000"/>
                </a:schemeClr>
              </a:solidFill>
            </a:endParaRPr>
          </a:p>
        </p:txBody>
      </p:sp>
      <p:sp>
        <p:nvSpPr>
          <p:cNvPr id="3" name="2 Marcador de contenido"/>
          <p:cNvSpPr>
            <a:spLocks noGrp="1"/>
          </p:cNvSpPr>
          <p:nvPr>
            <p:ph sz="quarter" idx="1"/>
          </p:nvPr>
        </p:nvSpPr>
        <p:spPr/>
        <p:txBody>
          <a:bodyPr>
            <a:normAutofit lnSpcReduction="10000"/>
          </a:bodyPr>
          <a:lstStyle/>
          <a:p>
            <a:r>
              <a:rPr lang="es-CO" dirty="0" smtClean="0"/>
              <a:t>Fueron cerca de 300 años en donde la cultura griega cambió radicalmente al entrar en contacto con otros pueblos de Asia como producto de las conquistas (INVASIONES) de Alejandro. Este gran general extendió las fronteras del imperio hasta la India permitiendo que la cultura griega se enriqueciera con los aportes de otros pueblos</a:t>
            </a:r>
            <a:r>
              <a:rPr lang="es-CO" dirty="0" smtClean="0"/>
              <a:t>.</a:t>
            </a:r>
          </a:p>
          <a:p>
            <a:r>
              <a:rPr lang="es-CO" dirty="0" smtClean="0"/>
              <a:t>EPICUREISMO – El placer moderado (Siglo III a. C): Epicuro estableció su escuela en Atenas en un lugar apacible y sencillo conocido con el nombre de "el jardín". Allí se dedicó a la enseñanza de algunos principios morales que orientaron la vida de familiares, amigos y discípulos</a:t>
            </a:r>
            <a:endParaRPr lang="es-C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REGLAS DEL PLACER – </a:t>
            </a:r>
            <a:r>
              <a:rPr lang="es-CO" dirty="0" smtClean="0">
                <a:solidFill>
                  <a:schemeClr val="bg2">
                    <a:lumMod val="75000"/>
                  </a:schemeClr>
                </a:solidFill>
              </a:rPr>
              <a:t>EPICURO</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Busca placeres </a:t>
            </a:r>
            <a:r>
              <a:rPr lang="es-CO" dirty="0" smtClean="0"/>
              <a:t>espirituales</a:t>
            </a:r>
          </a:p>
          <a:p>
            <a:r>
              <a:rPr lang="es-CO" dirty="0" smtClean="0"/>
              <a:t>Acepta el dolor que te libre de un mayor </a:t>
            </a:r>
            <a:r>
              <a:rPr lang="es-CO" dirty="0" smtClean="0"/>
              <a:t>dolor</a:t>
            </a:r>
          </a:p>
          <a:p>
            <a:r>
              <a:rPr lang="es-CO" dirty="0" smtClean="0"/>
              <a:t>Busca placeres </a:t>
            </a:r>
            <a:r>
              <a:rPr lang="es-CO" dirty="0" smtClean="0"/>
              <a:t>espirituales</a:t>
            </a:r>
          </a:p>
          <a:p>
            <a:r>
              <a:rPr lang="es-CO" dirty="0" smtClean="0"/>
              <a:t>Vive sin temor a la </a:t>
            </a:r>
            <a:r>
              <a:rPr lang="es-CO" dirty="0" smtClean="0"/>
              <a:t>muerte</a:t>
            </a:r>
          </a:p>
          <a:p>
            <a:r>
              <a:rPr lang="es-CO" dirty="0" smtClean="0"/>
              <a:t>: La muerte es uno de los mayores temores del ser humano, pero para Epicuro esto no debería ser así. La muerte es un acontecimiento natural que no debe aterrorizarnos pues "cuando la muerte es, nosotros ya no somos, y mientras nosotros somos, la muerte no es"</a:t>
            </a:r>
            <a:endParaRPr lang="es-C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EL ESTOICISMO – la apatía, vivir serenamente, sin </a:t>
            </a:r>
            <a:r>
              <a:rPr lang="es-CO" dirty="0" smtClean="0">
                <a:solidFill>
                  <a:schemeClr val="bg2">
                    <a:lumMod val="75000"/>
                  </a:schemeClr>
                </a:solidFill>
              </a:rPr>
              <a:t>perturbaciones</a:t>
            </a:r>
            <a:endParaRPr lang="es-CO" dirty="0">
              <a:solidFill>
                <a:schemeClr val="bg2">
                  <a:lumMod val="75000"/>
                </a:schemeClr>
              </a:solidFill>
            </a:endParaRPr>
          </a:p>
        </p:txBody>
      </p:sp>
      <p:sp>
        <p:nvSpPr>
          <p:cNvPr id="3" name="2 Marcador de contenido"/>
          <p:cNvSpPr>
            <a:spLocks noGrp="1"/>
          </p:cNvSpPr>
          <p:nvPr>
            <p:ph sz="quarter" idx="1"/>
          </p:nvPr>
        </p:nvSpPr>
        <p:spPr/>
        <p:txBody>
          <a:bodyPr>
            <a:normAutofit fontScale="92500" lnSpcReduction="20000"/>
          </a:bodyPr>
          <a:lstStyle/>
          <a:p>
            <a:r>
              <a:rPr lang="es-CO" dirty="0" smtClean="0"/>
              <a:t>los epicúreos el centro de interés de esta filosofía es la búsqueda de la felicidad personal, pero no se preguntaban por el placer sino por aquellas cosas o situaciones que no nos permiten ser felices. La pregunta fundamental de Zenón es ¿por qué sufrimos? Aparentemente hay muchas razones por las cuales sufrimos, pero el filósofo resumió este problema en los apegos y </a:t>
            </a:r>
            <a:r>
              <a:rPr lang="es-CO" dirty="0" smtClean="0"/>
              <a:t>deseos</a:t>
            </a:r>
          </a:p>
          <a:p>
            <a:r>
              <a:rPr lang="es-CO" dirty="0" smtClean="0"/>
              <a:t>El objetivo último es llegar a la Ataraxia, es decir, permanecer imperturbables interiormente y alcanzar la </a:t>
            </a:r>
            <a:r>
              <a:rPr lang="es-CO" dirty="0" err="1" smtClean="0"/>
              <a:t>Apathía</a:t>
            </a:r>
            <a:r>
              <a:rPr lang="es-CO" dirty="0" smtClean="0"/>
              <a:t>, o sea el control de las pasiones y deseos, una "sana indiferencia" frente a cualquier situación de alegría o dolor. En este sentido, el sabio estoico y cualquier persona que siga esta ética debe tener como virtudes fundamentales la fortaleza, el autodominio, la templanza y la prudencia</a:t>
            </a:r>
            <a:endParaRPr lang="es-C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LOS CINICOS</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 </a:t>
            </a:r>
            <a:r>
              <a:rPr lang="es-CO" sz="3200" dirty="0" smtClean="0"/>
              <a:t>El nombre de cínicos tiene un doble origen, por una lado porque estos pensadores se reunían en el lugar llamado Gimnasio del </a:t>
            </a:r>
            <a:r>
              <a:rPr lang="es-CO" sz="3200" dirty="0" err="1" smtClean="0"/>
              <a:t>Cinosarges</a:t>
            </a:r>
            <a:r>
              <a:rPr lang="es-CO" sz="3200" dirty="0" smtClean="0"/>
              <a:t> (perro ágil), pero también porque estos filósofos de alguna manera imitaban con su vida a los "perros callejeros" (caninos).</a:t>
            </a:r>
            <a:endParaRPr lang="es-C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PRINCIPIOS BÁSICOS PARA UN VIVIR FELIZ</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Vive al natural: Es decir, tener una vida conforme a la naturaleza, tal como viven otros seres del cosmos: sin casa, sin preocupaciones, con sencillez, con lo que se presenta cada día. </a:t>
            </a:r>
            <a:endParaRPr lang="es-CO" dirty="0" smtClean="0"/>
          </a:p>
          <a:p>
            <a:r>
              <a:rPr lang="es-CO" dirty="0" smtClean="0"/>
              <a:t>Vive </a:t>
            </a:r>
            <a:r>
              <a:rPr lang="es-CO" dirty="0" smtClean="0"/>
              <a:t>sin depender de nada ni nadie: Esto significa vivir en la Autarquía, valerse por sí mismo, sin estar atado a lazos familiares, políticos, sociales, culturales, etc. Para alcanzar esta forma de vida las dos virtudes cínicas claves son el autodominio y la autosuficiencia.</a:t>
            </a:r>
            <a:endParaRPr lang="es-C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LOS ESCEPTICOS – NO SE PUEDE CONOCER LA VERDAD</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Su nombre viene del griego </a:t>
            </a:r>
            <a:r>
              <a:rPr lang="es-CO" dirty="0" err="1" smtClean="0"/>
              <a:t>Skeptomai</a:t>
            </a:r>
            <a:r>
              <a:rPr lang="es-CO" dirty="0" smtClean="0"/>
              <a:t> que significa "mirar cuidadosamente" o "examinar atentamente". La doctrina fundamental de los escépticos consiste en que nunca podemos conocer con precisión la verdad, por tanto la mejor actitud frente a la realidad es la duda sistemática y la abstención del </a:t>
            </a:r>
            <a:r>
              <a:rPr lang="es-CO" dirty="0" smtClean="0"/>
              <a:t>juicio</a:t>
            </a:r>
          </a:p>
          <a:p>
            <a:r>
              <a:rPr lang="es-CO" dirty="0" smtClean="0"/>
              <a:t>En cuestiones culturales, sociales, políticas, éticas, etc., nadie puede saber con certeza nada, y no hay una razón definitiva para preferir una cosa a otra.</a:t>
            </a:r>
            <a:endParaRPr lang="es-C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A. LA RELACION ENTRE LA FE Y LA RAZON</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sz="3200" dirty="0" smtClean="0"/>
              <a:t>Frente </a:t>
            </a:r>
            <a:r>
              <a:rPr lang="es-CO" sz="3200" dirty="0" smtClean="0"/>
              <a:t>a esta pluralidad de ideas, varios representantes eclesiásticos (Obispos, sacerdotes y monjes), emprendieron la tarea de buscar explicaciones racionales a diversos aspectos que estructuraban la doctrina cristiana y que facilitaban una unidad de criterios dentro de la naciente Iglesia.</a:t>
            </a:r>
            <a:endParaRPr lang="es-C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 </a:t>
            </a:r>
            <a:r>
              <a:rPr lang="es-CO" dirty="0" smtClean="0">
                <a:solidFill>
                  <a:schemeClr val="bg2">
                    <a:lumMod val="75000"/>
                  </a:schemeClr>
                </a:solidFill>
              </a:rPr>
              <a:t>EL PROBLEMA ANT ROPOLOGI CO DE LA LIBERTAD Y LA PRESENCIA DEL MAL EN EL MUNDO.</a:t>
            </a:r>
            <a:endParaRPr lang="es-CO" dirty="0">
              <a:solidFill>
                <a:schemeClr val="bg2">
                  <a:lumMod val="75000"/>
                </a:schemeClr>
              </a:solidFill>
            </a:endParaRPr>
          </a:p>
        </p:txBody>
      </p:sp>
      <p:sp>
        <p:nvSpPr>
          <p:cNvPr id="3" name="2 Marcador de contenido"/>
          <p:cNvSpPr>
            <a:spLocks noGrp="1"/>
          </p:cNvSpPr>
          <p:nvPr>
            <p:ph sz="quarter" idx="1"/>
          </p:nvPr>
        </p:nvSpPr>
        <p:spPr/>
        <p:txBody>
          <a:bodyPr>
            <a:normAutofit/>
          </a:bodyPr>
          <a:lstStyle/>
          <a:p>
            <a:r>
              <a:rPr lang="es-CO" sz="2800" dirty="0" smtClean="0"/>
              <a:t>¿Por qué hay seres humanos con la intención de hacerle daño a sus congéneres?, ¿por qué tanta violencia, hambre, miseria? La respuesta a estos interrogantes llevaron a diferentes pensadores a tratar el problema de la libertad en el hombre y la esencia del mal como algo ajeno a la creación de Dios.</a:t>
            </a:r>
            <a:endParaRPr lang="es-CO"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tx1">
                    <a:lumMod val="95000"/>
                    <a:lumOff val="5000"/>
                  </a:schemeClr>
                </a:solidFill>
              </a:rPr>
              <a:t>MENTEFACTO</a:t>
            </a:r>
            <a:endParaRPr lang="es-CO" dirty="0">
              <a:solidFill>
                <a:schemeClr val="tx1">
                  <a:lumMod val="95000"/>
                  <a:lumOff val="5000"/>
                </a:schemeClr>
              </a:solidFill>
            </a:endParaRPr>
          </a:p>
        </p:txBody>
      </p:sp>
      <p:sp>
        <p:nvSpPr>
          <p:cNvPr id="4" name="3 Rectángulo"/>
          <p:cNvSpPr/>
          <p:nvPr/>
        </p:nvSpPr>
        <p:spPr>
          <a:xfrm>
            <a:off x="3071802" y="3429000"/>
            <a:ext cx="2928958" cy="12858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a:off x="3357554" y="1714488"/>
            <a:ext cx="242889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solidFill>
                  <a:schemeClr val="tx1">
                    <a:lumMod val="95000"/>
                    <a:lumOff val="5000"/>
                  </a:schemeClr>
                </a:solidFill>
              </a:rPr>
              <a:t>La antigua Grecia</a:t>
            </a:r>
            <a:endParaRPr lang="es-CO" sz="2400" dirty="0">
              <a:solidFill>
                <a:schemeClr val="tx1">
                  <a:lumMod val="95000"/>
                  <a:lumOff val="5000"/>
                </a:schemeClr>
              </a:solidFill>
            </a:endParaRPr>
          </a:p>
        </p:txBody>
      </p:sp>
      <p:sp>
        <p:nvSpPr>
          <p:cNvPr id="6" name="5 Rectángulo"/>
          <p:cNvSpPr/>
          <p:nvPr/>
        </p:nvSpPr>
        <p:spPr>
          <a:xfrm>
            <a:off x="6786578" y="3286124"/>
            <a:ext cx="1714512"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6 Rectángulo"/>
          <p:cNvSpPr/>
          <p:nvPr/>
        </p:nvSpPr>
        <p:spPr>
          <a:xfrm>
            <a:off x="6786578" y="4286256"/>
            <a:ext cx="1857388"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7 Rectángulo"/>
          <p:cNvSpPr/>
          <p:nvPr/>
        </p:nvSpPr>
        <p:spPr>
          <a:xfrm>
            <a:off x="214282" y="2857496"/>
            <a:ext cx="192882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8 Rectángulo"/>
          <p:cNvSpPr/>
          <p:nvPr/>
        </p:nvSpPr>
        <p:spPr>
          <a:xfrm>
            <a:off x="214282" y="4286256"/>
            <a:ext cx="200026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9 Rectángulo"/>
          <p:cNvSpPr/>
          <p:nvPr/>
        </p:nvSpPr>
        <p:spPr>
          <a:xfrm>
            <a:off x="2500298" y="5643578"/>
            <a:ext cx="1928826"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Rectángulo"/>
          <p:cNvSpPr/>
          <p:nvPr/>
        </p:nvSpPr>
        <p:spPr>
          <a:xfrm>
            <a:off x="5214942" y="5643578"/>
            <a:ext cx="2143140"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CuadroTexto"/>
          <p:cNvSpPr txBox="1"/>
          <p:nvPr/>
        </p:nvSpPr>
        <p:spPr>
          <a:xfrm>
            <a:off x="3143240" y="3429000"/>
            <a:ext cx="2928958" cy="1077218"/>
          </a:xfrm>
          <a:prstGeom prst="rect">
            <a:avLst/>
          </a:prstGeom>
          <a:noFill/>
        </p:spPr>
        <p:txBody>
          <a:bodyPr wrap="square" rtlCol="0">
            <a:spAutoFit/>
          </a:bodyPr>
          <a:lstStyle/>
          <a:p>
            <a:r>
              <a:rPr lang="es-CO" sz="3200" dirty="0" smtClean="0"/>
              <a:t>Pensamiento humano</a:t>
            </a:r>
            <a:endParaRPr lang="es-CO" sz="3200" dirty="0"/>
          </a:p>
        </p:txBody>
      </p:sp>
      <p:sp>
        <p:nvSpPr>
          <p:cNvPr id="14" name="13 CuadroTexto"/>
          <p:cNvSpPr txBox="1"/>
          <p:nvPr/>
        </p:nvSpPr>
        <p:spPr>
          <a:xfrm>
            <a:off x="214282" y="2857496"/>
            <a:ext cx="1857388" cy="523220"/>
          </a:xfrm>
          <a:prstGeom prst="rect">
            <a:avLst/>
          </a:prstGeom>
          <a:noFill/>
        </p:spPr>
        <p:txBody>
          <a:bodyPr wrap="square" rtlCol="0">
            <a:spAutoFit/>
          </a:bodyPr>
          <a:lstStyle/>
          <a:p>
            <a:r>
              <a:rPr lang="es-CO" sz="2400" dirty="0" smtClean="0"/>
              <a:t>La</a:t>
            </a:r>
            <a:r>
              <a:rPr lang="es-CO" sz="2000" dirty="0" smtClean="0"/>
              <a:t> </a:t>
            </a:r>
            <a:r>
              <a:rPr lang="es-CO" sz="2800" dirty="0" smtClean="0"/>
              <a:t>cultura</a:t>
            </a:r>
            <a:endParaRPr lang="es-CO" sz="2000" dirty="0"/>
          </a:p>
        </p:txBody>
      </p:sp>
      <p:sp>
        <p:nvSpPr>
          <p:cNvPr id="15" name="14 CuadroTexto"/>
          <p:cNvSpPr txBox="1"/>
          <p:nvPr/>
        </p:nvSpPr>
        <p:spPr>
          <a:xfrm>
            <a:off x="214282" y="4286256"/>
            <a:ext cx="2000264" cy="461665"/>
          </a:xfrm>
          <a:prstGeom prst="rect">
            <a:avLst/>
          </a:prstGeom>
          <a:noFill/>
        </p:spPr>
        <p:txBody>
          <a:bodyPr wrap="square" rtlCol="0">
            <a:spAutoFit/>
          </a:bodyPr>
          <a:lstStyle/>
          <a:p>
            <a:r>
              <a:rPr lang="es-CO" sz="2400" dirty="0" smtClean="0"/>
              <a:t>La economía</a:t>
            </a:r>
            <a:endParaRPr lang="es-CO" sz="2400" dirty="0"/>
          </a:p>
        </p:txBody>
      </p:sp>
      <p:sp>
        <p:nvSpPr>
          <p:cNvPr id="16" name="15 CuadroTexto"/>
          <p:cNvSpPr txBox="1"/>
          <p:nvPr/>
        </p:nvSpPr>
        <p:spPr>
          <a:xfrm>
            <a:off x="7000892" y="3357562"/>
            <a:ext cx="1571636" cy="523220"/>
          </a:xfrm>
          <a:prstGeom prst="rect">
            <a:avLst/>
          </a:prstGeom>
          <a:noFill/>
        </p:spPr>
        <p:txBody>
          <a:bodyPr wrap="square" rtlCol="0">
            <a:spAutoFit/>
          </a:bodyPr>
          <a:lstStyle/>
          <a:p>
            <a:r>
              <a:rPr lang="es-CO" sz="2800" dirty="0" smtClean="0"/>
              <a:t>El arte</a:t>
            </a:r>
            <a:endParaRPr lang="es-CO" sz="2800" dirty="0"/>
          </a:p>
        </p:txBody>
      </p:sp>
      <p:sp>
        <p:nvSpPr>
          <p:cNvPr id="17" name="16 CuadroTexto"/>
          <p:cNvSpPr txBox="1"/>
          <p:nvPr/>
        </p:nvSpPr>
        <p:spPr>
          <a:xfrm>
            <a:off x="6786578" y="4214818"/>
            <a:ext cx="2357422" cy="523220"/>
          </a:xfrm>
          <a:prstGeom prst="rect">
            <a:avLst/>
          </a:prstGeom>
          <a:noFill/>
        </p:spPr>
        <p:txBody>
          <a:bodyPr wrap="square" rtlCol="0">
            <a:spAutoFit/>
          </a:bodyPr>
          <a:lstStyle/>
          <a:p>
            <a:r>
              <a:rPr lang="es-CO" sz="2400" dirty="0" smtClean="0"/>
              <a:t>L</a:t>
            </a:r>
            <a:r>
              <a:rPr lang="es-CO" sz="2800" dirty="0" smtClean="0"/>
              <a:t>a</a:t>
            </a:r>
            <a:r>
              <a:rPr lang="es-CO" dirty="0" smtClean="0"/>
              <a:t> </a:t>
            </a:r>
            <a:r>
              <a:rPr lang="es-CO" sz="2800" dirty="0" smtClean="0"/>
              <a:t>religión</a:t>
            </a:r>
            <a:endParaRPr lang="es-CO" dirty="0"/>
          </a:p>
        </p:txBody>
      </p:sp>
      <p:sp>
        <p:nvSpPr>
          <p:cNvPr id="18" name="17 CuadroTexto"/>
          <p:cNvSpPr txBox="1"/>
          <p:nvPr/>
        </p:nvSpPr>
        <p:spPr>
          <a:xfrm>
            <a:off x="2571736" y="5786454"/>
            <a:ext cx="1857388" cy="584775"/>
          </a:xfrm>
          <a:prstGeom prst="rect">
            <a:avLst/>
          </a:prstGeom>
          <a:noFill/>
        </p:spPr>
        <p:txBody>
          <a:bodyPr wrap="square" rtlCol="0">
            <a:spAutoFit/>
          </a:bodyPr>
          <a:lstStyle/>
          <a:p>
            <a:r>
              <a:rPr lang="es-CO" sz="2400" dirty="0" smtClean="0"/>
              <a:t>El</a:t>
            </a:r>
            <a:r>
              <a:rPr lang="es-CO" dirty="0" smtClean="0"/>
              <a:t> </a:t>
            </a:r>
            <a:r>
              <a:rPr lang="es-CO" sz="3200" dirty="0" smtClean="0"/>
              <a:t>estado</a:t>
            </a:r>
            <a:r>
              <a:rPr lang="es-CO" dirty="0" smtClean="0"/>
              <a:t> </a:t>
            </a:r>
            <a:endParaRPr lang="es-CO" dirty="0"/>
          </a:p>
        </p:txBody>
      </p:sp>
      <p:sp>
        <p:nvSpPr>
          <p:cNvPr id="19" name="18 CuadroTexto"/>
          <p:cNvSpPr txBox="1"/>
          <p:nvPr/>
        </p:nvSpPr>
        <p:spPr>
          <a:xfrm>
            <a:off x="5286380" y="5786455"/>
            <a:ext cx="2286016" cy="523220"/>
          </a:xfrm>
          <a:prstGeom prst="rect">
            <a:avLst/>
          </a:prstGeom>
          <a:noFill/>
        </p:spPr>
        <p:txBody>
          <a:bodyPr wrap="square" rtlCol="0">
            <a:spAutoFit/>
          </a:bodyPr>
          <a:lstStyle/>
          <a:p>
            <a:r>
              <a:rPr lang="es-CO" sz="2800" dirty="0" smtClean="0"/>
              <a:t>La sociedad</a:t>
            </a:r>
            <a:endParaRPr lang="es-CO" sz="2800" dirty="0"/>
          </a:p>
        </p:txBody>
      </p:sp>
      <p:cxnSp>
        <p:nvCxnSpPr>
          <p:cNvPr id="21" name="20 Conector recto de flecha"/>
          <p:cNvCxnSpPr>
            <a:stCxn id="13" idx="0"/>
            <a:endCxn id="5" idx="2"/>
          </p:cNvCxnSpPr>
          <p:nvPr/>
        </p:nvCxnSpPr>
        <p:spPr>
          <a:xfrm rot="16200000" flipV="1">
            <a:off x="4161232" y="2982512"/>
            <a:ext cx="857256" cy="35719"/>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33" name="32 Conector recto"/>
          <p:cNvCxnSpPr/>
          <p:nvPr/>
        </p:nvCxnSpPr>
        <p:spPr>
          <a:xfrm>
            <a:off x="5929322" y="4110484"/>
            <a:ext cx="571504" cy="32896"/>
          </a:xfrm>
          <a:prstGeom prst="line">
            <a:avLst/>
          </a:prstGeom>
        </p:spPr>
        <p:style>
          <a:lnRef idx="3">
            <a:schemeClr val="accent3"/>
          </a:lnRef>
          <a:fillRef idx="0">
            <a:schemeClr val="accent3"/>
          </a:fillRef>
          <a:effectRef idx="2">
            <a:schemeClr val="accent3"/>
          </a:effectRef>
          <a:fontRef idx="minor">
            <a:schemeClr val="tx1"/>
          </a:fontRef>
        </p:style>
      </p:cxnSp>
      <p:cxnSp>
        <p:nvCxnSpPr>
          <p:cNvPr id="37" name="36 Conector recto"/>
          <p:cNvCxnSpPr/>
          <p:nvPr/>
        </p:nvCxnSpPr>
        <p:spPr>
          <a:xfrm rot="5400000">
            <a:off x="6072198" y="4071942"/>
            <a:ext cx="858050" cy="794"/>
          </a:xfrm>
          <a:prstGeom prst="line">
            <a:avLst/>
          </a:prstGeom>
        </p:spPr>
        <p:style>
          <a:lnRef idx="3">
            <a:schemeClr val="accent3"/>
          </a:lnRef>
          <a:fillRef idx="0">
            <a:schemeClr val="accent3"/>
          </a:fillRef>
          <a:effectRef idx="2">
            <a:schemeClr val="accent3"/>
          </a:effectRef>
          <a:fontRef idx="minor">
            <a:schemeClr val="tx1"/>
          </a:fontRef>
        </p:style>
      </p:cxnSp>
      <p:cxnSp>
        <p:nvCxnSpPr>
          <p:cNvPr id="41" name="40 Conector recto"/>
          <p:cNvCxnSpPr/>
          <p:nvPr/>
        </p:nvCxnSpPr>
        <p:spPr>
          <a:xfrm>
            <a:off x="6429388" y="3643314"/>
            <a:ext cx="357190"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43" name="42 Conector recto"/>
          <p:cNvCxnSpPr/>
          <p:nvPr/>
        </p:nvCxnSpPr>
        <p:spPr>
          <a:xfrm>
            <a:off x="6429388" y="4500570"/>
            <a:ext cx="357190"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52" name="51 Conector recto"/>
          <p:cNvCxnSpPr/>
          <p:nvPr/>
        </p:nvCxnSpPr>
        <p:spPr>
          <a:xfrm rot="5400000">
            <a:off x="4322761" y="4892685"/>
            <a:ext cx="500066"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53" name="52 Conector recto"/>
          <p:cNvCxnSpPr/>
          <p:nvPr/>
        </p:nvCxnSpPr>
        <p:spPr>
          <a:xfrm rot="5400000">
            <a:off x="3393273" y="5393545"/>
            <a:ext cx="500066"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54" name="53 Conector recto"/>
          <p:cNvCxnSpPr/>
          <p:nvPr/>
        </p:nvCxnSpPr>
        <p:spPr>
          <a:xfrm rot="10800000">
            <a:off x="3643306" y="5143512"/>
            <a:ext cx="2000264"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65" name="64 Conector recto"/>
          <p:cNvCxnSpPr/>
          <p:nvPr/>
        </p:nvCxnSpPr>
        <p:spPr>
          <a:xfrm rot="5400000">
            <a:off x="5357421" y="5429661"/>
            <a:ext cx="572298"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69" name="68 Conector recto"/>
          <p:cNvCxnSpPr/>
          <p:nvPr/>
        </p:nvCxnSpPr>
        <p:spPr>
          <a:xfrm>
            <a:off x="2714612" y="4071942"/>
            <a:ext cx="427834"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71" name="70 Conector recto"/>
          <p:cNvCxnSpPr/>
          <p:nvPr/>
        </p:nvCxnSpPr>
        <p:spPr>
          <a:xfrm rot="5400000">
            <a:off x="1893869" y="3963991"/>
            <a:ext cx="1643074"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74" name="73 Conector recto"/>
          <p:cNvCxnSpPr/>
          <p:nvPr/>
        </p:nvCxnSpPr>
        <p:spPr>
          <a:xfrm>
            <a:off x="2143108" y="3143248"/>
            <a:ext cx="499272" cy="1588"/>
          </a:xfrm>
          <a:prstGeom prst="line">
            <a:avLst/>
          </a:prstGeom>
        </p:spPr>
        <p:style>
          <a:lnRef idx="3">
            <a:schemeClr val="accent3"/>
          </a:lnRef>
          <a:fillRef idx="0">
            <a:schemeClr val="accent3"/>
          </a:fillRef>
          <a:effectRef idx="2">
            <a:schemeClr val="accent3"/>
          </a:effectRef>
          <a:fontRef idx="minor">
            <a:schemeClr val="tx1"/>
          </a:fontRef>
        </p:style>
      </p:cxnSp>
      <p:cxnSp>
        <p:nvCxnSpPr>
          <p:cNvPr id="76" name="75 Conector recto"/>
          <p:cNvCxnSpPr/>
          <p:nvPr/>
        </p:nvCxnSpPr>
        <p:spPr>
          <a:xfrm>
            <a:off x="2214546" y="4786322"/>
            <a:ext cx="499272" cy="1588"/>
          </a:xfrm>
          <a:prstGeom prst="line">
            <a:avLst/>
          </a:prstGeom>
        </p:spPr>
        <p:style>
          <a:lnRef idx="3">
            <a:schemeClr val="accent3"/>
          </a:lnRef>
          <a:fillRef idx="0">
            <a:schemeClr val="accent3"/>
          </a:fillRef>
          <a:effectRef idx="2">
            <a:schemeClr val="accent3"/>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LA PATRISTICA</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En un momento en que todavía era muy fuerte el politeísmo romano y surgían diversas posiciones filosóficas y teológicas contrarias al mensaje cristiano, varios pensadores se dieron a la tarea de defender racionalmente los presupuestos de fe de la nueva religión</a:t>
            </a:r>
            <a:r>
              <a:rPr lang="es-CO" dirty="0" smtClean="0"/>
              <a:t>.</a:t>
            </a:r>
          </a:p>
          <a:p>
            <a:r>
              <a:rPr lang="es-CO" dirty="0" smtClean="0"/>
              <a:t>"la filosofía es sierva de la teología" se afirmaba en esta época, pues la intención última no era filosofar, sino fortalecer las enseñanzas cristianas.</a:t>
            </a:r>
            <a:endParaRPr lang="es-C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LA ESCOLASTICA</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Junto a las grandes catedrales medievales poco a poco se fueron promoviendo centros educativos (escuelas), donde los clérigos y otros miembros de la sociedad podían acceder al conocimiento de la época. Con el tiempo estas escuelas se transformaron en universidades, algunas de las cuales existen hasta el día de hoy</a:t>
            </a:r>
            <a:r>
              <a:rPr lang="es-CO" dirty="0" smtClean="0"/>
              <a:t>.</a:t>
            </a:r>
          </a:p>
          <a:p>
            <a:r>
              <a:rPr lang="es-CO" dirty="0" smtClean="0"/>
              <a:t>El nombre proviene de las escuelas catedralicias y conventual es que establecieron métodos de enseñanza y aprendizaje que fueron muy significativos durante el medio evo, de ahí que también se l e llame "periodo de las escuelas".</a:t>
            </a:r>
            <a:endParaRPr lang="es-C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EL RENACIMIENTO</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El Renacimiento abarca los siglos XV y XVI, se caracteriza por ser un período de transición entre la Edad Media y la maduración de la Edad Moderna</a:t>
            </a:r>
            <a:r>
              <a:rPr lang="es-CO" dirty="0" smtClean="0"/>
              <a:t>.</a:t>
            </a:r>
          </a:p>
          <a:p>
            <a:r>
              <a:rPr lang="es-CO" dirty="0" smtClean="0"/>
              <a:t>El Renacimiento fue una nueva manera de ser y estar el hombre en el mundo. Esta nueva situación implicó un cambio profundo en la historia, en el pensamiento y aún en la acción misma del hombre</a:t>
            </a:r>
            <a:endParaRPr lang="es-C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EL NUEVO IDEAL DE </a:t>
            </a:r>
            <a:r>
              <a:rPr lang="es-CO" dirty="0" smtClean="0">
                <a:solidFill>
                  <a:schemeClr val="bg2">
                    <a:lumMod val="75000"/>
                  </a:schemeClr>
                </a:solidFill>
              </a:rPr>
              <a:t>HOMBRE</a:t>
            </a:r>
            <a:endParaRPr lang="es-CO" dirty="0">
              <a:solidFill>
                <a:schemeClr val="bg2">
                  <a:lumMod val="75000"/>
                </a:schemeClr>
              </a:solidFill>
            </a:endParaRPr>
          </a:p>
        </p:txBody>
      </p:sp>
      <p:sp>
        <p:nvSpPr>
          <p:cNvPr id="3" name="2 Marcador de contenido"/>
          <p:cNvSpPr>
            <a:spLocks noGrp="1"/>
          </p:cNvSpPr>
          <p:nvPr>
            <p:ph sz="quarter" idx="1"/>
          </p:nvPr>
        </p:nvSpPr>
        <p:spPr/>
        <p:txBody>
          <a:bodyPr>
            <a:normAutofit lnSpcReduction="10000"/>
          </a:bodyPr>
          <a:lstStyle/>
          <a:p>
            <a:r>
              <a:rPr lang="es-CO" dirty="0" smtClean="0"/>
              <a:t>Sin renunciar ni a Dios ni al cielo, el hombre de este tiempo quiere vivir intensamente la vida de la tierra; ya no quiere ser un peregrino que está de paso por el mundo, sino que quiere descubrir y conocer el mundo porque quiere vivir en él</a:t>
            </a:r>
            <a:r>
              <a:rPr lang="es-CO" dirty="0" smtClean="0"/>
              <a:t>.</a:t>
            </a:r>
          </a:p>
          <a:p>
            <a:r>
              <a:rPr lang="es-CO" dirty="0" smtClean="0"/>
              <a:t>. El hombre se define ahora por su capacidad de obrar, por su carácter dinámico, emprendedor, de conquista. Hombre y mundo son los protagonistas del Renacimiento; el hombre que vuelve sus ojos hacia la tierra y el mundo y descarga en ellos su inquietud de saber, su afán de encontrar, porque ha descubierto que el mundo está lleno de posibilidades.</a:t>
            </a:r>
            <a:endParaRPr lang="es-C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EL INDIVIDUALISMO RELIGIOSO</a:t>
            </a:r>
            <a:endParaRPr lang="es-CO" dirty="0">
              <a:solidFill>
                <a:schemeClr val="bg2">
                  <a:lumMod val="75000"/>
                </a:schemeClr>
              </a:solidFill>
            </a:endParaRPr>
          </a:p>
        </p:txBody>
      </p:sp>
      <p:sp>
        <p:nvSpPr>
          <p:cNvPr id="3" name="2 Marcador de contenido"/>
          <p:cNvSpPr>
            <a:spLocks noGrp="1"/>
          </p:cNvSpPr>
          <p:nvPr>
            <p:ph sz="quarter" idx="1"/>
          </p:nvPr>
        </p:nvSpPr>
        <p:spPr/>
        <p:txBody>
          <a:bodyPr>
            <a:normAutofit/>
          </a:bodyPr>
          <a:lstStyle/>
          <a:p>
            <a:r>
              <a:rPr lang="es-CO" sz="2800" dirty="0" smtClean="0"/>
              <a:t>El hombre fue perdiendo interés por la vida eterna, por evitar el pecado, sobre todo el de tipo económico, por las prácticas religiosas, y esto hizo que perdiera fuerza </a:t>
            </a:r>
            <a:r>
              <a:rPr lang="es-CO" sz="2800" dirty="0" err="1" smtClean="0"/>
              <a:t>tam</a:t>
            </a:r>
            <a:r>
              <a:rPr lang="es-CO" sz="2800" dirty="0" smtClean="0"/>
              <a:t>- </a:t>
            </a:r>
            <a:r>
              <a:rPr lang="es-CO" sz="2800" dirty="0" err="1" smtClean="0"/>
              <a:t>bién</a:t>
            </a:r>
            <a:r>
              <a:rPr lang="es-CO" sz="2800" dirty="0" smtClean="0"/>
              <a:t> la fuerte autoridad que la Iglesia ejercía sobre él. A esto hay que añadir el hecho de que la Iglesia se dejara influenciar de los ideales burgueses de la riqueza y confundiera a menudo el poder temporal y el espiritual, disminuyendo así su prestigio.</a:t>
            </a:r>
            <a:endParaRPr lang="es-CO"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LA NUEVA ECONOMÍA Y LA NUEVA </a:t>
            </a:r>
            <a:r>
              <a:rPr lang="es-CO" dirty="0" smtClean="0">
                <a:solidFill>
                  <a:schemeClr val="bg2">
                    <a:lumMod val="75000"/>
                  </a:schemeClr>
                </a:solidFill>
              </a:rPr>
              <a:t>POLÍTICA</a:t>
            </a:r>
            <a:endParaRPr lang="es-CO" dirty="0">
              <a:solidFill>
                <a:schemeClr val="bg2">
                  <a:lumMod val="75000"/>
                </a:schemeClr>
              </a:solidFill>
            </a:endParaRPr>
          </a:p>
        </p:txBody>
      </p:sp>
      <p:sp>
        <p:nvSpPr>
          <p:cNvPr id="3" name="2 Marcador de contenido"/>
          <p:cNvSpPr>
            <a:spLocks noGrp="1"/>
          </p:cNvSpPr>
          <p:nvPr>
            <p:ph sz="quarter" idx="1"/>
          </p:nvPr>
        </p:nvSpPr>
        <p:spPr/>
        <p:txBody>
          <a:bodyPr>
            <a:normAutofit/>
          </a:bodyPr>
          <a:lstStyle/>
          <a:p>
            <a:r>
              <a:rPr lang="es-CO" sz="2800" dirty="0" smtClean="0"/>
              <a:t>El prestigio social se mide ahora por el dinero que se posee, y su adquisición depende de las habilidades y capacidades individuales. Hay una fuerte competencia económica que estimula a la industria y al comercio, que acentúa al individualismo y aumenta la división de las clases sociales. Con el nuevo modelo económico el punto de gravedad se desplaza ahora del campo a la ciudad, y la actividad agrícola cedió a la industria</a:t>
            </a:r>
            <a:endParaRPr lang="es-CO"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0"/>
            <a:ext cx="7143800" cy="571480"/>
          </a:xfrm>
        </p:spPr>
        <p:txBody>
          <a:bodyPr/>
          <a:lstStyle/>
          <a:p>
            <a:r>
              <a:rPr lang="es-CO" dirty="0" smtClean="0">
                <a:solidFill>
                  <a:schemeClr val="bg2">
                    <a:lumMod val="75000"/>
                  </a:schemeClr>
                </a:solidFill>
              </a:rPr>
              <a:t>FILOSOFÍA MODERNA</a:t>
            </a:r>
            <a:endParaRPr lang="es-CO" dirty="0">
              <a:solidFill>
                <a:schemeClr val="bg2">
                  <a:lumMod val="75000"/>
                </a:schemeClr>
              </a:solidFill>
            </a:endParaRPr>
          </a:p>
        </p:txBody>
      </p:sp>
      <p:sp>
        <p:nvSpPr>
          <p:cNvPr id="3" name="2 Marcador de contenido"/>
          <p:cNvSpPr>
            <a:spLocks noGrp="1"/>
          </p:cNvSpPr>
          <p:nvPr>
            <p:ph sz="quarter" idx="1"/>
          </p:nvPr>
        </p:nvSpPr>
        <p:spPr>
          <a:xfrm>
            <a:off x="428596" y="857232"/>
            <a:ext cx="7467600" cy="5500726"/>
          </a:xfrm>
        </p:spPr>
        <p:txBody>
          <a:bodyPr>
            <a:normAutofit lnSpcReduction="10000"/>
          </a:bodyPr>
          <a:lstStyle/>
          <a:p>
            <a:r>
              <a:rPr lang="es-CO" dirty="0" smtClean="0"/>
              <a:t>La filosofía moderna históricamente abarca desde las últimas décadas del siglo XVI hasta finales del siglo XVIII. </a:t>
            </a:r>
            <a:r>
              <a:rPr lang="es-CO" dirty="0" err="1" smtClean="0"/>
              <a:t>Esun</a:t>
            </a:r>
            <a:r>
              <a:rPr lang="es-CO" dirty="0" smtClean="0"/>
              <a:t> periodo de tiempo caracterizado por una nueva mentalidad en donde el hombre se siente dueño y artífice del mundo (antropocentrismo), con capacidades inexploradas para dominar la naturaleza y posibilidades inmensas para investigar todo cuanto acontece en el universo</a:t>
            </a:r>
            <a:r>
              <a:rPr lang="es-CO" dirty="0" smtClean="0"/>
              <a:t>.</a:t>
            </a:r>
          </a:p>
          <a:p>
            <a:r>
              <a:rPr lang="es-CO" dirty="0" smtClean="0"/>
              <a:t>Confianza en la razón: Los hombres modernos consideran que la razón es propiedad de toda la humanidad y con su buen uso se podrá dominar la naturaleza y comprender el funcionamiento del universo</a:t>
            </a:r>
            <a:r>
              <a:rPr lang="es-CO" dirty="0" smtClean="0"/>
              <a:t>.</a:t>
            </a:r>
          </a:p>
          <a:p>
            <a:r>
              <a:rPr lang="es-CO" dirty="0" smtClean="0"/>
              <a:t> </a:t>
            </a:r>
            <a:r>
              <a:rPr lang="es-CO" dirty="0" smtClean="0"/>
              <a:t>Independencia del pensamiento</a:t>
            </a:r>
            <a:endParaRPr lang="es-CO"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solidFill>
                  <a:schemeClr val="bg2">
                    <a:lumMod val="75000"/>
                  </a:schemeClr>
                </a:solidFill>
              </a:rPr>
              <a:t>TEORÍAS MODERNAS DEL CONOCIMIENTO</a:t>
            </a:r>
            <a:endParaRPr lang="es-CO" b="1"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Tanto las ideas de sensación como las ideas de reflexión son reunidas por </a:t>
            </a:r>
            <a:r>
              <a:rPr lang="es-CO" dirty="0" err="1" smtClean="0"/>
              <a:t>Locke</a:t>
            </a:r>
            <a:r>
              <a:rPr lang="es-CO" dirty="0" smtClean="0"/>
              <a:t> en una sola categoría denominada Ideas simples. Las ideas simples son las que no se pueden descomponer en otras. Por ejemplo, el sabor dulce del azúcar es una idea simple de sensación porque no se puede descomponer en ninguna otra idea, lo mismo sucede con el olor de la rosa. Las ideas simples, dice </a:t>
            </a:r>
            <a:r>
              <a:rPr lang="es-CO" dirty="0" err="1" smtClean="0"/>
              <a:t>Locke</a:t>
            </a:r>
            <a:r>
              <a:rPr lang="es-CO" dirty="0" smtClean="0"/>
              <a:t>, son captadas por el entendimiento de un modo pasivo. Luego la mente elabora otras ideas llamadas complejas a partir de las ideas simples provenientes de los sentidos.</a:t>
            </a:r>
            <a:endParaRPr lang="es-CO"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solidFill>
                  <a:schemeClr val="bg2">
                    <a:lumMod val="75000"/>
                  </a:schemeClr>
                </a:solidFill>
              </a:rPr>
              <a:t>VISION ANTROPOLOGICA EN LA MODERNIDAD</a:t>
            </a:r>
            <a:endParaRPr lang="es-CO" b="1" dirty="0">
              <a:solidFill>
                <a:schemeClr val="bg2">
                  <a:lumMod val="75000"/>
                </a:schemeClr>
              </a:solidFill>
            </a:endParaRPr>
          </a:p>
        </p:txBody>
      </p:sp>
      <p:sp>
        <p:nvSpPr>
          <p:cNvPr id="3" name="2 Marcador de contenido"/>
          <p:cNvSpPr>
            <a:spLocks noGrp="1"/>
          </p:cNvSpPr>
          <p:nvPr>
            <p:ph sz="quarter" idx="1"/>
          </p:nvPr>
        </p:nvSpPr>
        <p:spPr/>
        <p:txBody>
          <a:bodyPr>
            <a:normAutofit/>
          </a:bodyPr>
          <a:lstStyle/>
          <a:p>
            <a:r>
              <a:rPr lang="es-CO" sz="2800" dirty="0" smtClean="0"/>
              <a:t>Indudablemente la filosofía, en su afán de reflexión acerca de la totalidad, contribuyó a comprender mejor a ese hombre moderno que se consideraba a sí mismo como centro del universo y dueño de unas capacidades tan grandes que debía ponerlas al servicio de la ciencia, la vida en sociedad y el perfeccionamiento moral. Estas son algunas de esas propuestas</a:t>
            </a:r>
            <a:endParaRPr lang="es-CO"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solidFill>
                  <a:schemeClr val="bg2">
                    <a:lumMod val="75000"/>
                  </a:schemeClr>
                </a:solidFill>
              </a:rPr>
              <a:t>Los aportes </a:t>
            </a:r>
            <a:r>
              <a:rPr lang="es-CO" b="1" dirty="0" smtClean="0">
                <a:solidFill>
                  <a:schemeClr val="bg2">
                    <a:lumMod val="75000"/>
                  </a:schemeClr>
                </a:solidFill>
              </a:rPr>
              <a:t>de la filosofía al desarrollo del pensamiento </a:t>
            </a:r>
            <a:r>
              <a:rPr lang="es-CO" b="1" dirty="0" smtClean="0">
                <a:solidFill>
                  <a:schemeClr val="bg2">
                    <a:lumMod val="75000"/>
                  </a:schemeClr>
                </a:solidFill>
              </a:rPr>
              <a:t>occidental</a:t>
            </a:r>
            <a:endParaRPr lang="es-CO" b="1" dirty="0">
              <a:solidFill>
                <a:schemeClr val="bg2">
                  <a:lumMod val="75000"/>
                </a:schemeClr>
              </a:solidFill>
            </a:endParaRPr>
          </a:p>
        </p:txBody>
      </p:sp>
      <p:sp>
        <p:nvSpPr>
          <p:cNvPr id="3" name="2 Marcador de contenido"/>
          <p:cNvSpPr>
            <a:spLocks noGrp="1"/>
          </p:cNvSpPr>
          <p:nvPr>
            <p:ph sz="quarter" idx="1"/>
          </p:nvPr>
        </p:nvSpPr>
        <p:spPr/>
        <p:txBody>
          <a:bodyPr/>
          <a:lstStyle/>
          <a:p>
            <a:endParaRPr lang="es-CO" dirty="0" smtClean="0"/>
          </a:p>
          <a:p>
            <a:r>
              <a:rPr lang="es-CO" sz="2800" dirty="0" smtClean="0"/>
              <a:t>En </a:t>
            </a:r>
            <a:r>
              <a:rPr lang="es-CO" sz="2800" dirty="0" smtClean="0"/>
              <a:t>primer lugar, sirve para entender fenómenos de la vida social, política y económica para los que las ciencias no tienen una respuesta clara; en segundo lugar, permite tomar distancia de la realidad para someterla a examen, a crítica, y pensar qué puede hacer uno, cómo puede ejercer su libertad y </a:t>
            </a:r>
            <a:r>
              <a:rPr lang="es-CO" sz="2800" dirty="0" smtClean="0"/>
              <a:t>responsabilidad</a:t>
            </a:r>
            <a:endParaRPr lang="es-CO"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Filósofos Presocráticos</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Los pre de la filosofía porque, en general, representan el origen del pensamiento científico en contraposición al pensamiento mágico - mítico. socráticos son significativos en la </a:t>
            </a:r>
            <a:r>
              <a:rPr lang="es-CO" dirty="0" smtClean="0"/>
              <a:t>historia</a:t>
            </a:r>
            <a:endParaRPr lang="es-CO" dirty="0" smtClean="0"/>
          </a:p>
          <a:p>
            <a:r>
              <a:rPr lang="es-CO" dirty="0" smtClean="0"/>
              <a:t>La lluvia, los truenos, las sequías, los astros, etc., se atribuían a poderes especiales de los dioses; de hecho había dioses para casi todo en el mundo y la casta sacerdotal (chamanes, adivinos, magos, etc</a:t>
            </a:r>
            <a:r>
              <a:rPr lang="es-CO" dirty="0" smtClean="0"/>
              <a:t>.)</a:t>
            </a:r>
            <a:endParaRPr lang="es-CO"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sz="quarter" idx="1"/>
          </p:nvPr>
        </p:nvSpPr>
        <p:spPr/>
        <p:txBody>
          <a:bodyPr/>
          <a:lstStyle/>
          <a:p>
            <a:endParaRPr lang="es-CO"/>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85728"/>
            <a:ext cx="8501090" cy="1143000"/>
          </a:xfrm>
        </p:spPr>
        <p:txBody>
          <a:bodyPr>
            <a:normAutofit fontScale="90000"/>
          </a:bodyPr>
          <a:lstStyle/>
          <a:p>
            <a:r>
              <a:rPr lang="es-CO" dirty="0" smtClean="0">
                <a:solidFill>
                  <a:schemeClr val="bg2">
                    <a:lumMod val="75000"/>
                  </a:schemeClr>
                </a:solidFill>
              </a:rPr>
              <a:t>DEL MITO AL LOGOS: DE LAS EXPLICACIONES BASADAS EN LOS DIOSES A LAS EXPLICACIONES LÓGICO-RACIONALES</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El término Logos, a pesar de que tiene muchos significados, puede ser entendido como Razón, o sea que se trata de un cambio en la mentalidad de lo mítico a lo lógico racional</a:t>
            </a:r>
            <a:r>
              <a:rPr lang="es-CO" dirty="0" smtClean="0"/>
              <a:t>.</a:t>
            </a:r>
          </a:p>
          <a:p>
            <a:r>
              <a:rPr lang="es-CO" dirty="0" smtClean="0"/>
              <a:t>De esta manera cada presocrático pasó a la historia porque estableció su propia interpretación sobre el elemento fundamental del que están constituidas todas las cosas de la naturaleza, sin caer en las tradicional es visiones religiosas.</a:t>
            </a:r>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LOS PRESOCRATICOS - EL ARJE O PRINCIPIO FUNDAMENTAL</a:t>
            </a:r>
            <a:endParaRPr lang="es-CO" dirty="0">
              <a:solidFill>
                <a:schemeClr val="bg2">
                  <a:lumMod val="75000"/>
                </a:schemeClr>
              </a:solidFill>
            </a:endParaRPr>
          </a:p>
        </p:txBody>
      </p:sp>
      <p:sp>
        <p:nvSpPr>
          <p:cNvPr id="3" name="2 Marcador de contenido"/>
          <p:cNvSpPr>
            <a:spLocks noGrp="1"/>
          </p:cNvSpPr>
          <p:nvPr>
            <p:ph sz="quarter" idx="1"/>
          </p:nvPr>
        </p:nvSpPr>
        <p:spPr/>
        <p:txBody>
          <a:bodyPr>
            <a:normAutofit/>
          </a:bodyPr>
          <a:lstStyle/>
          <a:p>
            <a:r>
              <a:rPr lang="es-CO" dirty="0" smtClean="0"/>
              <a:t>Tales vivía en </a:t>
            </a:r>
            <a:r>
              <a:rPr lang="es-CO" dirty="0" err="1" smtClean="0"/>
              <a:t>Mileto</a:t>
            </a:r>
            <a:r>
              <a:rPr lang="es-CO" dirty="0" smtClean="0"/>
              <a:t>, ciudad junto al mar, y seguramente de tanto observar la naturaleza concluyó que el agua es el principio de la vida: todo viene de ella y retorna ella</a:t>
            </a:r>
            <a:r>
              <a:rPr lang="es-CO" dirty="0" smtClean="0"/>
              <a:t>.</a:t>
            </a:r>
          </a:p>
          <a:p>
            <a:r>
              <a:rPr lang="es-CO" dirty="0" err="1" smtClean="0"/>
              <a:t>Anaxímenes</a:t>
            </a:r>
            <a:r>
              <a:rPr lang="es-CO" dirty="0" smtClean="0"/>
              <a:t> 585-524 a.C.): El aire como principio fundamental. Este pensador propone como principio de las cosas el aire</a:t>
            </a:r>
            <a:r>
              <a:rPr lang="es-CO" dirty="0" smtClean="0"/>
              <a:t>.</a:t>
            </a:r>
          </a:p>
          <a:p>
            <a:r>
              <a:rPr lang="es-CO" dirty="0" smtClean="0"/>
              <a:t>ANAXIMANDRO (610 - 546 a. C) El </a:t>
            </a:r>
            <a:r>
              <a:rPr lang="es-CO" dirty="0" err="1" smtClean="0"/>
              <a:t>Apeirón</a:t>
            </a:r>
            <a:r>
              <a:rPr lang="es-CO" dirty="0" smtClean="0"/>
              <a:t>, lo indeterminado es el elemento fundamental. Este filósofo propone una teoría mucho más abstracta que Tales y </a:t>
            </a:r>
            <a:r>
              <a:rPr lang="es-CO" dirty="0" err="1" smtClean="0"/>
              <a:t>Anaxímenes</a:t>
            </a:r>
            <a:r>
              <a:rPr lang="es-CO" dirty="0" smtClean="0"/>
              <a:t>.</a:t>
            </a:r>
            <a:endParaRPr lang="es-C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357166"/>
            <a:ext cx="7467600" cy="1143000"/>
          </a:xfrm>
        </p:spPr>
        <p:txBody>
          <a:bodyPr>
            <a:normAutofit fontScale="90000"/>
          </a:bodyPr>
          <a:lstStyle/>
          <a:p>
            <a:r>
              <a:rPr lang="es-CO" dirty="0" smtClean="0">
                <a:solidFill>
                  <a:schemeClr val="bg2">
                    <a:lumMod val="75000"/>
                  </a:schemeClr>
                </a:solidFill>
              </a:rPr>
              <a:t>LOS PRESOCRATICOS Y LOS PUNTOS DE PARTIDA PARA COMPRENDER LA NATURALEZA</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Vemos que algunos de ellos contradicen o se oponen a las teorías de otros, por eso conviene establecer las similitudes y diferencias entre estos pensadores, de manera tal que se comprenda con precisión sus posiciones en el tiempo</a:t>
            </a:r>
            <a:r>
              <a:rPr lang="es-CO" dirty="0" smtClean="0"/>
              <a:t>.</a:t>
            </a:r>
          </a:p>
          <a:p>
            <a:r>
              <a:rPr lang="es-CO" dirty="0" smtClean="0"/>
              <a:t>A los primeros los llamaremos materialistas- empiristas por confiar en la experiencia sensible y a los otros idealistas-lógicos por confiar en la capacidad de la razón para discurrir y encontrar principios generales que orientan el cosmos. El cuadro resume estas posiciones.</a:t>
            </a:r>
            <a:endParaRPr lang="es-C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EL MOVIMIENTO SOFISTA: TODO ES </a:t>
            </a:r>
            <a:r>
              <a:rPr lang="es-CO" dirty="0" smtClean="0">
                <a:solidFill>
                  <a:schemeClr val="bg2">
                    <a:lumMod val="75000"/>
                  </a:schemeClr>
                </a:solidFill>
              </a:rPr>
              <a:t>RELATIVO</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Por su carácter culto y amplios conocimientos, producto de sus constantes viajes por las ciudades griegas y otras regiones, resultaban supremamente interesantes para los jóvenes de Atenas. No obstante, sus posiciones filosóficas acerca de la verdad, la virtud y la educación generaron bastantes controversias en el mundo griego. Los sofistas no crearon propiamente una escuela de pensamiento, pero sí encontramos en sus planteamientos diversos elementos en común.</a:t>
            </a:r>
            <a:endParaRPr lang="es-C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SOCRATES Y LA </a:t>
            </a:r>
            <a:r>
              <a:rPr lang="es-CO" dirty="0" smtClean="0">
                <a:solidFill>
                  <a:schemeClr val="bg2">
                    <a:lumMod val="75000"/>
                  </a:schemeClr>
                </a:solidFill>
              </a:rPr>
              <a:t>MAYEUTICA</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representa el gran modelo de filósofo comprometido con la sabiduría. Su forma de pensar marcó una profunda huella en el mundo antiguo y se convirtió en un punto de" referencia para los pensadores de todas las épocas, de ahí que se hable de antes de Sócrates y después de Sócrates</a:t>
            </a:r>
            <a:r>
              <a:rPr lang="es-CO" dirty="0" smtClean="0"/>
              <a:t>.</a:t>
            </a:r>
          </a:p>
          <a:p>
            <a:r>
              <a:rPr lang="es-CO" dirty="0" smtClean="0"/>
              <a:t>La doctrina socrática particularmente se enfrenta a las teorías sofistas que proponían un relativismo moral y un uso manipulador de la retórica con tal de ganar en las discusiones: "lo verdadero puede ser falso y lo falso verdadero".</a:t>
            </a:r>
            <a:endParaRPr lang="es-C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chemeClr val="bg2">
                    <a:lumMod val="75000"/>
                  </a:schemeClr>
                </a:solidFill>
              </a:rPr>
              <a:t>Teoría del conocimiento</a:t>
            </a:r>
            <a:endParaRPr lang="es-CO" dirty="0">
              <a:solidFill>
                <a:schemeClr val="bg2">
                  <a:lumMod val="75000"/>
                </a:schemeClr>
              </a:solidFill>
            </a:endParaRPr>
          </a:p>
        </p:txBody>
      </p:sp>
      <p:sp>
        <p:nvSpPr>
          <p:cNvPr id="3" name="2 Marcador de contenido"/>
          <p:cNvSpPr>
            <a:spLocks noGrp="1"/>
          </p:cNvSpPr>
          <p:nvPr>
            <p:ph sz="quarter" idx="1"/>
          </p:nvPr>
        </p:nvSpPr>
        <p:spPr/>
        <p:txBody>
          <a:bodyPr/>
          <a:lstStyle/>
          <a:p>
            <a:r>
              <a:rPr lang="es-CO" dirty="0" smtClean="0"/>
              <a:t>las ideas son, entonces, inmutables, no cambian, y para Platón son también eternas. Siendo esto así, el conocimiento del mundo se da por medio de la razón que es capaz de comprender las ideas abstractas. Debemos poco a poco alejarnos del mundo sensible hasta llegar al mundo de las ideas que es el verdadero conocimiento en griego </a:t>
            </a:r>
            <a:r>
              <a:rPr lang="es-CO" dirty="0" err="1" smtClean="0"/>
              <a:t>Episteme</a:t>
            </a:r>
            <a:r>
              <a:rPr lang="es-CO" dirty="0" smtClean="0"/>
              <a:t>. De otra parte el mundo de los sentidos es engañoso y poco fiable, los objetos pueden cambiar de apariencia, pero las ideas permanecen.</a:t>
            </a:r>
            <a:endParaRPr lang="es-C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95</TotalTime>
  <Words>2491</Words>
  <Application>Microsoft Office PowerPoint</Application>
  <PresentationFormat>Presentación en pantalla (4:3)</PresentationFormat>
  <Paragraphs>89</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Mirador</vt:lpstr>
      <vt:lpstr>Panorama histórico del pensamiento humano</vt:lpstr>
      <vt:lpstr>MENTEFACTO</vt:lpstr>
      <vt:lpstr>Filósofos Presocráticos</vt:lpstr>
      <vt:lpstr>DEL MITO AL LOGOS: DE LAS EXPLICACIONES BASADAS EN LOS DIOSES A LAS EXPLICACIONES LÓGICO-RACIONALES</vt:lpstr>
      <vt:lpstr>LOS PRESOCRATICOS - EL ARJE O PRINCIPIO FUNDAMENTAL</vt:lpstr>
      <vt:lpstr>LOS PRESOCRATICOS Y LOS PUNTOS DE PARTIDA PARA COMPRENDER LA NATURALEZA</vt:lpstr>
      <vt:lpstr>EL MOVIMIENTO SOFISTA: TODO ES RELATIVO</vt:lpstr>
      <vt:lpstr>SOCRATES Y LA MAYEUTICA</vt:lpstr>
      <vt:lpstr>Teoría del conocimiento</vt:lpstr>
      <vt:lpstr>ARISTOTELOES (384 – 322 a.C.)</vt:lpstr>
      <vt:lpstr>Diferencias y similitudes en las doctrinas Platónicas y aristotélicas.</vt:lpstr>
      <vt:lpstr>FILOSOFIA HELENISTA O DE LA DECADENCIA</vt:lpstr>
      <vt:lpstr>REGLAS DEL PLACER – EPICURO</vt:lpstr>
      <vt:lpstr>EL ESTOICISMO – la apatía, vivir serenamente, sin perturbaciones</vt:lpstr>
      <vt:lpstr>LOS CINICOS</vt:lpstr>
      <vt:lpstr>PRINCIPIOS BÁSICOS PARA UN VIVIR FELIZ</vt:lpstr>
      <vt:lpstr>LOS ESCEPTICOS – NO SE PUEDE CONOCER LA VERDAD</vt:lpstr>
      <vt:lpstr>A. LA RELACION ENTRE LA FE Y LA RAZON</vt:lpstr>
      <vt:lpstr> EL PROBLEMA ANT ROPOLOGI CO DE LA LIBERTAD Y LA PRESENCIA DEL MAL EN EL MUNDO.</vt:lpstr>
      <vt:lpstr>LA PATRISTICA</vt:lpstr>
      <vt:lpstr>LA ESCOLASTICA</vt:lpstr>
      <vt:lpstr>EL RENACIMIENTO</vt:lpstr>
      <vt:lpstr>EL NUEVO IDEAL DE HOMBRE</vt:lpstr>
      <vt:lpstr>EL INDIVIDUALISMO RELIGIOSO</vt:lpstr>
      <vt:lpstr>LA NUEVA ECONOMÍA Y LA NUEVA POLÍTICA</vt:lpstr>
      <vt:lpstr>FILOSOFÍA MODERNA</vt:lpstr>
      <vt:lpstr>TEORÍAS MODERNAS DEL CONOCIMIENTO</vt:lpstr>
      <vt:lpstr>VISION ANTROPOLOGICA EN LA MODERNIDAD</vt:lpstr>
      <vt:lpstr>Los aportes de la filosofía al desarrollo del pensamiento occidental</vt:lpstr>
      <vt:lpstr>Diapositiva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user</cp:lastModifiedBy>
  <cp:revision>9</cp:revision>
  <dcterms:created xsi:type="dcterms:W3CDTF">2021-10-21T20:44:31Z</dcterms:created>
  <dcterms:modified xsi:type="dcterms:W3CDTF">2021-10-21T22:19:35Z</dcterms:modified>
</cp:coreProperties>
</file>