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802FD0-BD6C-40F5-8A80-8D2135B895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frecuencia cardiaca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77C268-F1E9-4E4F-A1F1-0C3E4E579B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Por: juan David lorza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86914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8DAA78-6CE1-443B-AA85-8B0B774CB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Concepto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1BADA7-D01E-4621-85B2-398A8BB4B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MX" dirty="0"/>
              <a:t>La frecuencia cardiaca (FC) es útil para controlar la intensidad del</a:t>
            </a:r>
          </a:p>
          <a:p>
            <a:r>
              <a:rPr lang="es-MX" dirty="0"/>
              <a:t>ejercicio aeróbico sobre todo cuando se dispone de una prueba</a:t>
            </a:r>
          </a:p>
          <a:p>
            <a:r>
              <a:rPr lang="es-MX" dirty="0"/>
              <a:t>de esfuerzo con análisis de los gases respiratorios</a:t>
            </a:r>
          </a:p>
          <a:p>
            <a:r>
              <a:rPr lang="es-MX" dirty="0"/>
              <a:t>(</a:t>
            </a:r>
            <a:r>
              <a:rPr lang="es-MX" dirty="0" err="1"/>
              <a:t>ergoespirometría</a:t>
            </a:r>
            <a:r>
              <a:rPr lang="es-MX" dirty="0"/>
              <a:t>)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40021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2D3F7C-0337-46A6-B944-BA600D4E7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Las frecuencias cardiacas 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CFFCCD-EBE4-4236-9688-30059B868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CO" dirty="0"/>
              <a:t>Frecuencia cardiaca (FC)</a:t>
            </a:r>
          </a:p>
          <a:p>
            <a:r>
              <a:rPr lang="es-CO" dirty="0"/>
              <a:t>Frecuencia cardiaca máxima (</a:t>
            </a:r>
            <a:r>
              <a:rPr lang="es-CO" dirty="0" err="1"/>
              <a:t>FCmáx</a:t>
            </a:r>
            <a:r>
              <a:rPr lang="es-CO" dirty="0"/>
              <a:t>)</a:t>
            </a:r>
          </a:p>
          <a:p>
            <a:r>
              <a:rPr lang="es-CO" dirty="0"/>
              <a:t>Frecuencia cardiaca máxima teórica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30493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5EC5C-B0FA-4F19-8DB0-3A0ABE17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Cálculos para controlar la intensidad usando la FC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E3AE42-29DB-4042-B6E3-36DE34FDE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3042058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/>
              <a:t>Porcentaje de la frecuencia cardiaca máxima (%</a:t>
            </a:r>
            <a:r>
              <a:rPr lang="es-MX" b="1" dirty="0" err="1"/>
              <a:t>FCmáx</a:t>
            </a:r>
            <a:r>
              <a:rPr lang="es-MX" b="1" dirty="0"/>
              <a:t>)</a:t>
            </a:r>
          </a:p>
          <a:p>
            <a:r>
              <a:rPr lang="es-MX" dirty="0"/>
              <a:t>Esto es utilizando una fracción de la </a:t>
            </a:r>
            <a:r>
              <a:rPr lang="es-MX" dirty="0" err="1"/>
              <a:t>FCmáx</a:t>
            </a:r>
            <a:r>
              <a:rPr lang="es-MX" dirty="0"/>
              <a:t> para estimar la</a:t>
            </a:r>
          </a:p>
          <a:p>
            <a:r>
              <a:rPr lang="es-MX" dirty="0"/>
              <a:t>intensidad que representa un esfuerzo aeróbico.</a:t>
            </a:r>
          </a:p>
          <a:p>
            <a:r>
              <a:rPr lang="es-MX" b="1" dirty="0"/>
              <a:t>Porcentaje de la frecuencia cardíaca de reserva (%FCR)</a:t>
            </a:r>
          </a:p>
          <a:p>
            <a:r>
              <a:rPr lang="es-MX" dirty="0"/>
              <a:t>Es una forma para calcular la intensidad más precisa que la</a:t>
            </a:r>
          </a:p>
          <a:p>
            <a:r>
              <a:rPr lang="es-MX" dirty="0"/>
              <a:t>anterior, ya que hay una correlación</a:t>
            </a:r>
          </a:p>
          <a:p>
            <a:r>
              <a:rPr lang="es-MX" b="1" dirty="0"/>
              <a:t>Complementar la FC con la apreciación subjetiva del esfuerzo</a:t>
            </a:r>
          </a:p>
          <a:p>
            <a:r>
              <a:rPr lang="es-MX" dirty="0"/>
              <a:t> Recomendamos complementar el uso de la FC con la percepción subjetiva del esfuerzo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0795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D53881-0756-4047-A652-293AE8B74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Tabla de aspectos a tener en cuenta </a:t>
            </a:r>
            <a:endParaRPr lang="es-CO" dirty="0"/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760BFED9-D198-482B-B268-68A66C516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555571"/>
              </p:ext>
            </p:extLst>
          </p:nvPr>
        </p:nvGraphicFramePr>
        <p:xfrm>
          <a:off x="1235046" y="3127305"/>
          <a:ext cx="8965964" cy="33364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1534">
                  <a:extLst>
                    <a:ext uri="{9D8B030D-6E8A-4147-A177-3AD203B41FA5}">
                      <a16:colId xmlns:a16="http://schemas.microsoft.com/office/drawing/2014/main" val="105473045"/>
                    </a:ext>
                  </a:extLst>
                </a:gridCol>
                <a:gridCol w="1040235">
                  <a:extLst>
                    <a:ext uri="{9D8B030D-6E8A-4147-A177-3AD203B41FA5}">
                      <a16:colId xmlns:a16="http://schemas.microsoft.com/office/drawing/2014/main" val="3935017519"/>
                    </a:ext>
                  </a:extLst>
                </a:gridCol>
                <a:gridCol w="1761688">
                  <a:extLst>
                    <a:ext uri="{9D8B030D-6E8A-4147-A177-3AD203B41FA5}">
                      <a16:colId xmlns:a16="http://schemas.microsoft.com/office/drawing/2014/main" val="2069354270"/>
                    </a:ext>
                  </a:extLst>
                </a:gridCol>
                <a:gridCol w="1224792">
                  <a:extLst>
                    <a:ext uri="{9D8B030D-6E8A-4147-A177-3AD203B41FA5}">
                      <a16:colId xmlns:a16="http://schemas.microsoft.com/office/drawing/2014/main" val="2072821967"/>
                    </a:ext>
                  </a:extLst>
                </a:gridCol>
                <a:gridCol w="1082180">
                  <a:extLst>
                    <a:ext uri="{9D8B030D-6E8A-4147-A177-3AD203B41FA5}">
                      <a16:colId xmlns:a16="http://schemas.microsoft.com/office/drawing/2014/main" val="1815001021"/>
                    </a:ext>
                  </a:extLst>
                </a:gridCol>
                <a:gridCol w="1115736">
                  <a:extLst>
                    <a:ext uri="{9D8B030D-6E8A-4147-A177-3AD203B41FA5}">
                      <a16:colId xmlns:a16="http://schemas.microsoft.com/office/drawing/2014/main" val="180410495"/>
                    </a:ext>
                  </a:extLst>
                </a:gridCol>
                <a:gridCol w="1979799">
                  <a:extLst>
                    <a:ext uri="{9D8B030D-6E8A-4147-A177-3AD203B41FA5}">
                      <a16:colId xmlns:a16="http://schemas.microsoft.com/office/drawing/2014/main" val="3749412634"/>
                    </a:ext>
                  </a:extLst>
                </a:gridCol>
              </a:tblGrid>
              <a:tr h="1050412">
                <a:tc>
                  <a:txBody>
                    <a:bodyPr/>
                    <a:lstStyle/>
                    <a:p>
                      <a:r>
                        <a:rPr lang="es-MX" dirty="0"/>
                        <a:t>zona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Escala </a:t>
                      </a:r>
                      <a:r>
                        <a:rPr lang="es-MX" dirty="0" err="1"/>
                        <a:t>borg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Valoración general del esfuerzo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%</a:t>
                      </a:r>
                      <a:r>
                        <a:rPr lang="es-MX" dirty="0" err="1"/>
                        <a:t>fcmax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%</a:t>
                      </a:r>
                      <a:r>
                        <a:rPr lang="es-MX" dirty="0" err="1"/>
                        <a:t>fcr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V02max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Hitos </a:t>
                      </a:r>
                      <a:r>
                        <a:rPr lang="es-MX" dirty="0" err="1"/>
                        <a:t>fisilogicos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053164"/>
                  </a:ext>
                </a:extLst>
              </a:tr>
              <a:tr h="1657720">
                <a:tc>
                  <a:txBody>
                    <a:bodyPr/>
                    <a:lstStyle/>
                    <a:p>
                      <a:r>
                        <a:rPr lang="es-MX" dirty="0"/>
                        <a:t>   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6</a:t>
                      </a:r>
                    </a:p>
                    <a:p>
                      <a:r>
                        <a:rPr lang="es-MX" dirty="0"/>
                        <a:t>7</a:t>
                      </a:r>
                    </a:p>
                    <a:p>
                      <a:r>
                        <a:rPr lang="es-MX" dirty="0"/>
                        <a:t>8</a:t>
                      </a:r>
                    </a:p>
                    <a:p>
                      <a:r>
                        <a:rPr lang="es-MX" dirty="0"/>
                        <a:t>9</a:t>
                      </a:r>
                    </a:p>
                    <a:p>
                      <a:r>
                        <a:rPr lang="es-MX" dirty="0"/>
                        <a:t>10</a:t>
                      </a:r>
                    </a:p>
                    <a:p>
                      <a:r>
                        <a:rPr lang="es-MX" dirty="0"/>
                        <a:t>11</a:t>
                      </a:r>
                    </a:p>
                    <a:p>
                      <a:r>
                        <a:rPr lang="es-MX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Muy ligero</a:t>
                      </a:r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r>
                        <a:rPr lang="es-MX" dirty="0"/>
                        <a:t>Muy  ligero</a:t>
                      </a:r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r>
                        <a:rPr lang="es-MX" dirty="0"/>
                        <a:t>Moderado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r>
                        <a:rPr lang="es-CO" dirty="0"/>
                        <a:t>&lt;70%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r>
                        <a:rPr lang="es-CO" dirty="0"/>
                        <a:t>&lt;65%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r>
                        <a:rPr lang="es-CO" dirty="0"/>
                        <a:t>&lt;65%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r>
                        <a:rPr lang="es-CO" dirty="0"/>
                        <a:t>Igual o</a:t>
                      </a:r>
                    </a:p>
                    <a:p>
                      <a:r>
                        <a:rPr lang="es-CO" dirty="0"/>
                        <a:t>inferior al</a:t>
                      </a:r>
                    </a:p>
                    <a:p>
                      <a:r>
                        <a:rPr lang="es-CO" dirty="0"/>
                        <a:t>1º</a:t>
                      </a:r>
                    </a:p>
                    <a:p>
                      <a:r>
                        <a:rPr lang="es-CO" dirty="0"/>
                        <a:t>umbral</a:t>
                      </a:r>
                    </a:p>
                    <a:p>
                      <a:r>
                        <a:rPr lang="es-CO" dirty="0"/>
                        <a:t>ventilatorio</a:t>
                      </a:r>
                    </a:p>
                    <a:p>
                      <a:endParaRPr lang="es-CO" dirty="0"/>
                    </a:p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570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692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56E0D4-58BA-4808-81E4-08261AEF6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Tabla de aspectos a tener en cuenta </a:t>
            </a:r>
            <a:endParaRPr lang="es-CO" dirty="0"/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8B0F609D-B882-40AC-B9DC-A1A6ED2A3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571424"/>
              </p:ext>
            </p:extLst>
          </p:nvPr>
        </p:nvGraphicFramePr>
        <p:xfrm>
          <a:off x="947956" y="3144084"/>
          <a:ext cx="9722839" cy="29277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86698">
                  <a:extLst>
                    <a:ext uri="{9D8B030D-6E8A-4147-A177-3AD203B41FA5}">
                      <a16:colId xmlns:a16="http://schemas.microsoft.com/office/drawing/2014/main" val="1616524556"/>
                    </a:ext>
                  </a:extLst>
                </a:gridCol>
                <a:gridCol w="1496443">
                  <a:extLst>
                    <a:ext uri="{9D8B030D-6E8A-4147-A177-3AD203B41FA5}">
                      <a16:colId xmlns:a16="http://schemas.microsoft.com/office/drawing/2014/main" val="1834470092"/>
                    </a:ext>
                  </a:extLst>
                </a:gridCol>
                <a:gridCol w="1683790">
                  <a:extLst>
                    <a:ext uri="{9D8B030D-6E8A-4147-A177-3AD203B41FA5}">
                      <a16:colId xmlns:a16="http://schemas.microsoft.com/office/drawing/2014/main" val="290717486"/>
                    </a:ext>
                  </a:extLst>
                </a:gridCol>
                <a:gridCol w="1299935">
                  <a:extLst>
                    <a:ext uri="{9D8B030D-6E8A-4147-A177-3AD203B41FA5}">
                      <a16:colId xmlns:a16="http://schemas.microsoft.com/office/drawing/2014/main" val="253575747"/>
                    </a:ext>
                  </a:extLst>
                </a:gridCol>
                <a:gridCol w="942323">
                  <a:extLst>
                    <a:ext uri="{9D8B030D-6E8A-4147-A177-3AD203B41FA5}">
                      <a16:colId xmlns:a16="http://schemas.microsoft.com/office/drawing/2014/main" val="907388163"/>
                    </a:ext>
                  </a:extLst>
                </a:gridCol>
                <a:gridCol w="1040235">
                  <a:extLst>
                    <a:ext uri="{9D8B030D-6E8A-4147-A177-3AD203B41FA5}">
                      <a16:colId xmlns:a16="http://schemas.microsoft.com/office/drawing/2014/main" val="578972965"/>
                    </a:ext>
                  </a:extLst>
                </a:gridCol>
                <a:gridCol w="2273415">
                  <a:extLst>
                    <a:ext uri="{9D8B030D-6E8A-4147-A177-3AD203B41FA5}">
                      <a16:colId xmlns:a16="http://schemas.microsoft.com/office/drawing/2014/main" val="421301651"/>
                    </a:ext>
                  </a:extLst>
                </a:gridCol>
              </a:tblGrid>
              <a:tr h="840687">
                <a:tc>
                  <a:txBody>
                    <a:bodyPr/>
                    <a:lstStyle/>
                    <a:p>
                      <a:r>
                        <a:rPr lang="es-MX" dirty="0"/>
                        <a:t>escala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Escala </a:t>
                      </a:r>
                      <a:r>
                        <a:rPr lang="es-MX" dirty="0" err="1"/>
                        <a:t>borg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/>
                        <a:t>Valoración general del esfuerzo</a:t>
                      </a:r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/>
                        <a:t>%</a:t>
                      </a:r>
                      <a:r>
                        <a:rPr lang="es-CO" dirty="0" err="1"/>
                        <a:t>fcmax</a:t>
                      </a:r>
                      <a:endParaRPr lang="es-CO" dirty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%</a:t>
                      </a:r>
                      <a:r>
                        <a:rPr lang="es-MX" dirty="0" err="1"/>
                        <a:t>fcr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/>
                        <a:t>V02max</a:t>
                      </a:r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Hitos </a:t>
                      </a:r>
                      <a:r>
                        <a:rPr lang="es-MX" dirty="0" err="1"/>
                        <a:t>filisogicos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572591"/>
                  </a:ext>
                </a:extLst>
              </a:tr>
              <a:tr h="1739042">
                <a:tc>
                  <a:txBody>
                    <a:bodyPr/>
                    <a:lstStyle/>
                    <a:p>
                      <a:r>
                        <a:rPr lang="es-MX" dirty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13</a:t>
                      </a:r>
                    </a:p>
                    <a:p>
                      <a:r>
                        <a:rPr lang="es-MX" dirty="0"/>
                        <a:t>14</a:t>
                      </a:r>
                    </a:p>
                    <a:p>
                      <a:r>
                        <a:rPr lang="es-MX" dirty="0"/>
                        <a:t>15</a:t>
                      </a:r>
                    </a:p>
                    <a:p>
                      <a:r>
                        <a:rPr lang="es-MX" dirty="0"/>
                        <a:t>16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Moderado</a:t>
                      </a:r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r>
                        <a:rPr lang="es-MX" dirty="0"/>
                        <a:t>Algo duro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CO" dirty="0"/>
                    </a:p>
                    <a:p>
                      <a:r>
                        <a:rPr lang="es-CO" dirty="0"/>
                        <a:t>70-85%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CO" dirty="0"/>
                    </a:p>
                    <a:p>
                      <a:r>
                        <a:rPr lang="es-CO" dirty="0"/>
                        <a:t>65-</a:t>
                      </a:r>
                    </a:p>
                    <a:p>
                      <a:r>
                        <a:rPr lang="es-CO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CO" dirty="0"/>
                    </a:p>
                    <a:p>
                      <a:r>
                        <a:rPr lang="es-CO" dirty="0"/>
                        <a:t>85-80%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r>
                        <a:rPr lang="es-MX" dirty="0"/>
                        <a:t>Entre el 1º</a:t>
                      </a:r>
                    </a:p>
                    <a:p>
                      <a:r>
                        <a:rPr lang="es-MX" dirty="0"/>
                        <a:t>y</a:t>
                      </a:r>
                    </a:p>
                    <a:p>
                      <a:r>
                        <a:rPr lang="es-MX" dirty="0"/>
                        <a:t>el 2º</a:t>
                      </a:r>
                    </a:p>
                    <a:p>
                      <a:r>
                        <a:rPr lang="es-MX" dirty="0"/>
                        <a:t>umbral</a:t>
                      </a:r>
                    </a:p>
                    <a:p>
                      <a:r>
                        <a:rPr lang="es-MX" dirty="0"/>
                        <a:t>ventilatorio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359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54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56E0D4-58BA-4808-81E4-08261AEF6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Tabla de aspectos a tener en cuenta </a:t>
            </a:r>
            <a:endParaRPr lang="es-CO" dirty="0"/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8B0F609D-B882-40AC-B9DC-A1A6ED2A3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067341"/>
              </p:ext>
            </p:extLst>
          </p:nvPr>
        </p:nvGraphicFramePr>
        <p:xfrm>
          <a:off x="947956" y="3144084"/>
          <a:ext cx="9722839" cy="3474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86698">
                  <a:extLst>
                    <a:ext uri="{9D8B030D-6E8A-4147-A177-3AD203B41FA5}">
                      <a16:colId xmlns:a16="http://schemas.microsoft.com/office/drawing/2014/main" val="1616524556"/>
                    </a:ext>
                  </a:extLst>
                </a:gridCol>
                <a:gridCol w="1496443">
                  <a:extLst>
                    <a:ext uri="{9D8B030D-6E8A-4147-A177-3AD203B41FA5}">
                      <a16:colId xmlns:a16="http://schemas.microsoft.com/office/drawing/2014/main" val="1834470092"/>
                    </a:ext>
                  </a:extLst>
                </a:gridCol>
                <a:gridCol w="1683790">
                  <a:extLst>
                    <a:ext uri="{9D8B030D-6E8A-4147-A177-3AD203B41FA5}">
                      <a16:colId xmlns:a16="http://schemas.microsoft.com/office/drawing/2014/main" val="290717486"/>
                    </a:ext>
                  </a:extLst>
                </a:gridCol>
                <a:gridCol w="1299935">
                  <a:extLst>
                    <a:ext uri="{9D8B030D-6E8A-4147-A177-3AD203B41FA5}">
                      <a16:colId xmlns:a16="http://schemas.microsoft.com/office/drawing/2014/main" val="253575747"/>
                    </a:ext>
                  </a:extLst>
                </a:gridCol>
                <a:gridCol w="799710">
                  <a:extLst>
                    <a:ext uri="{9D8B030D-6E8A-4147-A177-3AD203B41FA5}">
                      <a16:colId xmlns:a16="http://schemas.microsoft.com/office/drawing/2014/main" val="907388163"/>
                    </a:ext>
                  </a:extLst>
                </a:gridCol>
                <a:gridCol w="1157681">
                  <a:extLst>
                    <a:ext uri="{9D8B030D-6E8A-4147-A177-3AD203B41FA5}">
                      <a16:colId xmlns:a16="http://schemas.microsoft.com/office/drawing/2014/main" val="578972965"/>
                    </a:ext>
                  </a:extLst>
                </a:gridCol>
                <a:gridCol w="2298582">
                  <a:extLst>
                    <a:ext uri="{9D8B030D-6E8A-4147-A177-3AD203B41FA5}">
                      <a16:colId xmlns:a16="http://schemas.microsoft.com/office/drawing/2014/main" val="421301651"/>
                    </a:ext>
                  </a:extLst>
                </a:gridCol>
              </a:tblGrid>
              <a:tr h="698074">
                <a:tc>
                  <a:txBody>
                    <a:bodyPr/>
                    <a:lstStyle/>
                    <a:p>
                      <a:r>
                        <a:rPr lang="es-MX" dirty="0"/>
                        <a:t>escala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Escala </a:t>
                      </a:r>
                      <a:r>
                        <a:rPr lang="es-MX" dirty="0" err="1"/>
                        <a:t>borg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/>
                        <a:t>Valoración general del esfuerzo</a:t>
                      </a:r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/>
                        <a:t>%</a:t>
                      </a:r>
                      <a:r>
                        <a:rPr lang="es-CO" dirty="0" err="1"/>
                        <a:t>fcmax</a:t>
                      </a:r>
                      <a:endParaRPr lang="es-CO" dirty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%</a:t>
                      </a:r>
                      <a:r>
                        <a:rPr lang="es-MX" dirty="0" err="1"/>
                        <a:t>fcr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/>
                        <a:t>V02max</a:t>
                      </a:r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Hitos </a:t>
                      </a:r>
                      <a:r>
                        <a:rPr lang="es-MX" dirty="0" err="1"/>
                        <a:t>filisogicos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572591"/>
                  </a:ext>
                </a:extLst>
              </a:tr>
              <a:tr h="1179547">
                <a:tc>
                  <a:txBody>
                    <a:bodyPr/>
                    <a:lstStyle/>
                    <a:p>
                      <a:r>
                        <a:rPr lang="es-MX" dirty="0"/>
                        <a:t>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17</a:t>
                      </a:r>
                    </a:p>
                    <a:p>
                      <a:r>
                        <a:rPr lang="es-MX" dirty="0"/>
                        <a:t>18</a:t>
                      </a:r>
                    </a:p>
                    <a:p>
                      <a:r>
                        <a:rPr lang="es-MX" dirty="0"/>
                        <a:t>19</a:t>
                      </a:r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r>
                        <a:rPr lang="es-MX" dirty="0"/>
                        <a:t>20%fc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Duro</a:t>
                      </a:r>
                    </a:p>
                    <a:p>
                      <a:endParaRPr lang="es-MX" dirty="0"/>
                    </a:p>
                    <a:p>
                      <a:r>
                        <a:rPr lang="es-MX" dirty="0"/>
                        <a:t>Muy duro</a:t>
                      </a:r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r>
                        <a:rPr lang="es-MX" dirty="0"/>
                        <a:t>Máxima </a:t>
                      </a:r>
                      <a:r>
                        <a:rPr lang="es-MX" dirty="0" err="1"/>
                        <a:t>intesindad</a:t>
                      </a:r>
                      <a:endParaRPr lang="es-MX" dirty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r>
                        <a:rPr lang="es-CO" dirty="0"/>
                        <a:t>&gt;85%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r>
                        <a:rPr lang="es-CO" dirty="0"/>
                        <a:t>&gt;80%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r>
                        <a:rPr lang="es-CO" dirty="0"/>
                        <a:t>&gt;80%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Igual o</a:t>
                      </a:r>
                    </a:p>
                    <a:p>
                      <a:r>
                        <a:rPr lang="es-MX" dirty="0"/>
                        <a:t>superior al</a:t>
                      </a:r>
                    </a:p>
                    <a:p>
                      <a:r>
                        <a:rPr lang="es-MX" dirty="0"/>
                        <a:t>2º</a:t>
                      </a:r>
                    </a:p>
                    <a:p>
                      <a:r>
                        <a:rPr lang="es-MX" dirty="0"/>
                        <a:t>ventilatorio</a:t>
                      </a:r>
                    </a:p>
                    <a:p>
                      <a:r>
                        <a:rPr lang="es-MX" dirty="0"/>
                        <a:t>(hasta</a:t>
                      </a:r>
                    </a:p>
                    <a:p>
                      <a:r>
                        <a:rPr lang="es-MX" dirty="0"/>
                        <a:t>VO2máx.)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359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459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969448-317D-4488-85C2-9C0772E50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Maneras de tomar el pulso</a:t>
            </a:r>
            <a:endParaRPr lang="es-CO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B54BDFC-A553-4D18-A1C1-852BFB02B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4243" y="2952871"/>
            <a:ext cx="2143125" cy="214312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C11DA8B-EFC9-4D25-B0AA-32F3BE4CCB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4607" y="2860592"/>
            <a:ext cx="2536663" cy="223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437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TM02900722[[fn=Sala de reuniones Ion]]</Template>
  <TotalTime>27</TotalTime>
  <Words>298</Words>
  <Application>Microsoft Office PowerPoint</Application>
  <PresentationFormat>Panorámica</PresentationFormat>
  <Paragraphs>134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Sala de reuniones Ion</vt:lpstr>
      <vt:lpstr>frecuencia cardiaca</vt:lpstr>
      <vt:lpstr>Concepto</vt:lpstr>
      <vt:lpstr>Las frecuencias cardiacas </vt:lpstr>
      <vt:lpstr>Cálculos para controlar la intensidad usando la FC</vt:lpstr>
      <vt:lpstr>Tabla de aspectos a tener en cuenta </vt:lpstr>
      <vt:lpstr>Tabla de aspectos a tener en cuenta </vt:lpstr>
      <vt:lpstr>Tabla de aspectos a tener en cuenta </vt:lpstr>
      <vt:lpstr>Maneras de tomar el pulso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frecuencia cardiaca</dc:title>
  <dc:creator>lorzajuan22@outlook.com</dc:creator>
  <cp:lastModifiedBy>lorzajuan22@outlook.com</cp:lastModifiedBy>
  <cp:revision>1</cp:revision>
  <dcterms:created xsi:type="dcterms:W3CDTF">2021-10-19T12:30:16Z</dcterms:created>
  <dcterms:modified xsi:type="dcterms:W3CDTF">2021-10-19T12:57:52Z</dcterms:modified>
</cp:coreProperties>
</file>