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MOVIMIENTO ONDULATORIO</a:t>
            </a:r>
            <a:endParaRPr lang="es-CO" dirty="0"/>
          </a:p>
        </p:txBody>
      </p:sp>
      <p:sp>
        <p:nvSpPr>
          <p:cNvPr id="3" name="Subtítulo 2"/>
          <p:cNvSpPr>
            <a:spLocks noGrp="1"/>
          </p:cNvSpPr>
          <p:nvPr>
            <p:ph type="subTitle" idx="1"/>
          </p:nvPr>
        </p:nvSpPr>
        <p:spPr/>
        <p:txBody>
          <a:bodyPr>
            <a:normAutofit lnSpcReduction="10000"/>
          </a:bodyPr>
          <a:lstStyle/>
          <a:p>
            <a:r>
              <a:rPr lang="es-CO" dirty="0" smtClean="0"/>
              <a:t>WILSON SANTIAGO JIMENEZ</a:t>
            </a:r>
          </a:p>
          <a:p>
            <a:r>
              <a:rPr lang="es-CO" dirty="0" smtClean="0"/>
              <a:t>11</a:t>
            </a:r>
          </a:p>
          <a:p>
            <a:r>
              <a:rPr lang="es-CO" dirty="0" smtClean="0"/>
              <a:t>2021</a:t>
            </a:r>
            <a:endParaRPr lang="es-CO" dirty="0"/>
          </a:p>
        </p:txBody>
      </p:sp>
    </p:spTree>
    <p:extLst>
      <p:ext uri="{BB962C8B-B14F-4D97-AF65-F5344CB8AC3E}">
        <p14:creationId xmlns:p14="http://schemas.microsoft.com/office/powerpoint/2010/main" val="360620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MOVIMIENTO ONDULATORIO</a:t>
            </a:r>
            <a:endParaRPr lang="es-CO" dirty="0"/>
          </a:p>
        </p:txBody>
      </p:sp>
      <p:sp>
        <p:nvSpPr>
          <p:cNvPr id="3" name="Marcador de contenido 2"/>
          <p:cNvSpPr>
            <a:spLocks noGrp="1"/>
          </p:cNvSpPr>
          <p:nvPr>
            <p:ph idx="1"/>
          </p:nvPr>
        </p:nvSpPr>
        <p:spPr>
          <a:xfrm>
            <a:off x="677334" y="1516646"/>
            <a:ext cx="8596668" cy="3880773"/>
          </a:xfrm>
        </p:spPr>
        <p:txBody>
          <a:bodyPr/>
          <a:lstStyle/>
          <a:p>
            <a:pPr marL="0" indent="0">
              <a:buNone/>
            </a:pPr>
            <a:r>
              <a:rPr lang="es-CO" dirty="0">
                <a:latin typeface="Times New Roman" panose="02020603050405020304" pitchFamily="18" charset="0"/>
                <a:cs typeface="Times New Roman" panose="02020603050405020304" pitchFamily="18" charset="0"/>
              </a:rPr>
              <a:t>E</a:t>
            </a:r>
            <a:r>
              <a:rPr lang="es-CO" dirty="0" smtClean="0">
                <a:latin typeface="Times New Roman" panose="02020603050405020304" pitchFamily="18" charset="0"/>
                <a:cs typeface="Times New Roman" panose="02020603050405020304" pitchFamily="18" charset="0"/>
              </a:rPr>
              <a:t>s </a:t>
            </a:r>
            <a:r>
              <a:rPr lang="es-CO" dirty="0">
                <a:latin typeface="Times New Roman" panose="02020603050405020304" pitchFamily="18" charset="0"/>
                <a:cs typeface="Times New Roman" panose="02020603050405020304" pitchFamily="18" charset="0"/>
              </a:rPr>
              <a:t>aquel movimiento que se propaga a través de ondas y que implica transporte de energía, pero no de </a:t>
            </a:r>
            <a:r>
              <a:rPr lang="es-CO" dirty="0" smtClean="0">
                <a:latin typeface="Times New Roman" panose="02020603050405020304" pitchFamily="18" charset="0"/>
                <a:cs typeface="Times New Roman" panose="02020603050405020304" pitchFamily="18" charset="0"/>
              </a:rPr>
              <a:t>materia.</a:t>
            </a:r>
          </a:p>
          <a:p>
            <a:pPr marL="0" indent="0">
              <a:buNone/>
            </a:pPr>
            <a:endParaRPr lang="es-CO" dirty="0"/>
          </a:p>
        </p:txBody>
      </p:sp>
      <p:pic>
        <p:nvPicPr>
          <p:cNvPr id="4" name="Imagen 3"/>
          <p:cNvPicPr>
            <a:picLocks noChangeAspect="1"/>
          </p:cNvPicPr>
          <p:nvPr/>
        </p:nvPicPr>
        <p:blipFill>
          <a:blip r:embed="rId2"/>
          <a:stretch>
            <a:fillRect/>
          </a:stretch>
        </p:blipFill>
        <p:spPr>
          <a:xfrm>
            <a:off x="2051359" y="3014729"/>
            <a:ext cx="5457024" cy="3638016"/>
          </a:xfrm>
          <a:prstGeom prst="rect">
            <a:avLst/>
          </a:prstGeom>
        </p:spPr>
      </p:pic>
    </p:spTree>
    <p:extLst>
      <p:ext uri="{BB962C8B-B14F-4D97-AF65-F5344CB8AC3E}">
        <p14:creationId xmlns:p14="http://schemas.microsoft.com/office/powerpoint/2010/main" val="1378392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CLASIFICACIÓN DE LAS ONDAS</a:t>
            </a:r>
            <a:endParaRPr lang="es-CO" dirty="0"/>
          </a:p>
        </p:txBody>
      </p:sp>
      <p:sp>
        <p:nvSpPr>
          <p:cNvPr id="3" name="Marcador de contenido 2"/>
          <p:cNvSpPr>
            <a:spLocks noGrp="1"/>
          </p:cNvSpPr>
          <p:nvPr>
            <p:ph idx="1"/>
          </p:nvPr>
        </p:nvSpPr>
        <p:spPr/>
        <p:txBody>
          <a:bodyPr/>
          <a:lstStyle/>
          <a:p>
            <a:pPr marL="0" indent="0" fontAlgn="base">
              <a:buNone/>
            </a:pPr>
            <a:r>
              <a:rPr lang="es-CO" dirty="0">
                <a:latin typeface="Times New Roman" panose="02020603050405020304" pitchFamily="18" charset="0"/>
                <a:cs typeface="Times New Roman" panose="02020603050405020304" pitchFamily="18" charset="0"/>
              </a:rPr>
              <a:t>Hay que establecer que las ondas se pueden clasificar en base a distintos criterios. Así, por ejemplo, si tenemos en cuenta lo que es la periodicidad de las mismas las podríamos agrupar en periódicas, que se producen en ciclos repetitivos, o no periódicas.</a:t>
            </a:r>
          </a:p>
          <a:p>
            <a:pPr marL="0" indent="0" fontAlgn="base">
              <a:buNone/>
            </a:pPr>
            <a:r>
              <a:rPr lang="es-CO" dirty="0">
                <a:latin typeface="Times New Roman" panose="02020603050405020304" pitchFamily="18" charset="0"/>
                <a:cs typeface="Times New Roman" panose="02020603050405020304" pitchFamily="18" charset="0"/>
              </a:rPr>
              <a:t>No obstante, también se clasifican en estas otras modalidades:</a:t>
            </a:r>
          </a:p>
          <a:p>
            <a:pPr marL="0" indent="0" fontAlgn="base">
              <a:buNone/>
            </a:pPr>
            <a:r>
              <a:rPr lang="es-CO" dirty="0">
                <a:latin typeface="Times New Roman" panose="02020603050405020304" pitchFamily="18" charset="0"/>
                <a:cs typeface="Times New Roman" panose="02020603050405020304" pitchFamily="18" charset="0"/>
              </a:rPr>
              <a:t>• En base a su propagación, vectoriales o escalares.</a:t>
            </a:r>
            <a:br>
              <a:rPr lang="es-CO" dirty="0">
                <a:latin typeface="Times New Roman" panose="02020603050405020304" pitchFamily="18" charset="0"/>
                <a:cs typeface="Times New Roman" panose="02020603050405020304" pitchFamily="18" charset="0"/>
              </a:rPr>
            </a:br>
            <a:r>
              <a:rPr lang="es-CO" dirty="0">
                <a:latin typeface="Times New Roman" panose="02020603050405020304" pitchFamily="18" charset="0"/>
                <a:cs typeface="Times New Roman" panose="02020603050405020304" pitchFamily="18" charset="0"/>
              </a:rPr>
              <a:t>• En cuanto a su medio de propagación, pueden ser mecánicas o no mecánicas.</a:t>
            </a:r>
            <a:br>
              <a:rPr lang="es-CO" dirty="0">
                <a:latin typeface="Times New Roman" panose="02020603050405020304" pitchFamily="18" charset="0"/>
                <a:cs typeface="Times New Roman" panose="02020603050405020304" pitchFamily="18" charset="0"/>
              </a:rPr>
            </a:br>
            <a:r>
              <a:rPr lang="es-CO" dirty="0">
                <a:latin typeface="Times New Roman" panose="02020603050405020304" pitchFamily="18" charset="0"/>
                <a:cs typeface="Times New Roman" panose="02020603050405020304" pitchFamily="18" charset="0"/>
              </a:rPr>
              <a:t>• En lo que respecta a su frente de onda se puede hablar de ondas tridimensionales, unidimensionales o bidimensionales.</a:t>
            </a:r>
          </a:p>
          <a:p>
            <a:endParaRPr lang="es-CO" dirty="0"/>
          </a:p>
        </p:txBody>
      </p:sp>
    </p:spTree>
    <p:extLst>
      <p:ext uri="{BB962C8B-B14F-4D97-AF65-F5344CB8AC3E}">
        <p14:creationId xmlns:p14="http://schemas.microsoft.com/office/powerpoint/2010/main" val="3469925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CLASIFICACIÓN SEGÚN EL TIPO DE ONDA</a:t>
            </a:r>
            <a:r>
              <a:rPr lang="es-CO" b="1" dirty="0"/>
              <a:t/>
            </a:r>
            <a:br>
              <a:rPr lang="es-CO" b="1" dirty="0"/>
            </a:br>
            <a:endParaRPr lang="es-CO" dirty="0"/>
          </a:p>
        </p:txBody>
      </p:sp>
      <p:sp>
        <p:nvSpPr>
          <p:cNvPr id="3" name="Marcador de contenido 2"/>
          <p:cNvSpPr>
            <a:spLocks noGrp="1"/>
          </p:cNvSpPr>
          <p:nvPr>
            <p:ph idx="1"/>
          </p:nvPr>
        </p:nvSpPr>
        <p:spPr/>
        <p:txBody>
          <a:bodyPr>
            <a:normAutofit/>
          </a:bodyPr>
          <a:lstStyle/>
          <a:p>
            <a:r>
              <a:rPr lang="es-CO" sz="2400" dirty="0">
                <a:latin typeface="Times New Roman" panose="02020603050405020304" pitchFamily="18" charset="0"/>
                <a:cs typeface="Times New Roman" panose="02020603050405020304" pitchFamily="18" charset="0"/>
              </a:rPr>
              <a:t> Cuando se trata de ondas longitudinales, lo que se produce es que el medio se desplaza en la misma dirección de la propagación.</a:t>
            </a:r>
          </a:p>
          <a:p>
            <a:r>
              <a:rPr lang="es-CO" sz="2400" dirty="0" smtClean="0">
                <a:latin typeface="Times New Roman" panose="02020603050405020304" pitchFamily="18" charset="0"/>
                <a:cs typeface="Times New Roman" panose="02020603050405020304" pitchFamily="18" charset="0"/>
              </a:rPr>
              <a:t>En </a:t>
            </a:r>
            <a:r>
              <a:rPr lang="es-CO" sz="2400" dirty="0">
                <a:latin typeface="Times New Roman" panose="02020603050405020304" pitchFamily="18" charset="0"/>
                <a:cs typeface="Times New Roman" panose="02020603050405020304" pitchFamily="18" charset="0"/>
              </a:rPr>
              <a:t>el caso de ondas transversales, lo que sucede es que el medio se viene a desplazar en ángulo recto con respecto a lo que sería la dirección de la propagación.</a:t>
            </a:r>
          </a:p>
        </p:txBody>
      </p:sp>
    </p:spTree>
    <p:extLst>
      <p:ext uri="{BB962C8B-B14F-4D97-AF65-F5344CB8AC3E}">
        <p14:creationId xmlns:p14="http://schemas.microsoft.com/office/powerpoint/2010/main" val="2602036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dirty="0" smtClean="0"/>
              <a:t>CARACTERÍSTICAS Y PARTICULARIDADES DEL MOVIMIENTO ONDULATORIO</a:t>
            </a:r>
            <a:br>
              <a:rPr lang="es-CO" dirty="0" smtClean="0"/>
            </a:br>
            <a:endParaRPr lang="es-CO" dirty="0"/>
          </a:p>
        </p:txBody>
      </p:sp>
      <p:sp>
        <p:nvSpPr>
          <p:cNvPr id="3" name="Marcador de contenido 2"/>
          <p:cNvSpPr>
            <a:spLocks noGrp="1"/>
          </p:cNvSpPr>
          <p:nvPr>
            <p:ph idx="1"/>
          </p:nvPr>
        </p:nvSpPr>
        <p:spPr>
          <a:xfrm>
            <a:off x="677334" y="2224983"/>
            <a:ext cx="8596668" cy="3880773"/>
          </a:xfrm>
        </p:spPr>
        <p:txBody>
          <a:bodyPr>
            <a:normAutofit/>
          </a:bodyPr>
          <a:lstStyle/>
          <a:p>
            <a:pPr fontAlgn="base"/>
            <a:r>
              <a:rPr lang="es-CO" dirty="0" smtClean="0">
                <a:latin typeface="Times New Roman" panose="02020603050405020304" pitchFamily="18" charset="0"/>
                <a:cs typeface="Times New Roman" panose="02020603050405020304" pitchFamily="18" charset="0"/>
              </a:rPr>
              <a:t> </a:t>
            </a:r>
            <a:r>
              <a:rPr lang="es-CO" dirty="0">
                <a:latin typeface="Times New Roman" panose="02020603050405020304" pitchFamily="18" charset="0"/>
                <a:cs typeface="Times New Roman" panose="02020603050405020304" pitchFamily="18" charset="0"/>
              </a:rPr>
              <a:t>La unidad de frecuencia que se utiliza para medirlo es el Hertz. Este se representa mediante Hz y viene a equivaler a un ciclo por segundo.</a:t>
            </a:r>
            <a:br>
              <a:rPr lang="es-CO" dirty="0">
                <a:latin typeface="Times New Roman" panose="02020603050405020304" pitchFamily="18" charset="0"/>
                <a:cs typeface="Times New Roman" panose="02020603050405020304" pitchFamily="18" charset="0"/>
              </a:rPr>
            </a:br>
            <a:endParaRPr lang="es-CO" dirty="0" smtClean="0">
              <a:latin typeface="Times New Roman" panose="02020603050405020304" pitchFamily="18" charset="0"/>
              <a:cs typeface="Times New Roman" panose="02020603050405020304" pitchFamily="18" charset="0"/>
            </a:endParaRPr>
          </a:p>
          <a:p>
            <a:pPr fontAlgn="base"/>
            <a:r>
              <a:rPr lang="es-CO" dirty="0" smtClean="0">
                <a:latin typeface="Times New Roman" panose="02020603050405020304" pitchFamily="18" charset="0"/>
                <a:cs typeface="Times New Roman" panose="02020603050405020304" pitchFamily="18" charset="0"/>
              </a:rPr>
              <a:t>Para </a:t>
            </a:r>
            <a:r>
              <a:rPr lang="es-CO" dirty="0">
                <a:latin typeface="Times New Roman" panose="02020603050405020304" pitchFamily="18" charset="0"/>
                <a:cs typeface="Times New Roman" panose="02020603050405020304" pitchFamily="18" charset="0"/>
              </a:rPr>
              <a:t>poder analizar a fondo al movimiento que nos ocupa también es fundamental tener en cuenta otros criterios tales como la elongación o el nodo.</a:t>
            </a:r>
          </a:p>
          <a:p>
            <a:pPr fontAlgn="base"/>
            <a:r>
              <a:rPr lang="es-CO" dirty="0">
                <a:latin typeface="Times New Roman" panose="02020603050405020304" pitchFamily="18" charset="0"/>
                <a:cs typeface="Times New Roman" panose="02020603050405020304" pitchFamily="18" charset="0"/>
              </a:rPr>
              <a:t>Es posible distinguir diversos elementos en la onda del movimiento ondulatorio. Se puede hablar, en este sentido, de </a:t>
            </a:r>
            <a:r>
              <a:rPr lang="es-CO" b="1" dirty="0">
                <a:latin typeface="Times New Roman" panose="02020603050405020304" pitchFamily="18" charset="0"/>
                <a:cs typeface="Times New Roman" panose="02020603050405020304" pitchFamily="18" charset="0"/>
              </a:rPr>
              <a:t>amplitud</a:t>
            </a:r>
            <a:r>
              <a:rPr lang="es-CO" dirty="0">
                <a:latin typeface="Times New Roman" panose="02020603050405020304" pitchFamily="18" charset="0"/>
                <a:cs typeface="Times New Roman" panose="02020603050405020304" pitchFamily="18" charset="0"/>
              </a:rPr>
              <a:t> (la distancia entre el punto de máxima elongación y el punto medio de la onda), </a:t>
            </a:r>
            <a:r>
              <a:rPr lang="es-CO" b="1" dirty="0">
                <a:latin typeface="Times New Roman" panose="02020603050405020304" pitchFamily="18" charset="0"/>
                <a:cs typeface="Times New Roman" panose="02020603050405020304" pitchFamily="18" charset="0"/>
              </a:rPr>
              <a:t>cresta</a:t>
            </a:r>
            <a:r>
              <a:rPr lang="es-CO" dirty="0">
                <a:latin typeface="Times New Roman" panose="02020603050405020304" pitchFamily="18" charset="0"/>
                <a:cs typeface="Times New Roman" panose="02020603050405020304" pitchFamily="18" charset="0"/>
              </a:rPr>
              <a:t> (el punto de máxima de elongación), </a:t>
            </a:r>
            <a:r>
              <a:rPr lang="es-CO" b="1" dirty="0">
                <a:latin typeface="Times New Roman" panose="02020603050405020304" pitchFamily="18" charset="0"/>
                <a:cs typeface="Times New Roman" panose="02020603050405020304" pitchFamily="18" charset="0"/>
              </a:rPr>
              <a:t>valle</a:t>
            </a:r>
            <a:r>
              <a:rPr lang="es-CO" dirty="0">
                <a:latin typeface="Times New Roman" panose="02020603050405020304" pitchFamily="18" charset="0"/>
                <a:cs typeface="Times New Roman" panose="02020603050405020304" pitchFamily="18" charset="0"/>
              </a:rPr>
              <a:t> (el punto más bajo), </a:t>
            </a:r>
            <a:r>
              <a:rPr lang="es-CO" b="1" dirty="0">
                <a:latin typeface="Times New Roman" panose="02020603050405020304" pitchFamily="18" charset="0"/>
                <a:cs typeface="Times New Roman" panose="02020603050405020304" pitchFamily="18" charset="0"/>
              </a:rPr>
              <a:t>período</a:t>
            </a:r>
            <a:r>
              <a:rPr lang="es-CO" dirty="0">
                <a:latin typeface="Times New Roman" panose="02020603050405020304" pitchFamily="18" charset="0"/>
                <a:cs typeface="Times New Roman" panose="02020603050405020304" pitchFamily="18" charset="0"/>
              </a:rPr>
              <a:t> (el tiempo que tarda una onda en pasar de un punto de máxima amplitud al siguiente), </a:t>
            </a:r>
            <a:r>
              <a:rPr lang="es-CO" b="1" dirty="0">
                <a:latin typeface="Times New Roman" panose="02020603050405020304" pitchFamily="18" charset="0"/>
                <a:cs typeface="Times New Roman" panose="02020603050405020304" pitchFamily="18" charset="0"/>
              </a:rPr>
              <a:t>frecuencia</a:t>
            </a:r>
            <a:r>
              <a:rPr lang="es-CO" dirty="0">
                <a:latin typeface="Times New Roman" panose="02020603050405020304" pitchFamily="18" charset="0"/>
                <a:cs typeface="Times New Roman" panose="02020603050405020304" pitchFamily="18" charset="0"/>
              </a:rPr>
              <a:t> (el número de veces que la vibración se produce por unidad de tiempo) o </a:t>
            </a:r>
            <a:r>
              <a:rPr lang="es-CO" b="1" dirty="0">
                <a:latin typeface="Times New Roman" panose="02020603050405020304" pitchFamily="18" charset="0"/>
                <a:cs typeface="Times New Roman" panose="02020603050405020304" pitchFamily="18" charset="0"/>
              </a:rPr>
              <a:t>longitud</a:t>
            </a:r>
            <a:r>
              <a:rPr lang="es-CO" dirty="0">
                <a:latin typeface="Times New Roman" panose="02020603050405020304" pitchFamily="18" charset="0"/>
                <a:cs typeface="Times New Roman" panose="02020603050405020304" pitchFamily="18" charset="0"/>
              </a:rPr>
              <a:t> de onda (la distancia que existe entre el mismo punto de dos ondulaciones consecutivas).</a:t>
            </a:r>
          </a:p>
          <a:p>
            <a:endParaRPr lang="es-CO" dirty="0"/>
          </a:p>
        </p:txBody>
      </p:sp>
    </p:spTree>
    <p:extLst>
      <p:ext uri="{BB962C8B-B14F-4D97-AF65-F5344CB8AC3E}">
        <p14:creationId xmlns:p14="http://schemas.microsoft.com/office/powerpoint/2010/main" val="2123806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LA LUZ</a:t>
            </a:r>
            <a:endParaRPr lang="es-CO" dirty="0"/>
          </a:p>
        </p:txBody>
      </p:sp>
      <p:sp>
        <p:nvSpPr>
          <p:cNvPr id="3" name="Marcador de contenido 2"/>
          <p:cNvSpPr>
            <a:spLocks noGrp="1"/>
          </p:cNvSpPr>
          <p:nvPr>
            <p:ph idx="1"/>
          </p:nvPr>
        </p:nvSpPr>
        <p:spPr>
          <a:xfrm>
            <a:off x="677334" y="1645434"/>
            <a:ext cx="8596668" cy="3880773"/>
          </a:xfrm>
        </p:spPr>
        <p:txBody>
          <a:bodyPr/>
          <a:lstStyle/>
          <a:p>
            <a:pPr marL="0" indent="0">
              <a:buNone/>
            </a:pPr>
            <a:r>
              <a:rPr lang="es-CO" dirty="0">
                <a:latin typeface="Times New Roman" panose="02020603050405020304" pitchFamily="18" charset="0"/>
                <a:cs typeface="Times New Roman" panose="02020603050405020304" pitchFamily="18" charset="0"/>
              </a:rPr>
              <a:t>La luz es una forma de energía luminosa que se propaga por medio de partículas llamadas fotones, partículas que no tienen masa pero tienen la propiedad de emitir luz. La luz es parte de un conjunto de ondas que reciben el nombre de espectro </a:t>
            </a:r>
            <a:r>
              <a:rPr lang="es-CO" dirty="0" smtClean="0">
                <a:latin typeface="Times New Roman" panose="02020603050405020304" pitchFamily="18" charset="0"/>
                <a:cs typeface="Times New Roman" panose="02020603050405020304" pitchFamily="18" charset="0"/>
              </a:rPr>
              <a:t>electromagnético.</a:t>
            </a:r>
          </a:p>
          <a:p>
            <a:pPr marL="0" indent="0">
              <a:buNone/>
            </a:pPr>
            <a:endParaRPr lang="es-CO" dirty="0">
              <a:latin typeface="Times New Roman" panose="02020603050405020304" pitchFamily="18" charset="0"/>
              <a:cs typeface="Times New Roman" panose="02020603050405020304" pitchFamily="18" charset="0"/>
            </a:endParaRPr>
          </a:p>
          <a:p>
            <a:pPr marL="0" indent="0">
              <a:buNone/>
            </a:pPr>
            <a:r>
              <a:rPr lang="es-CO" dirty="0" smtClean="0">
                <a:latin typeface="Times New Roman" panose="02020603050405020304" pitchFamily="18" charset="0"/>
                <a:cs typeface="Times New Roman" panose="02020603050405020304" pitchFamily="18" charset="0"/>
              </a:rPr>
              <a:t>Esta se forma por radiación.</a:t>
            </a:r>
          </a:p>
          <a:p>
            <a:pPr marL="0" indent="0">
              <a:buNone/>
            </a:pPr>
            <a:endParaRPr lang="es-CO" dirty="0">
              <a:latin typeface="Times New Roman" panose="02020603050405020304" pitchFamily="18" charset="0"/>
              <a:cs typeface="Times New Roman" panose="02020603050405020304" pitchFamily="18" charset="0"/>
            </a:endParaRPr>
          </a:p>
          <a:p>
            <a:pPr marL="0" indent="0">
              <a:buNone/>
            </a:pPr>
            <a:endParaRPr lang="es-CO" dirty="0">
              <a:latin typeface="Times New Roman" panose="02020603050405020304" pitchFamily="18" charset="0"/>
              <a:cs typeface="Times New Roman" panose="02020603050405020304" pitchFamily="18" charset="0"/>
            </a:endParaRPr>
          </a:p>
          <a:p>
            <a:endParaRPr lang="es-CO" dirty="0"/>
          </a:p>
        </p:txBody>
      </p:sp>
      <p:pic>
        <p:nvPicPr>
          <p:cNvPr id="4" name="Imagen 3"/>
          <p:cNvPicPr>
            <a:picLocks noChangeAspect="1"/>
          </p:cNvPicPr>
          <p:nvPr/>
        </p:nvPicPr>
        <p:blipFill>
          <a:blip r:embed="rId2"/>
          <a:stretch>
            <a:fillRect/>
          </a:stretch>
        </p:blipFill>
        <p:spPr>
          <a:xfrm>
            <a:off x="2235893" y="3739354"/>
            <a:ext cx="5046622" cy="2822687"/>
          </a:xfrm>
          <a:prstGeom prst="rect">
            <a:avLst/>
          </a:prstGeom>
        </p:spPr>
      </p:pic>
    </p:spTree>
    <p:extLst>
      <p:ext uri="{BB962C8B-B14F-4D97-AF65-F5344CB8AC3E}">
        <p14:creationId xmlns:p14="http://schemas.microsoft.com/office/powerpoint/2010/main" val="357610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EL SONIDO</a:t>
            </a:r>
            <a:endParaRPr lang="es-CO" dirty="0"/>
          </a:p>
        </p:txBody>
      </p:sp>
      <p:sp>
        <p:nvSpPr>
          <p:cNvPr id="3" name="Marcador de contenido 2"/>
          <p:cNvSpPr>
            <a:spLocks noGrp="1"/>
          </p:cNvSpPr>
          <p:nvPr>
            <p:ph idx="1"/>
          </p:nvPr>
        </p:nvSpPr>
        <p:spPr>
          <a:xfrm>
            <a:off x="677334" y="1478009"/>
            <a:ext cx="8596668" cy="3880773"/>
          </a:xfrm>
        </p:spPr>
        <p:txBody>
          <a:bodyPr>
            <a:normAutofit/>
          </a:bodyPr>
          <a:lstStyle/>
          <a:p>
            <a:pPr marL="0" indent="0">
              <a:buNone/>
            </a:pPr>
            <a:r>
              <a:rPr lang="es-CO" sz="2400" dirty="0">
                <a:latin typeface="Times New Roman" panose="02020603050405020304" pitchFamily="18" charset="0"/>
                <a:cs typeface="Times New Roman" panose="02020603050405020304" pitchFamily="18" charset="0"/>
              </a:rPr>
              <a:t>E</a:t>
            </a:r>
            <a:r>
              <a:rPr lang="es-CO" sz="2400" dirty="0" smtClean="0">
                <a:latin typeface="Times New Roman" panose="02020603050405020304" pitchFamily="18" charset="0"/>
                <a:cs typeface="Times New Roman" panose="02020603050405020304" pitchFamily="18" charset="0"/>
              </a:rPr>
              <a:t>s </a:t>
            </a:r>
            <a:r>
              <a:rPr lang="es-CO" sz="2400" dirty="0">
                <a:latin typeface="Times New Roman" panose="02020603050405020304" pitchFamily="18" charset="0"/>
                <a:cs typeface="Times New Roman" panose="02020603050405020304" pitchFamily="18" charset="0"/>
              </a:rPr>
              <a:t>cualquier fenómeno que involucre la propagación de ondas mecánicas (sean audibles o no), a través de un medio (fluido o sólido) que esté generando el movimiento vibratorio de un cuerpo</a:t>
            </a:r>
            <a:r>
              <a:rPr lang="es-CO" sz="2400" dirty="0" smtClean="0">
                <a:latin typeface="Times New Roman" panose="02020603050405020304" pitchFamily="18" charset="0"/>
                <a:cs typeface="Times New Roman" panose="02020603050405020304" pitchFamily="18" charset="0"/>
              </a:rPr>
              <a:t>.</a:t>
            </a:r>
          </a:p>
          <a:p>
            <a:pPr marL="0" indent="0">
              <a:buNone/>
            </a:pPr>
            <a:endParaRPr lang="es-CO" sz="2400"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1302506" y="2798809"/>
            <a:ext cx="7346324" cy="3942527"/>
          </a:xfrm>
          <a:prstGeom prst="rect">
            <a:avLst/>
          </a:prstGeom>
        </p:spPr>
      </p:pic>
    </p:spTree>
    <p:extLst>
      <p:ext uri="{BB962C8B-B14F-4D97-AF65-F5344CB8AC3E}">
        <p14:creationId xmlns:p14="http://schemas.microsoft.com/office/powerpoint/2010/main" val="3411195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0"/>
            <a:ext cx="8596668" cy="1320800"/>
          </a:xfrm>
        </p:spPr>
        <p:txBody>
          <a:bodyPr>
            <a:normAutofit/>
          </a:bodyPr>
          <a:lstStyle/>
          <a:p>
            <a:r>
              <a:rPr lang="es-CO" sz="2000" dirty="0" smtClean="0"/>
              <a:t>PROPIEDADES DEL SONIDO</a:t>
            </a:r>
            <a:endParaRPr lang="es-CO" sz="2000" dirty="0"/>
          </a:p>
        </p:txBody>
      </p:sp>
      <p:sp>
        <p:nvSpPr>
          <p:cNvPr id="3" name="Marcador de contenido 2"/>
          <p:cNvSpPr>
            <a:spLocks noGrp="1"/>
          </p:cNvSpPr>
          <p:nvPr>
            <p:ph idx="1"/>
          </p:nvPr>
        </p:nvSpPr>
        <p:spPr>
          <a:xfrm>
            <a:off x="677334" y="484389"/>
            <a:ext cx="8596668" cy="5588000"/>
          </a:xfrm>
        </p:spPr>
        <p:txBody>
          <a:bodyPr>
            <a:noAutofit/>
          </a:bodyPr>
          <a:lstStyle/>
          <a:p>
            <a:r>
              <a:rPr lang="es-CO" sz="1400" dirty="0">
                <a:latin typeface="Times New Roman" panose="02020603050405020304" pitchFamily="18" charset="0"/>
                <a:cs typeface="Times New Roman" panose="02020603050405020304" pitchFamily="18" charset="0"/>
              </a:rPr>
              <a:t>Reflexión. Se produce cuando un frente o rayo de onda incide sobre la superficie que separa dos medios diferentes y la energía  se refleja originando una onda (onda reflejada) que vuelve al mismo medio en que se propagaba, no atraviesa esa frontera. El rayo o frente de onda incidente (el que llega) forma con la perpendicular a la superficie un ángulo de incidencia igual al de reflexión, o sea al que forma esa perpendicular con la onda reflejada</a:t>
            </a:r>
            <a:r>
              <a:rPr lang="es-CO" sz="1400" dirty="0" smtClean="0">
                <a:latin typeface="Times New Roman" panose="02020603050405020304" pitchFamily="18" charset="0"/>
                <a:cs typeface="Times New Roman" panose="02020603050405020304" pitchFamily="18" charset="0"/>
              </a:rPr>
              <a:t>. Un claro ejemplo es el Eco</a:t>
            </a:r>
          </a:p>
          <a:p>
            <a:r>
              <a:rPr lang="es-CO" sz="1400" dirty="0">
                <a:latin typeface="Times New Roman" panose="02020603050405020304" pitchFamily="18" charset="0"/>
                <a:cs typeface="Times New Roman" panose="02020603050405020304" pitchFamily="18" charset="0"/>
              </a:rPr>
              <a:t>Refracción y absorción: Se dice que las ondas se refractan cuando al chocar los frentes o rayos de ondas con la superficie de separación de dos medios diferentes, todas o parte de ellas lo penetran, pasan esa barrera, sufriendo un cambio en su velocidad de propagación según el medio (por lo que varía la longitud de onda pero no la frecuencia). A su vez esto provoca que las ondas cambien su dirección, se desvíen si no son perpendiculares a la superficie</a:t>
            </a:r>
            <a:r>
              <a:rPr lang="es-CO" sz="1400" dirty="0" smtClean="0">
                <a:latin typeface="Times New Roman" panose="02020603050405020304" pitchFamily="18" charset="0"/>
                <a:cs typeface="Times New Roman" panose="02020603050405020304" pitchFamily="18" charset="0"/>
              </a:rPr>
              <a:t>.</a:t>
            </a:r>
          </a:p>
          <a:p>
            <a:r>
              <a:rPr lang="es-CO" sz="1400" dirty="0">
                <a:latin typeface="Times New Roman" panose="02020603050405020304" pitchFamily="18" charset="0"/>
                <a:cs typeface="Times New Roman" panose="02020603050405020304" pitchFamily="18" charset="0"/>
              </a:rPr>
              <a:t>Difracción: Se produce cuando los frentes o rayos  de  ondas chocan en parte con un obstáculo y en parte continúan, provocándose en el borde la desviación de los mismos, según su longitud de onda. Explica la capacidad de las ondas para “doblar por las esquinas” de los obstáculos, y alcanzar las zonas escondidas. Las ondas difractadas son de menor intensidad que las originales. </a:t>
            </a:r>
          </a:p>
          <a:p>
            <a:endParaRPr lang="es-CO" sz="1400" dirty="0">
              <a:latin typeface="Times New Roman" panose="02020603050405020304" pitchFamily="18" charset="0"/>
              <a:cs typeface="Times New Roman" panose="02020603050405020304" pitchFamily="18" charset="0"/>
            </a:endParaRPr>
          </a:p>
          <a:p>
            <a:r>
              <a:rPr lang="es-CO" sz="1400" dirty="0">
                <a:latin typeface="Times New Roman" panose="02020603050405020304" pitchFamily="18" charset="0"/>
                <a:cs typeface="Times New Roman" panose="02020603050405020304" pitchFamily="18" charset="0"/>
              </a:rPr>
              <a:t>Interferencia y Superposición: La Interferencia se produce cuando existen varias fuentes emisoras de ondas en un mismo lugar y las ondas se superponen en uno o más puntos por algún tiempo. Dos ondas se Superponen cuando avanzan en sentidos opuestos, en la misma dirección de propagación, en el mismo medio</a:t>
            </a:r>
            <a:r>
              <a:rPr lang="es-CO" sz="1400" dirty="0" smtClean="0">
                <a:latin typeface="Times New Roman" panose="02020603050405020304" pitchFamily="18" charset="0"/>
                <a:cs typeface="Times New Roman" panose="02020603050405020304" pitchFamily="18" charset="0"/>
              </a:rPr>
              <a:t>.</a:t>
            </a:r>
          </a:p>
          <a:p>
            <a:r>
              <a:rPr lang="es-CO" sz="1400" dirty="0">
                <a:latin typeface="Times New Roman" panose="02020603050405020304" pitchFamily="18" charset="0"/>
                <a:cs typeface="Times New Roman" panose="02020603050405020304" pitchFamily="18" charset="0"/>
              </a:rPr>
              <a:t>Resonancia: Se produce cuando las ondas que surgirían al vibrar un objeto, tienen una frecuencia natural igual a la frecuencia de las ondas que llegan a él y están en fase. Por este fenómeno se genera un importante aumento de la amplitud de las ondas que puede llevar a la rotura del objeto.</a:t>
            </a:r>
          </a:p>
          <a:p>
            <a:endParaRPr lang="es-CO" sz="1400" dirty="0">
              <a:latin typeface="Times New Roman" panose="02020603050405020304" pitchFamily="18" charset="0"/>
              <a:cs typeface="Times New Roman" panose="02020603050405020304" pitchFamily="18" charset="0"/>
            </a:endParaRPr>
          </a:p>
          <a:p>
            <a:r>
              <a:rPr lang="es-CO" sz="1400" dirty="0">
                <a:latin typeface="Times New Roman" panose="02020603050405020304" pitchFamily="18" charset="0"/>
                <a:cs typeface="Times New Roman" panose="02020603050405020304" pitchFamily="18" charset="0"/>
              </a:rPr>
              <a:t> Los sonidos diferentes producidos por un instrumento de viento al tapar o destapar los orificios surgen por resonancia. En las salas de concierto estudian las posibles resonancias con  los materiales que las forman. Algunos sonidos pueden romper objetos de cristal, por resonancia.</a:t>
            </a:r>
          </a:p>
        </p:txBody>
      </p:sp>
    </p:spTree>
    <p:extLst>
      <p:ext uri="{BB962C8B-B14F-4D97-AF65-F5344CB8AC3E}">
        <p14:creationId xmlns:p14="http://schemas.microsoft.com/office/powerpoint/2010/main" val="1028343060"/>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TotalTime>
  <Words>716</Words>
  <Application>Microsoft Office PowerPoint</Application>
  <PresentationFormat>Panorámica</PresentationFormat>
  <Paragraphs>33</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Times New Roman</vt:lpstr>
      <vt:lpstr>Trebuchet MS</vt:lpstr>
      <vt:lpstr>Wingdings 3</vt:lpstr>
      <vt:lpstr>Faceta</vt:lpstr>
      <vt:lpstr>MOVIMIENTO ONDULATORIO</vt:lpstr>
      <vt:lpstr>MOVIMIENTO ONDULATORIO</vt:lpstr>
      <vt:lpstr>CLASIFICACIÓN DE LAS ONDAS</vt:lpstr>
      <vt:lpstr>CLASIFICACIÓN SEGÚN EL TIPO DE ONDA </vt:lpstr>
      <vt:lpstr>CARACTERÍSTICAS Y PARTICULARIDADES DEL MOVIMIENTO ONDULATORIO </vt:lpstr>
      <vt:lpstr>LA LUZ</vt:lpstr>
      <vt:lpstr>EL SONIDO</vt:lpstr>
      <vt:lpstr>PROPIEDADES DEL SONIDO</vt:lpstr>
    </vt:vector>
  </TitlesOfParts>
  <Company>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MOVIMIENTO ONDULATORIO</dc:title>
  <dc:creator>Full name</dc:creator>
  <cp:lastModifiedBy>Full name</cp:lastModifiedBy>
  <cp:revision>4</cp:revision>
  <dcterms:created xsi:type="dcterms:W3CDTF">2021-09-24T22:55:59Z</dcterms:created>
  <dcterms:modified xsi:type="dcterms:W3CDTF">2021-09-24T23:27:58Z</dcterms:modified>
</cp:coreProperties>
</file>