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61" r:id="rId3"/>
    <p:sldId id="257" r:id="rId4"/>
    <p:sldId id="258" r:id="rId5"/>
    <p:sldId id="259"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8253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968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427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968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138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11938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99154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697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789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92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67346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714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9214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93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7369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934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9325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latin typeface="Times New Roman" panose="02020603050405020304" pitchFamily="18" charset="0"/>
                <a:cs typeface="Times New Roman" panose="02020603050405020304" pitchFamily="18" charset="0"/>
              </a:rPr>
              <a:t>LA ÓPTICA</a:t>
            </a:r>
            <a:endParaRPr lang="es-CO"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p:txBody>
          <a:bodyPr>
            <a:normAutofit lnSpcReduction="10000"/>
          </a:bodyPr>
          <a:lstStyle/>
          <a:p>
            <a:r>
              <a:rPr lang="es-CO" dirty="0" smtClean="0">
                <a:latin typeface="Times New Roman" panose="02020603050405020304" pitchFamily="18" charset="0"/>
                <a:cs typeface="Times New Roman" panose="02020603050405020304" pitchFamily="18" charset="0"/>
              </a:rPr>
              <a:t>WILSON SANTIAGO JIMÉNEZ</a:t>
            </a:r>
          </a:p>
          <a:p>
            <a:r>
              <a:rPr lang="es-CO" dirty="0" smtClean="0">
                <a:latin typeface="Times New Roman" panose="02020603050405020304" pitchFamily="18" charset="0"/>
                <a:cs typeface="Times New Roman" panose="02020603050405020304" pitchFamily="18" charset="0"/>
              </a:rPr>
              <a:t>11</a:t>
            </a:r>
          </a:p>
          <a:p>
            <a:r>
              <a:rPr lang="es-CO" dirty="0" smtClean="0">
                <a:latin typeface="Times New Roman" panose="02020603050405020304" pitchFamily="18" charset="0"/>
                <a:cs typeface="Times New Roman" panose="02020603050405020304" pitchFamily="18" charset="0"/>
              </a:rPr>
              <a:t>2021</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99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ESPEJOS</a:t>
            </a:r>
            <a:endParaRPr lang="es-CO" dirty="0"/>
          </a:p>
        </p:txBody>
      </p:sp>
      <p:sp>
        <p:nvSpPr>
          <p:cNvPr id="3" name="Marcador de contenido 2"/>
          <p:cNvSpPr>
            <a:spLocks noGrp="1"/>
          </p:cNvSpPr>
          <p:nvPr>
            <p:ph idx="1"/>
          </p:nvPr>
        </p:nvSpPr>
        <p:spPr/>
        <p:txBody>
          <a:bodyPr/>
          <a:lstStyle/>
          <a:p>
            <a:pPr marL="0" indent="0">
              <a:buNone/>
            </a:pPr>
            <a:r>
              <a:rPr lang="es-CO" dirty="0" smtClean="0"/>
              <a:t>Pueden ser planos o curvos y crean imágenes debido al fenómeno de reflexión.</a:t>
            </a:r>
          </a:p>
          <a:p>
            <a:pPr marL="0" indent="0">
              <a:buNone/>
            </a:pPr>
            <a:endParaRPr lang="es-CO" dirty="0"/>
          </a:p>
        </p:txBody>
      </p:sp>
      <p:pic>
        <p:nvPicPr>
          <p:cNvPr id="4" name="Imagen 3"/>
          <p:cNvPicPr>
            <a:picLocks noChangeAspect="1"/>
          </p:cNvPicPr>
          <p:nvPr/>
        </p:nvPicPr>
        <p:blipFill>
          <a:blip r:embed="rId2"/>
          <a:stretch>
            <a:fillRect/>
          </a:stretch>
        </p:blipFill>
        <p:spPr>
          <a:xfrm>
            <a:off x="2177713" y="3146402"/>
            <a:ext cx="5595909" cy="2725904"/>
          </a:xfrm>
          <a:prstGeom prst="rect">
            <a:avLst/>
          </a:prstGeom>
        </p:spPr>
      </p:pic>
    </p:spTree>
    <p:extLst>
      <p:ext uri="{BB962C8B-B14F-4D97-AF65-F5344CB8AC3E}">
        <p14:creationId xmlns:p14="http://schemas.microsoft.com/office/powerpoint/2010/main" val="263968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OJO HUMANO Y SUS PARTES</a:t>
            </a:r>
            <a:endParaRPr lang="es-CO" dirty="0"/>
          </a:p>
        </p:txBody>
      </p:sp>
      <p:pic>
        <p:nvPicPr>
          <p:cNvPr id="4" name="Marcador de contenido 3"/>
          <p:cNvPicPr>
            <a:picLocks noGrp="1" noChangeAspect="1"/>
          </p:cNvPicPr>
          <p:nvPr>
            <p:ph idx="1"/>
          </p:nvPr>
        </p:nvPicPr>
        <p:blipFill>
          <a:blip r:embed="rId2"/>
          <a:stretch>
            <a:fillRect/>
          </a:stretch>
        </p:blipFill>
        <p:spPr>
          <a:xfrm>
            <a:off x="1401280" y="2070436"/>
            <a:ext cx="7148775" cy="3995514"/>
          </a:xfrm>
          <a:prstGeom prst="rect">
            <a:avLst/>
          </a:prstGeom>
        </p:spPr>
      </p:pic>
    </p:spTree>
    <p:extLst>
      <p:ext uri="{BB962C8B-B14F-4D97-AF65-F5344CB8AC3E}">
        <p14:creationId xmlns:p14="http://schemas.microsoft.com/office/powerpoint/2010/main" val="270189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Times New Roman" panose="02020603050405020304" pitchFamily="18" charset="0"/>
                <a:cs typeface="Times New Roman" panose="02020603050405020304" pitchFamily="18" charset="0"/>
              </a:rPr>
              <a:t>LA OPTICA</a:t>
            </a:r>
            <a:endParaRPr lang="es-CO"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413615"/>
            <a:ext cx="8827274" cy="4536424"/>
          </a:xfrm>
        </p:spPr>
        <p:txBody>
          <a:bodyPr>
            <a:normAutofit/>
          </a:bodyPr>
          <a:lstStyle/>
          <a:p>
            <a:pPr marL="0" indent="0">
              <a:buNone/>
            </a:pPr>
            <a:r>
              <a:rPr lang="es-CO" sz="2400" dirty="0" smtClean="0">
                <a:latin typeface="Times New Roman" panose="02020603050405020304" pitchFamily="18" charset="0"/>
                <a:cs typeface="Times New Roman" panose="02020603050405020304" pitchFamily="18" charset="0"/>
              </a:rPr>
              <a:t>Es la parte de la física que se encarga del estudio de la producción, manipulación controlada y captación de la luz</a:t>
            </a:r>
          </a:p>
          <a:p>
            <a:pPr marL="0" indent="0">
              <a:buNone/>
            </a:pPr>
            <a:endParaRPr lang="es-CO" sz="2400" dirty="0">
              <a:latin typeface="Times New Roman" panose="02020603050405020304" pitchFamily="18" charset="0"/>
              <a:cs typeface="Times New Roman" panose="02020603050405020304" pitchFamily="18" charset="0"/>
            </a:endParaRPr>
          </a:p>
          <a:p>
            <a:pPr marL="0" indent="0">
              <a:buNone/>
            </a:pPr>
            <a:r>
              <a:rPr lang="es-CO" sz="2400" dirty="0" smtClean="0">
                <a:latin typeface="Times New Roman" panose="02020603050405020304" pitchFamily="18" charset="0"/>
                <a:cs typeface="Times New Roman" panose="02020603050405020304" pitchFamily="18" charset="0"/>
              </a:rPr>
              <a:t>Se clasifica en tres subtemas</a:t>
            </a:r>
          </a:p>
          <a:p>
            <a:pPr marL="0" indent="0">
              <a:buNone/>
            </a:pPr>
            <a:r>
              <a:rPr lang="es-CO" sz="2400" dirty="0" smtClean="0">
                <a:latin typeface="Times New Roman" panose="02020603050405020304" pitchFamily="18" charset="0"/>
                <a:cs typeface="Times New Roman" panose="02020603050405020304" pitchFamily="18" charset="0"/>
              </a:rPr>
              <a:t>Óptica Geométrica: Utiliza el método de rayos luminosos</a:t>
            </a:r>
          </a:p>
          <a:p>
            <a:pPr marL="0" indent="0">
              <a:buNone/>
            </a:pPr>
            <a:r>
              <a:rPr lang="es-CO" sz="2400" dirty="0" smtClean="0">
                <a:latin typeface="Times New Roman" panose="02020603050405020304" pitchFamily="18" charset="0"/>
                <a:cs typeface="Times New Roman" panose="02020603050405020304" pitchFamily="18" charset="0"/>
              </a:rPr>
              <a:t>Óptica Física: Considera la luz como onda</a:t>
            </a:r>
          </a:p>
          <a:p>
            <a:pPr marL="0" indent="0">
              <a:buNone/>
            </a:pPr>
            <a:r>
              <a:rPr lang="es-CO" sz="2400" dirty="0" smtClean="0">
                <a:latin typeface="Times New Roman" panose="02020603050405020304" pitchFamily="18" charset="0"/>
                <a:cs typeface="Times New Roman" panose="02020603050405020304" pitchFamily="18" charset="0"/>
              </a:rPr>
              <a:t>Óptica cuántica: Estudia la relación entre la luz y las partículas atómicas</a:t>
            </a:r>
            <a:endParaRPr lang="es-C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10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Times New Roman" panose="02020603050405020304" pitchFamily="18" charset="0"/>
                <a:cs typeface="Times New Roman" panose="02020603050405020304" pitchFamily="18" charset="0"/>
              </a:rPr>
              <a:t>LA LUZ, EL ELEMENTO MÁS IMPORTANTE DE LA ÓPTICA</a:t>
            </a:r>
            <a:endParaRPr lang="es-CO"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930400"/>
            <a:ext cx="8596668" cy="3880773"/>
          </a:xfrm>
        </p:spPr>
        <p:txBody>
          <a:bodyPr/>
          <a:lstStyle/>
          <a:p>
            <a:pPr marL="0" indent="0">
              <a:lnSpc>
                <a:spcPct val="150000"/>
              </a:lnSpc>
              <a:buNone/>
            </a:pPr>
            <a:r>
              <a:rPr lang="es-CO" sz="2000" dirty="0" smtClean="0">
                <a:latin typeface="Times New Roman" panose="02020603050405020304" pitchFamily="18" charset="0"/>
                <a:cs typeface="Times New Roman" panose="02020603050405020304" pitchFamily="18" charset="0"/>
              </a:rPr>
              <a:t>La luz es una forma de energía luminosa que se propaga por medio de partículas llamadas fotones, partículas que no tienen masa pero tienen la propiedad de emitir luz. La luz es parte de un conjunto de ondas que reciben el nombre de espectro electromagnético</a:t>
            </a:r>
          </a:p>
          <a:p>
            <a:pPr marL="0" indent="0">
              <a:buNone/>
            </a:pPr>
            <a:endParaRPr lang="es-CO" dirty="0" smtClean="0"/>
          </a:p>
          <a:p>
            <a:pPr marL="0" indent="0">
              <a:buNone/>
            </a:pPr>
            <a:r>
              <a:rPr lang="es-CO" dirty="0" smtClean="0"/>
              <a:t> </a:t>
            </a:r>
            <a:endParaRPr lang="es-CO" dirty="0"/>
          </a:p>
        </p:txBody>
      </p:sp>
      <p:pic>
        <p:nvPicPr>
          <p:cNvPr id="4" name="Imagen 3"/>
          <p:cNvPicPr>
            <a:picLocks noChangeAspect="1"/>
          </p:cNvPicPr>
          <p:nvPr/>
        </p:nvPicPr>
        <p:blipFill>
          <a:blip r:embed="rId2"/>
          <a:stretch>
            <a:fillRect/>
          </a:stretch>
        </p:blipFill>
        <p:spPr>
          <a:xfrm>
            <a:off x="3150759" y="3941241"/>
            <a:ext cx="3649286" cy="2526429"/>
          </a:xfrm>
          <a:prstGeom prst="rect">
            <a:avLst/>
          </a:prstGeom>
        </p:spPr>
      </p:pic>
    </p:spTree>
    <p:extLst>
      <p:ext uri="{BB962C8B-B14F-4D97-AF65-F5344CB8AC3E}">
        <p14:creationId xmlns:p14="http://schemas.microsoft.com/office/powerpoint/2010/main" val="403971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Times New Roman" panose="02020603050405020304" pitchFamily="18" charset="0"/>
                <a:cs typeface="Times New Roman" panose="02020603050405020304" pitchFamily="18" charset="0"/>
              </a:rPr>
              <a:t>ONDAS ELECTROMAGNÉTICAS</a:t>
            </a:r>
            <a:endParaRPr lang="es-CO"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658313"/>
            <a:ext cx="8596668" cy="3880773"/>
          </a:xfrm>
        </p:spPr>
        <p:txBody>
          <a:bodyPr>
            <a:normAutofit/>
          </a:bodyPr>
          <a:lstStyle/>
          <a:p>
            <a:pPr marL="0" indent="0">
              <a:lnSpc>
                <a:spcPct val="150000"/>
              </a:lnSpc>
              <a:buNone/>
            </a:pPr>
            <a:r>
              <a:rPr lang="es-CO" dirty="0" smtClean="0">
                <a:latin typeface="Times New Roman" panose="02020603050405020304" pitchFamily="18" charset="0"/>
                <a:cs typeface="Times New Roman" panose="02020603050405020304" pitchFamily="18" charset="0"/>
              </a:rPr>
              <a:t>Son ondas de energía que viajan a través del espacio a diferentes frecuencias, el tamaño de las ondas es inversamente proporcional a la intensidad de la frecuencia </a:t>
            </a:r>
            <a:endParaRPr lang="es-CO"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407815" y="2617161"/>
            <a:ext cx="7135705" cy="4075280"/>
          </a:xfrm>
          <a:prstGeom prst="rect">
            <a:avLst/>
          </a:prstGeom>
        </p:spPr>
      </p:pic>
      <p:sp>
        <p:nvSpPr>
          <p:cNvPr id="5" name="Elipse 4"/>
          <p:cNvSpPr/>
          <p:nvPr/>
        </p:nvSpPr>
        <p:spPr>
          <a:xfrm>
            <a:off x="5460642" y="3521426"/>
            <a:ext cx="695460" cy="509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550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Times New Roman" panose="02020603050405020304" pitchFamily="18" charset="0"/>
                <a:cs typeface="Times New Roman" panose="02020603050405020304" pitchFamily="18" charset="0"/>
              </a:rPr>
              <a:t>LUZ VISIBLE</a:t>
            </a:r>
            <a:endParaRPr lang="es-CO"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529524"/>
            <a:ext cx="8596668" cy="3880773"/>
          </a:xfrm>
        </p:spPr>
        <p:txBody>
          <a:bodyPr/>
          <a:lstStyle/>
          <a:p>
            <a:pPr marL="0" indent="0">
              <a:buNone/>
            </a:pPr>
            <a:r>
              <a:rPr lang="es-CO" dirty="0" smtClean="0"/>
              <a:t>Es de color blanca y se descompone en diferentes colores, el primer color en el que se descompone es el rojo y el último es el color violeta, esto depende de la radiación</a:t>
            </a:r>
          </a:p>
          <a:p>
            <a:pPr marL="0" indent="0">
              <a:buNone/>
            </a:pPr>
            <a:endParaRPr lang="es-CO" dirty="0"/>
          </a:p>
        </p:txBody>
      </p:sp>
      <p:pic>
        <p:nvPicPr>
          <p:cNvPr id="4" name="Imagen 3"/>
          <p:cNvPicPr>
            <a:picLocks noChangeAspect="1"/>
          </p:cNvPicPr>
          <p:nvPr/>
        </p:nvPicPr>
        <p:blipFill>
          <a:blip r:embed="rId2"/>
          <a:stretch>
            <a:fillRect/>
          </a:stretch>
        </p:blipFill>
        <p:spPr>
          <a:xfrm>
            <a:off x="2790423" y="2552418"/>
            <a:ext cx="3932349" cy="3932349"/>
          </a:xfrm>
          <a:prstGeom prst="rect">
            <a:avLst/>
          </a:prstGeom>
        </p:spPr>
      </p:pic>
    </p:spTree>
    <p:extLst>
      <p:ext uri="{BB962C8B-B14F-4D97-AF65-F5344CB8AC3E}">
        <p14:creationId xmlns:p14="http://schemas.microsoft.com/office/powerpoint/2010/main" val="185693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VELOCIDAD DE LA LUZ</a:t>
            </a:r>
            <a:endParaRPr lang="es-CO" dirty="0"/>
          </a:p>
        </p:txBody>
      </p:sp>
      <p:sp>
        <p:nvSpPr>
          <p:cNvPr id="3" name="Marcador de contenido 2"/>
          <p:cNvSpPr>
            <a:spLocks noGrp="1"/>
          </p:cNvSpPr>
          <p:nvPr>
            <p:ph idx="1"/>
          </p:nvPr>
        </p:nvSpPr>
        <p:spPr/>
        <p:txBody>
          <a:bodyPr/>
          <a:lstStyle/>
          <a:p>
            <a:pPr marL="0" indent="0">
              <a:buNone/>
            </a:pPr>
            <a:r>
              <a:rPr lang="es-CO" dirty="0" smtClean="0"/>
              <a:t>La luz viaja a 2.997.792.458 m/s en el vacío, al juntarlo con otra variable como el tiempo se crean ‘’Los años luz’’. La propiedad que tienen los materiales para que la luz pase de un lado a otro recibe el nombre de índice de refracción y permite a la luz cambiar de velocidad.</a:t>
            </a:r>
          </a:p>
          <a:p>
            <a:pPr marL="0" indent="0">
              <a:buNone/>
            </a:pPr>
            <a:endParaRPr lang="es-CO" dirty="0"/>
          </a:p>
          <a:p>
            <a:pPr marL="0" indent="0">
              <a:buNone/>
            </a:pPr>
            <a:r>
              <a:rPr lang="es-CO" dirty="0" smtClean="0"/>
              <a:t>El índice de refracción es el cociente entre la velocidad en el </a:t>
            </a:r>
            <a:r>
              <a:rPr lang="es-CO" dirty="0" err="1" smtClean="0"/>
              <a:t>vacio</a:t>
            </a:r>
            <a:r>
              <a:rPr lang="es-CO" dirty="0" smtClean="0"/>
              <a:t> y la velocidad de la luz en el medio</a:t>
            </a:r>
          </a:p>
        </p:txBody>
      </p:sp>
    </p:spTree>
    <p:extLst>
      <p:ext uri="{BB962C8B-B14F-4D97-AF65-F5344CB8AC3E}">
        <p14:creationId xmlns:p14="http://schemas.microsoft.com/office/powerpoint/2010/main" val="199959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Times New Roman" panose="02020603050405020304" pitchFamily="18" charset="0"/>
                <a:cs typeface="Times New Roman" panose="02020603050405020304" pitchFamily="18" charset="0"/>
              </a:rPr>
              <a:t>LEYES DE LA ÓPTICA</a:t>
            </a:r>
            <a:endParaRPr lang="es-CO"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587182" y="1275613"/>
            <a:ext cx="8596668" cy="3880773"/>
          </a:xfrm>
        </p:spPr>
        <p:txBody>
          <a:bodyPr>
            <a:normAutofit/>
          </a:bodyPr>
          <a:lstStyle/>
          <a:p>
            <a:r>
              <a:rPr lang="es-CO" dirty="0" smtClean="0">
                <a:latin typeface="Times New Roman" panose="02020603050405020304" pitchFamily="18" charset="0"/>
                <a:cs typeface="Times New Roman" panose="02020603050405020304" pitchFamily="18" charset="0"/>
              </a:rPr>
              <a:t>LEY DE RELEXIÓN: Se refiere a cómo la luz regresa al mismo medio</a:t>
            </a:r>
          </a:p>
          <a:p>
            <a:pPr marL="0" indent="0">
              <a:buNone/>
            </a:pPr>
            <a:endParaRPr lang="es-CO" sz="2800" dirty="0" smtClean="0">
              <a:latin typeface="Times New Roman" panose="02020603050405020304" pitchFamily="18" charset="0"/>
              <a:cs typeface="Times New Roman" panose="02020603050405020304" pitchFamily="18" charset="0"/>
            </a:endParaRPr>
          </a:p>
          <a:p>
            <a:pPr marL="0" indent="0">
              <a:buNone/>
            </a:pPr>
            <a:endParaRPr lang="es-CO" dirty="0" smtClean="0">
              <a:latin typeface="Times New Roman" panose="02020603050405020304" pitchFamily="18" charset="0"/>
              <a:cs typeface="Times New Roman" panose="02020603050405020304" pitchFamily="18" charset="0"/>
            </a:endParaRPr>
          </a:p>
          <a:p>
            <a:pPr marL="0" indent="0">
              <a:buNone/>
            </a:pPr>
            <a:endParaRPr lang="es-CO" dirty="0">
              <a:latin typeface="Times New Roman" panose="02020603050405020304" pitchFamily="18" charset="0"/>
              <a:cs typeface="Times New Roman" panose="02020603050405020304" pitchFamily="18" charset="0"/>
            </a:endParaRPr>
          </a:p>
          <a:p>
            <a:pPr marL="0" indent="0">
              <a:buNone/>
            </a:pPr>
            <a:endParaRPr lang="es-CO" dirty="0" smtClean="0">
              <a:latin typeface="Times New Roman" panose="02020603050405020304" pitchFamily="18" charset="0"/>
              <a:cs typeface="Times New Roman" panose="02020603050405020304" pitchFamily="18" charset="0"/>
            </a:endParaRPr>
          </a:p>
          <a:p>
            <a:pPr marL="0" indent="0">
              <a:buNone/>
            </a:pPr>
            <a:endParaRPr lang="es-CO" dirty="0" smtClean="0">
              <a:latin typeface="Times New Roman" panose="02020603050405020304" pitchFamily="18" charset="0"/>
              <a:cs typeface="Times New Roman" panose="02020603050405020304" pitchFamily="18" charset="0"/>
            </a:endParaRPr>
          </a:p>
          <a:p>
            <a:r>
              <a:rPr lang="es-CO" dirty="0" smtClean="0">
                <a:latin typeface="Times New Roman" panose="02020603050405020304" pitchFamily="18" charset="0"/>
                <a:cs typeface="Times New Roman" panose="02020603050405020304" pitchFamily="18" charset="0"/>
              </a:rPr>
              <a:t>LEY DE REFRACCIÓN: Se refiere a cómo la luz pasa de un medio a otro</a:t>
            </a:r>
          </a:p>
          <a:p>
            <a:endParaRPr lang="es-CO"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2710327" y="1970674"/>
            <a:ext cx="3007892" cy="1601605"/>
          </a:xfrm>
          <a:prstGeom prst="rect">
            <a:avLst/>
          </a:prstGeom>
        </p:spPr>
      </p:pic>
      <p:pic>
        <p:nvPicPr>
          <p:cNvPr id="6" name="Imagen 5"/>
          <p:cNvPicPr>
            <a:picLocks noChangeAspect="1"/>
          </p:cNvPicPr>
          <p:nvPr/>
        </p:nvPicPr>
        <p:blipFill>
          <a:blip r:embed="rId3"/>
          <a:stretch>
            <a:fillRect/>
          </a:stretch>
        </p:blipFill>
        <p:spPr>
          <a:xfrm>
            <a:off x="3016276" y="4410068"/>
            <a:ext cx="2315576" cy="2315576"/>
          </a:xfrm>
          <a:prstGeom prst="rect">
            <a:avLst/>
          </a:prstGeom>
        </p:spPr>
      </p:pic>
    </p:spTree>
    <p:extLst>
      <p:ext uri="{BB962C8B-B14F-4D97-AF65-F5344CB8AC3E}">
        <p14:creationId xmlns:p14="http://schemas.microsoft.com/office/powerpoint/2010/main" val="92639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LEYES DE LA REFLEXIÓN</a:t>
            </a:r>
            <a:endParaRPr lang="es-CO" dirty="0"/>
          </a:p>
        </p:txBody>
      </p:sp>
      <p:sp>
        <p:nvSpPr>
          <p:cNvPr id="3" name="Marcador de contenido 2"/>
          <p:cNvSpPr>
            <a:spLocks noGrp="1"/>
          </p:cNvSpPr>
          <p:nvPr>
            <p:ph idx="1"/>
          </p:nvPr>
        </p:nvSpPr>
        <p:spPr/>
        <p:txBody>
          <a:bodyPr/>
          <a:lstStyle/>
          <a:p>
            <a:r>
              <a:rPr lang="es-CO" sz="2800" dirty="0" smtClean="0"/>
              <a:t>El rayo incidente (</a:t>
            </a:r>
            <a:r>
              <a:rPr lang="es-CO" sz="2800" dirty="0" err="1" smtClean="0"/>
              <a:t>r</a:t>
            </a:r>
            <a:r>
              <a:rPr lang="es-CO" sz="2800" baseline="-25000" dirty="0" err="1" smtClean="0"/>
              <a:t>i</a:t>
            </a:r>
            <a:r>
              <a:rPr lang="es-CO" sz="2800" dirty="0" smtClean="0"/>
              <a:t>), el rayo reflejado (</a:t>
            </a:r>
            <a:r>
              <a:rPr lang="es-CO" sz="2800" dirty="0" err="1" smtClean="0"/>
              <a:t>r</a:t>
            </a:r>
            <a:r>
              <a:rPr lang="es-CO" sz="2800" baseline="-25000" dirty="0" err="1" smtClean="0"/>
              <a:t>r</a:t>
            </a:r>
            <a:r>
              <a:rPr lang="es-CO" sz="2800" dirty="0" smtClean="0"/>
              <a:t>) y la normal (N) se encuentran en el mismo plano</a:t>
            </a:r>
          </a:p>
          <a:p>
            <a:r>
              <a:rPr lang="es-CO" sz="2800" dirty="0" smtClean="0"/>
              <a:t>El ángulo de incidencia (</a:t>
            </a:r>
            <a:r>
              <a:rPr lang="el-GR" sz="2800" dirty="0" smtClean="0"/>
              <a:t>Θ</a:t>
            </a:r>
            <a:r>
              <a:rPr lang="es-CO" sz="2800" baseline="-25000" dirty="0" smtClean="0"/>
              <a:t>i</a:t>
            </a:r>
            <a:r>
              <a:rPr lang="es-CO" sz="2800" dirty="0" smtClean="0"/>
              <a:t>) es igual al ángulo de reflexión (</a:t>
            </a:r>
            <a:r>
              <a:rPr lang="el-GR" sz="2800" dirty="0" smtClean="0"/>
              <a:t>Θ</a:t>
            </a:r>
            <a:r>
              <a:rPr lang="es-CO" sz="2800" baseline="-25000" dirty="0" smtClean="0"/>
              <a:t>r</a:t>
            </a:r>
            <a:r>
              <a:rPr lang="es-CO" sz="2800" dirty="0" smtClean="0"/>
              <a:t>)</a:t>
            </a:r>
          </a:p>
          <a:p>
            <a:endParaRPr lang="es-CO" dirty="0"/>
          </a:p>
        </p:txBody>
      </p:sp>
    </p:spTree>
    <p:extLst>
      <p:ext uri="{BB962C8B-B14F-4D97-AF65-F5344CB8AC3E}">
        <p14:creationId xmlns:p14="http://schemas.microsoft.com/office/powerpoint/2010/main" val="161621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LEYES DE LA REFRACCIÓN</a:t>
            </a:r>
            <a:endParaRPr lang="es-CO" dirty="0"/>
          </a:p>
        </p:txBody>
      </p:sp>
      <p:sp>
        <p:nvSpPr>
          <p:cNvPr id="3" name="Marcador de contenido 2"/>
          <p:cNvSpPr>
            <a:spLocks noGrp="1"/>
          </p:cNvSpPr>
          <p:nvPr>
            <p:ph idx="1"/>
          </p:nvPr>
        </p:nvSpPr>
        <p:spPr/>
        <p:txBody>
          <a:bodyPr/>
          <a:lstStyle/>
          <a:p>
            <a:r>
              <a:rPr lang="es-CO" sz="2800" dirty="0"/>
              <a:t>El rayo incidente (</a:t>
            </a:r>
            <a:r>
              <a:rPr lang="es-CO" sz="2800" dirty="0" err="1"/>
              <a:t>r</a:t>
            </a:r>
            <a:r>
              <a:rPr lang="es-CO" sz="2800" baseline="-25000" dirty="0" err="1"/>
              <a:t>i</a:t>
            </a:r>
            <a:r>
              <a:rPr lang="es-CO" sz="2800" dirty="0"/>
              <a:t>), el rayo </a:t>
            </a:r>
            <a:r>
              <a:rPr lang="es-CO" sz="2800" dirty="0" smtClean="0"/>
              <a:t>transmitido </a:t>
            </a:r>
            <a:r>
              <a:rPr lang="es-CO" sz="2800" dirty="0"/>
              <a:t>(</a:t>
            </a:r>
            <a:r>
              <a:rPr lang="es-CO" sz="2800" dirty="0" smtClean="0"/>
              <a:t>r</a:t>
            </a:r>
            <a:r>
              <a:rPr lang="es-CO" sz="2800" baseline="-25000" dirty="0" smtClean="0"/>
              <a:t>+</a:t>
            </a:r>
            <a:r>
              <a:rPr lang="es-CO" sz="2800" dirty="0" smtClean="0"/>
              <a:t>) </a:t>
            </a:r>
            <a:r>
              <a:rPr lang="es-CO" sz="2800" dirty="0"/>
              <a:t>y la normal (N) se encuentran en el mismo </a:t>
            </a:r>
            <a:r>
              <a:rPr lang="es-CO" sz="2800" dirty="0" smtClean="0"/>
              <a:t>plano</a:t>
            </a:r>
          </a:p>
          <a:p>
            <a:r>
              <a:rPr lang="es-CO" sz="2800" dirty="0"/>
              <a:t>n</a:t>
            </a:r>
            <a:r>
              <a:rPr lang="es-CO" sz="2800" baseline="-25000" dirty="0" smtClean="0"/>
              <a:t>i </a:t>
            </a:r>
            <a:r>
              <a:rPr lang="es-CO" sz="2800" dirty="0" smtClean="0"/>
              <a:t>● sin</a:t>
            </a:r>
            <a:r>
              <a:rPr lang="el-GR" sz="2800" dirty="0"/>
              <a:t> </a:t>
            </a:r>
            <a:r>
              <a:rPr lang="el-GR" sz="2800" dirty="0" smtClean="0"/>
              <a:t>Θ</a:t>
            </a:r>
            <a:r>
              <a:rPr lang="es-CO" sz="2800" baseline="-25000" dirty="0" smtClean="0"/>
              <a:t>i</a:t>
            </a:r>
            <a:r>
              <a:rPr lang="es-CO" sz="2800" dirty="0" smtClean="0"/>
              <a:t> = </a:t>
            </a:r>
            <a:r>
              <a:rPr lang="es-CO" sz="2800" dirty="0" err="1" smtClean="0"/>
              <a:t>n</a:t>
            </a:r>
            <a:r>
              <a:rPr lang="es-CO" sz="2800" baseline="-25000" dirty="0" err="1" smtClean="0"/>
              <a:t>t</a:t>
            </a:r>
            <a:r>
              <a:rPr lang="es-CO" sz="2800" dirty="0" smtClean="0"/>
              <a:t> ● </a:t>
            </a:r>
            <a:r>
              <a:rPr lang="es-CO" sz="2800" dirty="0"/>
              <a:t>sin</a:t>
            </a:r>
            <a:r>
              <a:rPr lang="el-GR" sz="2800" dirty="0"/>
              <a:t> </a:t>
            </a:r>
            <a:r>
              <a:rPr lang="el-GR" sz="2800" dirty="0" smtClean="0"/>
              <a:t>Θ</a:t>
            </a:r>
            <a:r>
              <a:rPr lang="es-CO" sz="2800" baseline="-25000" dirty="0" smtClean="0"/>
              <a:t>t</a:t>
            </a:r>
            <a:r>
              <a:rPr lang="es-CO" sz="2800" dirty="0" smtClean="0"/>
              <a:t> (Ley de Snell)</a:t>
            </a:r>
            <a:endParaRPr lang="es-CO" sz="2800" dirty="0"/>
          </a:p>
          <a:p>
            <a:endParaRPr lang="es-CO" dirty="0"/>
          </a:p>
        </p:txBody>
      </p:sp>
    </p:spTree>
    <p:extLst>
      <p:ext uri="{BB962C8B-B14F-4D97-AF65-F5344CB8AC3E}">
        <p14:creationId xmlns:p14="http://schemas.microsoft.com/office/powerpoint/2010/main" val="271435946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124</TotalTime>
  <Words>419</Words>
  <Application>Microsoft Office PowerPoint</Application>
  <PresentationFormat>Panorámica</PresentationFormat>
  <Paragraphs>40</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Times New Roman</vt:lpstr>
      <vt:lpstr>Trebuchet MS</vt:lpstr>
      <vt:lpstr>Wingdings 3</vt:lpstr>
      <vt:lpstr>Faceta</vt:lpstr>
      <vt:lpstr>LA ÓPTICA</vt:lpstr>
      <vt:lpstr>LA OPTICA</vt:lpstr>
      <vt:lpstr>LA LUZ, EL ELEMENTO MÁS IMPORTANTE DE LA ÓPTICA</vt:lpstr>
      <vt:lpstr>ONDAS ELECTROMAGNÉTICAS</vt:lpstr>
      <vt:lpstr>LUZ VISIBLE</vt:lpstr>
      <vt:lpstr>VELOCIDAD DE LA LUZ</vt:lpstr>
      <vt:lpstr>LEYES DE LA ÓPTICA</vt:lpstr>
      <vt:lpstr>LEYES DE LA REFLEXIÓN</vt:lpstr>
      <vt:lpstr>LEYES DE LA REFRACCIÓN</vt:lpstr>
      <vt:lpstr>ESPEJOS</vt:lpstr>
      <vt:lpstr>EL OJO HUMANO Y SUS PARTES</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ÓPTICA</dc:title>
  <dc:creator>Full name</dc:creator>
  <cp:lastModifiedBy>Full name</cp:lastModifiedBy>
  <cp:revision>12</cp:revision>
  <dcterms:created xsi:type="dcterms:W3CDTF">2021-09-24T20:32:04Z</dcterms:created>
  <dcterms:modified xsi:type="dcterms:W3CDTF">2021-09-24T22:36:21Z</dcterms:modified>
</cp:coreProperties>
</file>