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604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452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2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204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402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21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453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50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0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672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894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E4D89-BD2F-4139-9F9B-D577377AE142}" type="datetimeFigureOut">
              <a:rPr lang="es-CO" smtClean="0"/>
              <a:t>4/11/2021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C940-5399-4F4F-8C95-4D767AD1AB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389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ston96.com/pitagora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ton96.com/filosofia/" TargetMode="External"/><Relationship Id="rId2" Type="http://schemas.openxmlformats.org/officeDocument/2006/relationships/hyperlink" Target="https://www.euston96.com/socrat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ston96.com/religion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Anaximandro" TargetMode="External"/><Relationship Id="rId13" Type="http://schemas.openxmlformats.org/officeDocument/2006/relationships/hyperlink" Target="https://es.wikipedia.org/wiki/F%C3%ADsica" TargetMode="External"/><Relationship Id="rId3" Type="http://schemas.openxmlformats.org/officeDocument/2006/relationships/hyperlink" Target="https://es.wikipedia.org/wiki/Polis" TargetMode="External"/><Relationship Id="rId7" Type="http://schemas.openxmlformats.org/officeDocument/2006/relationships/hyperlink" Target="https://es.wikipedia.org/wiki/Escuela_de_Mileto" TargetMode="External"/><Relationship Id="rId12" Type="http://schemas.openxmlformats.org/officeDocument/2006/relationships/hyperlink" Target="https://es.wikipedia.org/wiki/Astronom%C3%AD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Arist%C3%B3teles" TargetMode="External"/><Relationship Id="rId11" Type="http://schemas.openxmlformats.org/officeDocument/2006/relationships/hyperlink" Target="https://es.wikipedia.org/wiki/Matem%C3%A1tica" TargetMode="External"/><Relationship Id="rId5" Type="http://schemas.openxmlformats.org/officeDocument/2006/relationships/hyperlink" Target="https://es.wikipedia.org/wiki/Turqu%C3%ADa" TargetMode="External"/><Relationship Id="rId10" Type="http://schemas.openxmlformats.org/officeDocument/2006/relationships/hyperlink" Target="https://es.wikipedia.org/wiki/Siete_Sabios_de_Grecia" TargetMode="External"/><Relationship Id="rId4" Type="http://schemas.openxmlformats.org/officeDocument/2006/relationships/hyperlink" Target="https://es.wikipedia.org/wiki/Jonia" TargetMode="External"/><Relationship Id="rId9" Type="http://schemas.openxmlformats.org/officeDocument/2006/relationships/hyperlink" Target="https://es.wikipedia.org/wiki/Anax%C3%ADmen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ston96.com/anaximandro/" TargetMode="External"/><Relationship Id="rId3" Type="http://schemas.openxmlformats.org/officeDocument/2006/relationships/hyperlink" Target="https://es.wikipedia.org/wiki/Mapamundi" TargetMode="External"/><Relationship Id="rId7" Type="http://schemas.openxmlformats.org/officeDocument/2006/relationships/hyperlink" Target="https://es.wikipedia.org/wiki/Universo" TargetMode="External"/><Relationship Id="rId2" Type="http://schemas.openxmlformats.org/officeDocument/2006/relationships/hyperlink" Target="https://es.wikipedia.org/wiki/Doxograf%C3%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Gnomon" TargetMode="External"/><Relationship Id="rId5" Type="http://schemas.openxmlformats.org/officeDocument/2006/relationships/hyperlink" Target="https://es.wikipedia.org/wiki/Equinoccio" TargetMode="External"/><Relationship Id="rId4" Type="http://schemas.openxmlformats.org/officeDocument/2006/relationships/hyperlink" Target="https://es.wikipedia.org/wiki/Solsticio" TargetMode="Externa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ston96.com/anaximenes/" TargetMode="External"/><Relationship Id="rId3" Type="http://schemas.openxmlformats.org/officeDocument/2006/relationships/hyperlink" Target="https://es.wikipedia.org/wiki/Telos" TargetMode="External"/><Relationship Id="rId7" Type="http://schemas.openxmlformats.org/officeDocument/2006/relationships/hyperlink" Target="https://es.wikipedia.org/wiki/Condensaci%C3%B3n_(cambio_de_estado)" TargetMode="External"/><Relationship Id="rId2" Type="http://schemas.openxmlformats.org/officeDocument/2006/relationships/hyperlink" Target="https://es.wikipedia.org/wiki/Arch%C3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Rarefacci%C3%B3n" TargetMode="External"/><Relationship Id="rId5" Type="http://schemas.openxmlformats.org/officeDocument/2006/relationships/hyperlink" Target="https://es.wikipedia.org/wiki/Aire_(elemento)" TargetMode="External"/><Relationship Id="rId4" Type="http://schemas.openxmlformats.org/officeDocument/2006/relationships/hyperlink" Target="https://es.wikipedia.org/wiki/%C3%81peiron" TargetMode="External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ston96.com/empedocles/" TargetMode="External"/><Relationship Id="rId3" Type="http://schemas.openxmlformats.org/officeDocument/2006/relationships/hyperlink" Target="https://es.wikipedia.org/wiki/Elementos_de_la_antig%C3%BCedad" TargetMode="External"/><Relationship Id="rId7" Type="http://schemas.openxmlformats.org/officeDocument/2006/relationships/hyperlink" Target="https://es.wikipedia.org/wiki/Jen%C3%B3fanes" TargetMode="External"/><Relationship Id="rId2" Type="http://schemas.openxmlformats.org/officeDocument/2006/relationships/hyperlink" Target="https://es.wikipedia.org/wiki/Parm%C3%A9nides_de_El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Her%C3%A1clito" TargetMode="External"/><Relationship Id="rId5" Type="http://schemas.openxmlformats.org/officeDocument/2006/relationships/hyperlink" Target="https://es.wikipedia.org/wiki/Anax%C3%ADmenes" TargetMode="External"/><Relationship Id="rId4" Type="http://schemas.openxmlformats.org/officeDocument/2006/relationships/hyperlink" Target="https://es.wikipedia.org/wiki/Tales_de_Mileto" TargetMode="Externa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Pericles" TargetMode="External"/><Relationship Id="rId13" Type="http://schemas.openxmlformats.org/officeDocument/2006/relationships/hyperlink" Target="https://es.wikipedia.org/wiki/Dem%C3%B3crito" TargetMode="External"/><Relationship Id="rId18" Type="http://schemas.openxmlformats.org/officeDocument/2006/relationships/hyperlink" Target="https://es.wikipedia.org/wiki/Emp%C3%A9docles" TargetMode="External"/><Relationship Id="rId26" Type="http://schemas.openxmlformats.org/officeDocument/2006/relationships/hyperlink" Target="https://www.euston96.com/anaxagoras/" TargetMode="External"/><Relationship Id="rId3" Type="http://schemas.openxmlformats.org/officeDocument/2006/relationships/hyperlink" Target="https://es.wikipedia.org/wiki/Turqu%C3%ADa" TargetMode="External"/><Relationship Id="rId21" Type="http://schemas.openxmlformats.org/officeDocument/2006/relationships/hyperlink" Target="https://es.wikipedia.org/wiki/Tierra" TargetMode="External"/><Relationship Id="rId7" Type="http://schemas.openxmlformats.org/officeDocument/2006/relationships/hyperlink" Target="https://es.wikipedia.org/wiki/Persia" TargetMode="External"/><Relationship Id="rId12" Type="http://schemas.openxmlformats.org/officeDocument/2006/relationships/hyperlink" Target="https://es.wikipedia.org/wiki/Eur%C3%ADpides" TargetMode="External"/><Relationship Id="rId17" Type="http://schemas.openxmlformats.org/officeDocument/2006/relationships/hyperlink" Target="https://es.wikipedia.org/wiki/Zen%C3%B3n_de_Elea" TargetMode="External"/><Relationship Id="rId25" Type="http://schemas.openxmlformats.org/officeDocument/2006/relationships/hyperlink" Target="https://es.wikipedia.org/wiki/Di%C3%B3genes_Laercio" TargetMode="External"/><Relationship Id="rId2" Type="http://schemas.openxmlformats.org/officeDocument/2006/relationships/hyperlink" Target="https://es.wikipedia.org/wiki/Claz%C3%B3menas" TargetMode="External"/><Relationship Id="rId16" Type="http://schemas.openxmlformats.org/officeDocument/2006/relationships/hyperlink" Target="https://es.wikipedia.org/wiki/Parm%C3%A9nides" TargetMode="External"/><Relationship Id="rId20" Type="http://schemas.openxmlformats.org/officeDocument/2006/relationships/hyperlink" Target="https://es.wikipedia.org/wiki/Lu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Revuelta_j%C3%B3nica" TargetMode="External"/><Relationship Id="rId11" Type="http://schemas.openxmlformats.org/officeDocument/2006/relationships/hyperlink" Target="https://es.wikipedia.org/wiki/Tuc%C3%ADdides" TargetMode="External"/><Relationship Id="rId24" Type="http://schemas.openxmlformats.org/officeDocument/2006/relationships/hyperlink" Target="https://es.wikipedia.org/wiki/Mileto" TargetMode="External"/><Relationship Id="rId5" Type="http://schemas.openxmlformats.org/officeDocument/2006/relationships/hyperlink" Target="https://es.wikipedia.org/wiki/483_a._C." TargetMode="External"/><Relationship Id="rId15" Type="http://schemas.openxmlformats.org/officeDocument/2006/relationships/hyperlink" Target="https://es.wikipedia.org/wiki/Anax%C3%ADmenes" TargetMode="External"/><Relationship Id="rId23" Type="http://schemas.openxmlformats.org/officeDocument/2006/relationships/hyperlink" Target="https://es.wikipedia.org/wiki/L%C3%A1mpsaco" TargetMode="External"/><Relationship Id="rId10" Type="http://schemas.openxmlformats.org/officeDocument/2006/relationships/hyperlink" Target="https://es.wikipedia.org/wiki/Prot%C3%A1goras" TargetMode="External"/><Relationship Id="rId19" Type="http://schemas.openxmlformats.org/officeDocument/2006/relationships/hyperlink" Target="https://es.wikipedia.org/wiki/Sol" TargetMode="External"/><Relationship Id="rId4" Type="http://schemas.openxmlformats.org/officeDocument/2006/relationships/hyperlink" Target="https://es.wikipedia.org/wiki/Antigua_Atenas" TargetMode="External"/><Relationship Id="rId9" Type="http://schemas.openxmlformats.org/officeDocument/2006/relationships/hyperlink" Target="https://es.wikipedia.org/wiki/Arquelao_(fil%C3%B3sofo)" TargetMode="External"/><Relationship Id="rId14" Type="http://schemas.openxmlformats.org/officeDocument/2006/relationships/hyperlink" Target="https://es.wikipedia.org/wiki/S%C3%B3crates" TargetMode="External"/><Relationship Id="rId22" Type="http://schemas.openxmlformats.org/officeDocument/2006/relationships/hyperlink" Target="https://es.wikipedia.org/wiki/Jonia" TargetMode="External"/><Relationship Id="rId27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%C3%81tomo" TargetMode="External"/><Relationship Id="rId3" Type="http://schemas.openxmlformats.org/officeDocument/2006/relationships/hyperlink" Target="https://es.wikipedia.org/wiki/Simplicio_de_Cilicia" TargetMode="External"/><Relationship Id="rId7" Type="http://schemas.openxmlformats.org/officeDocument/2006/relationships/hyperlink" Target="https://es.wikipedia.org/wiki/Materia" TargetMode="External"/><Relationship Id="rId2" Type="http://schemas.openxmlformats.org/officeDocument/2006/relationships/hyperlink" Target="https://es.wikipedia.org/wiki/Arist%C3%B3te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Atomismo" TargetMode="External"/><Relationship Id="rId5" Type="http://schemas.openxmlformats.org/officeDocument/2006/relationships/hyperlink" Target="https://es.wikipedia.org/wiki/Di%C3%B3genes_Laercio" TargetMode="External"/><Relationship Id="rId10" Type="http://schemas.openxmlformats.org/officeDocument/2006/relationships/image" Target="../media/image9.jpg"/><Relationship Id="rId4" Type="http://schemas.openxmlformats.org/officeDocument/2006/relationships/hyperlink" Target="https://es.wikipedia.org/wiki/Sexto_Emp%C3%ADrico" TargetMode="External"/><Relationship Id="rId9" Type="http://schemas.openxmlformats.org/officeDocument/2006/relationships/hyperlink" Target="https://es.wikipedia.org/wiki/Vac%C3%A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30A2095A-26A6-44AB-9B88-67CB2144A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375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2A51D5-7AC8-4661-B466-C48427DDB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  <a:latin typeface="Algerian" panose="04020705040A02060702" pitchFamily="82" charset="0"/>
              </a:rPr>
              <a:t>La filosofía</a:t>
            </a:r>
            <a:br>
              <a:rPr lang="es-ES" dirty="0">
                <a:solidFill>
                  <a:srgbClr val="FFFFFF"/>
                </a:solidFill>
                <a:latin typeface="Algerian" panose="04020705040A02060702" pitchFamily="82" charset="0"/>
              </a:rPr>
            </a:br>
            <a:r>
              <a:rPr lang="es-ES" dirty="0">
                <a:solidFill>
                  <a:srgbClr val="FFFFFF"/>
                </a:solidFill>
                <a:latin typeface="Algerian" panose="04020705040A02060702" pitchFamily="82" charset="0"/>
              </a:rPr>
              <a:t>Los presocráticos</a:t>
            </a:r>
            <a:endParaRPr lang="es-CO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1F2816-4075-4E1C-9627-4CBDED6A8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PRESENTADO POR:</a:t>
            </a:r>
          </a:p>
          <a:p>
            <a:r>
              <a:rPr lang="es-E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MARÍA FERNANDA PAREDES CRUZ</a:t>
            </a:r>
          </a:p>
          <a:p>
            <a:r>
              <a:rPr lang="es-E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 VI – SABATINA </a:t>
            </a:r>
          </a:p>
          <a:p>
            <a:endParaRPr lang="es-E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391ABF-069E-40F0-BA74-D55920D6A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5" y="92766"/>
            <a:ext cx="10042870" cy="231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92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95802-3C1A-41ED-94AF-B214A9FE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BDCD9-C151-425C-8D40-4551E0550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Intentaron solucionar la pregunta de cuál era el principio básico que regía todos los cambios de las cosas.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los primeros filósofos se les llamó filósofos de la naturaleza o físicos ya que la naturaleza era su centro de reflexión.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filósofos presocráticos tienen como tema central de reflexión el problema de la naturaleza.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Prácticamente todos los filósofos presocráticos vivieron en las colonias helénicas de Asia Menor o las que estaban en Italia.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algunos de los presocráticos podemos observar una influencia de parte de las sabidurías orientales, principalmente de Egipto y Mesopotamia.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Tenían mucho interés por la naturaleza y sus procesos.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Eran filósofos cosmológicos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60D18F-8415-4AF6-ACDF-AD0B27C7D889}"/>
              </a:ext>
            </a:extLst>
          </p:cNvPr>
          <p:cNvSpPr txBox="1"/>
          <p:nvPr/>
        </p:nvSpPr>
        <p:spPr>
          <a:xfrm>
            <a:off x="1020417" y="1762539"/>
            <a:ext cx="312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lgerian" panose="04020705040A02060702" pitchFamily="82" charset="0"/>
              </a:rPr>
              <a:t>Características</a:t>
            </a:r>
            <a:r>
              <a:rPr lang="es-ES" dirty="0"/>
              <a:t> </a:t>
            </a: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4B343F-9F09-41A7-BB38-5FF7AAE48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3" y="2349925"/>
            <a:ext cx="3498979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2C618-E746-4B6D-94BF-4106CE73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>
                <a:solidFill>
                  <a:schemeClr val="tx1"/>
                </a:solidFill>
                <a:latin typeface="Algerian" panose="04020705040A02060702" pitchFamily="82" charset="0"/>
              </a:rPr>
              <a:t>Filosofía de los presocráticos </a:t>
            </a:r>
            <a:endParaRPr lang="es-CO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62B6738-EE51-4979-B69A-DCFA5667F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presocráticos concebían el principal objeto de sus investigaciones filosóficas –el cosmos– como compuesto de elementos sensoriales corrientes: tierra, agua, aire; fuego, y de éter, elementos que se convertían recíprocamente unos en otros como resultado de su condensación y de su enrarecimiento. Para toda la filosofía natural de los presocráticos, es característica la dialéctica de los elementos, lo que alcanza singular brillantez en Demócrito y Heráclito. Los elementos sensibles estaban saturados de un principio organizador, mas puramente material (logos en Heráclito, amor y odio en Empédocles, átomos en eterno movimiento según los atomistas, &amp;c.). Los clásicos del marxismo-leninismo tenían en mucha estima el materialismo espontáneo de los presocráticos, basado en la lucha contra la mitología, en la defensa de la filosofía científica.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1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04922-0E44-4148-8850-F0F4FC07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b="1" i="0" dirty="0">
                <a:solidFill>
                  <a:srgbClr val="2E3940"/>
                </a:solidFill>
                <a:effectLst/>
                <a:latin typeface="Algerian" panose="04020705040A02060702" pitchFamily="82" charset="0"/>
              </a:rPr>
              <a:t>Cosmología de los presocráticos</a:t>
            </a:r>
            <a:br>
              <a:rPr lang="es-CO" sz="3200" b="1" i="0" dirty="0">
                <a:solidFill>
                  <a:srgbClr val="2E3940"/>
                </a:solidFill>
                <a:effectLst/>
                <a:latin typeface="Algerian" panose="04020705040A02060702" pitchFamily="82" charset="0"/>
              </a:rPr>
            </a:br>
            <a:endParaRPr lang="es-CO" sz="32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D9D442-5F26-49EB-9AB2-C55D24CB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Uno de los principales expositores presocráticos que habló de la cosmología fue Tales. Para él, todo lo que en el mundo había estaba formado y basado en el agua, ya que el agua era el </a:t>
            </a:r>
            <a:r>
              <a:rPr lang="es-ES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arjé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 esencia de toda la materia que existía. Es considerado como el primer científico griego y relacionó las matemáticas con la lógica. Para los presocráticos, lo divino daba origen a todo y para ellos esto se conocía con el nombre de ápeiron. Para algunos de ellos todas las cosas estaban en continuo cambio y nada permanecía en reposo. La esencia de todas las cosas era el fuego y las guerras eran la madre de todas las cosas.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9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769FD-71DC-4E66-84B5-F9F12FFD8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700" b="1" i="0" dirty="0">
                <a:solidFill>
                  <a:srgbClr val="2E3940"/>
                </a:solidFill>
                <a:effectLst/>
                <a:latin typeface="Algerian" panose="04020705040A02060702" pitchFamily="82" charset="0"/>
              </a:rPr>
              <a:t>Aportaciones de los presocráticos</a:t>
            </a:r>
            <a:br>
              <a:rPr lang="es-CO" b="1" i="0" dirty="0">
                <a:solidFill>
                  <a:srgbClr val="2E3940"/>
                </a:solidFill>
                <a:effectLst/>
                <a:latin typeface="Arial" panose="020B0604020202020204" pitchFamily="34" charset="0"/>
              </a:rPr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13130-2B0F-447B-89C7-86C45D4F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Estos filósofos dejaron muchas enseñanzas sobre los elementos y la forma de pensar acerca de la creación del ser y de la tierra. También tomaban en cuenta el amor y el odio como fuerzas superiores y en los átomos, que influían en cantidades diferentes en la vida. Nos dejaron como legado las matemáticas, tal es el caso de </a:t>
            </a:r>
            <a:r>
              <a:rPr lang="es-ES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Pitágoras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nos enseñaron sobre el amor y la inteligencia.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89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A0CF7E-7A65-4CC6-9FC3-D82B5E973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atin typeface="Algerian" panose="04020705040A02060702" pitchFamily="82" charset="0"/>
              </a:rPr>
              <a:t>Muchas gracias… </a:t>
            </a:r>
            <a:endParaRPr lang="es-CO" sz="4400" dirty="0">
              <a:latin typeface="Algerian" panose="04020705040A02060702" pitchFamily="8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4102E3-9BD5-4438-970D-7D3C6D021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1" y="1431236"/>
            <a:ext cx="4712047" cy="39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5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56C05-F73C-467D-8C12-7F8DFDC2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84034-4E19-4C83-8F99-AE92CEF3F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 presocráticos fueron un grupo de pensadores griegos que surgieron antes de que Sócrates. Basaron sus diferentes teorías en la especulación sobre el principio y origen natural de la materia que nos rodeaba. Pensadores como Tales de Mileto, Pitágoras, Parménides, Demócrito y Anaximandro pretendieron a esta filosofía de pensamiento y desempeñaron sus labores mucho tiempo antes que Sócrates, con excepción de algunos de ellos quienes fueron hombres que pertenecieron al período contemporáneo e incluso vivieron tiempo después que Sócrates. Fueron los primeros pensadores que quebraron todas las formas míticas que rodeaban los pensamientos y empezaron a crear una reflexión racional. Se encargaron de dar el paso que iba de la mitología hacia el logos, proceso del espíritu crítico y condiciones sociales que permitieron una especulación libre, sin ataduras a textos sagrados. Fueron estudiosos, filósofos y cosmólogos más que sabios. El pensamiento de los presocráticos se encargó de plantear los problemas que se en la continuidad respecto del pensamiento anterior de la época y respecto de las influencias del pensamiento oriental.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166802-8201-4738-BE1B-15950D451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" y="2349925"/>
            <a:ext cx="3498979" cy="24564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557F693-5FCE-4AD7-A734-8DA09398FEAD}"/>
              </a:ext>
            </a:extLst>
          </p:cNvPr>
          <p:cNvSpPr txBox="1"/>
          <p:nvPr/>
        </p:nvSpPr>
        <p:spPr>
          <a:xfrm>
            <a:off x="1661100" y="1730016"/>
            <a:ext cx="337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lgerian" panose="04020705040A02060702" pitchFamily="82" charset="0"/>
              </a:rPr>
              <a:t>Quienes eran? </a:t>
            </a:r>
            <a:endParaRPr lang="es-CO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9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2E0C8-C084-41C1-ADC6-1BEA6A84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2349925"/>
            <a:ext cx="2796210" cy="949866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Algerian" panose="04020705040A02060702" pitchFamily="82" charset="0"/>
              </a:rPr>
              <a:t>Quienes fueron?</a:t>
            </a:r>
            <a:endParaRPr lang="es-CO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DCBA8E-8B6F-4BE7-9F06-8204CCC46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 llamados presocráticos fueron un grupo de pensadores y filósofos que ejercieron su labor filosófica antes de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Sócrates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iniciaron en el año 624 a. C. y lograron alcanzar el siglo V a. C. Eran hombres considerados magos, médicos y sabios y fueron los encargados de elaborar la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filosofía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como un paradigma racional autónomo y original, eliminando la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religión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el rito y el mito. Algunos de ellos fueron: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8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32FC5-03A0-4D9A-B40C-397C624A3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4029EAC-B25F-45AB-86A7-D5690D757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" y="2349925"/>
            <a:ext cx="3498979" cy="2456442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4910AA-E759-4782-BD2A-17567652367A}"/>
              </a:ext>
            </a:extLst>
          </p:cNvPr>
          <p:cNvSpPr txBox="1"/>
          <p:nvPr/>
        </p:nvSpPr>
        <p:spPr>
          <a:xfrm>
            <a:off x="1320715" y="1736035"/>
            <a:ext cx="343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lgerian" panose="04020705040A02060702" pitchFamily="82" charset="0"/>
              </a:rPr>
              <a:t>Tales de Mileto </a:t>
            </a:r>
            <a:endParaRPr lang="es-CO" sz="2400" dirty="0">
              <a:latin typeface="Algerian" panose="04020705040A02060702" pitchFamily="8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B799D6-BDDD-41CE-B9E3-6DDCBA9A95C0}"/>
              </a:ext>
            </a:extLst>
          </p:cNvPr>
          <p:cNvSpPr txBox="1"/>
          <p:nvPr/>
        </p:nvSpPr>
        <p:spPr>
          <a:xfrm>
            <a:off x="4863548" y="1431235"/>
            <a:ext cx="643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solidFill>
                  <a:srgbClr val="47576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Consideraba que el agua era el principio de todas las cosas porque todo lo que nos rodeaba está formado de agua.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81633F-3B55-4730-A9A3-5E88C668CD28}"/>
              </a:ext>
            </a:extLst>
          </p:cNvPr>
          <p:cNvSpPr txBox="1"/>
          <p:nvPr/>
        </p:nvSpPr>
        <p:spPr>
          <a:xfrm>
            <a:off x="4863548" y="2349925"/>
            <a:ext cx="6599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Vivió y murió en Mileto,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ol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polis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griega de la costa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Jo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jonia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(hoy en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Turquí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Turquía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ristóte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Aristóteles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lo consideró como el iniciador de la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Escuela de Mile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escuela de Mileto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b="0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la que pertenecieron también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Anaximand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Anaximandro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(su discípulo) y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Anaxíme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Anaxímenes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(discípulo del anterior). En la antigüedad, se le consideraba uno de los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Siete Sabios de Grec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Siete Sabios de Grecia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No se conserva ningún texto suyo y es probable que no dejara ningún escrito a su muerte. Desde el siglo </a:t>
            </a:r>
            <a:r>
              <a:rPr lang="es-ES" b="0" i="0" cap="sm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a. C., se le atribuyen importantes aportaciones en el terreno de la filosofía, la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Matemát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matemática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Astronomí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astronomía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Fís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física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etcétera, así como un activo papel como legislador en su ciudad natal.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5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C863A7-83F7-4323-934B-E9FF8139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63178"/>
            <a:ext cx="3498979" cy="2456442"/>
          </a:xfrm>
        </p:spPr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4C684-FF7C-4269-A7CC-9E5428C2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4749475"/>
          </a:xfrm>
        </p:spPr>
        <p:txBody>
          <a:bodyPr>
            <a:normAutofit/>
          </a:bodyPr>
          <a:lstStyle/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Llamó al principio originario de materia abstracta como ápeiron, que significa lo indeterminado, lo infinito, lo ilimitado y pensaba que de él emanaban los elementos contrarios a todas las cosas.</a:t>
            </a:r>
          </a:p>
          <a:p>
            <a:pPr algn="just"/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le atribuye solo un libro, conocido con el título </a:t>
            </a:r>
            <a:r>
              <a:rPr lang="es-ES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Sobre la Naturaleza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.​ El libro se ha perdido y su palabra ha llegado a la actualidad mediante comentarios </a:t>
            </a:r>
            <a:r>
              <a:rPr lang="es-ES" b="0" i="0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Doxografí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doxográficos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 otros autores. Se le atribuye también una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Mapamund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carta terrestre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medición de los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Solstic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solsticios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Equinocc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equinoccios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por medio de un </a:t>
            </a:r>
            <a:r>
              <a:rPr lang="es-ES" b="0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Gnom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gnomon</a:t>
            </a:r>
            <a:r>
              <a:rPr lang="es-E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trabajos para determinar la distancia y tamaño de las estrellas y la afirmación de que la Tierra es cilíndrica y ocupa el centro del 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Univers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universo</a:t>
            </a:r>
            <a:r>
              <a:rPr lang="es-ES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595EE9-48C8-405E-BB1D-1D5D503D6B33}"/>
              </a:ext>
            </a:extLst>
          </p:cNvPr>
          <p:cNvSpPr txBox="1"/>
          <p:nvPr/>
        </p:nvSpPr>
        <p:spPr>
          <a:xfrm>
            <a:off x="1339610" y="17355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i="0" u="none" strike="noStrike" dirty="0">
                <a:effectLst/>
                <a:latin typeface="Algerian" panose="04020705040A02060702" pitchFamily="8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Anaximandro</a:t>
            </a:r>
            <a:endParaRPr lang="es-CO" sz="2400" dirty="0">
              <a:latin typeface="Algerian" panose="04020705040A02060702" pitchFamily="8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8FDD6D-9549-4B98-A648-A73A151E87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" y="2363179"/>
            <a:ext cx="3498979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5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D761C-0A24-4909-B537-5FE3ED40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C36282-8E6B-45A8-8FEC-677118CDB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Pensaba que el aire era el </a:t>
            </a:r>
            <a:r>
              <a:rPr lang="es-ES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arjé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 todas las cosas porque cuando el aire se condensaba originaba el frío, cuando de enralece se originaba lo caliente.</a:t>
            </a:r>
          </a:p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Coincidió con Anaximandro en que el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Arch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principio de todas las cosas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(y también el substrato que permanece invariable ante todos los cambios y el fin, o </a:t>
            </a:r>
            <a:r>
              <a:rPr lang="es-ES" i="1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Tel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telos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al que todo vuelve) es infinito; aunque, a diferencia del </a:t>
            </a:r>
            <a:r>
              <a:rPr lang="es-ES" i="1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Ápeir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ápeiron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 su mentor, habla de un elemento concreto: el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Aire (element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aire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Esta sustancia, afirmaba, se transforma en las demás cosas a través de la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Rarefacc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rarefacción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 la </a:t>
            </a:r>
            <a:r>
              <a:rPr lang="es-ES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Condensación (cambio de estad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condensación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La rarefacción genera el fuego, mientras que la condensación, el viento, las nubes, el agua, la tierra y las piedras; a partir de estas sustancias, se crean el resto de las cosas.</a:t>
            </a:r>
          </a:p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Podría explicarse el cambio de estado del aire mediante el flujo entre dos polos, lo frío y lo caliente; pero Plutarco dice que Anaxímenes pensaba de forma inversa, y creía que lo caliente y lo frío eran </a:t>
            </a:r>
            <a:r>
              <a:rPr lang="es-E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consecuencia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 no </a:t>
            </a:r>
            <a:r>
              <a:rPr lang="es-E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de la rarefacción y la condensación respectivamente.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A22A7A-6B14-46D2-8C83-9FC66A95D5F2}"/>
              </a:ext>
            </a:extLst>
          </p:cNvPr>
          <p:cNvSpPr txBox="1"/>
          <p:nvPr/>
        </p:nvSpPr>
        <p:spPr>
          <a:xfrm>
            <a:off x="1366114" y="1822348"/>
            <a:ext cx="3021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0" u="none" strike="noStrike" dirty="0">
                <a:effectLst/>
                <a:latin typeface="Algerian" panose="04020705040A02060702" pitchFamily="8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Anaxímenes</a:t>
            </a:r>
            <a:endParaRPr lang="es-CO" sz="2400" dirty="0">
              <a:latin typeface="Algerian" panose="04020705040A020607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324264-8932-429D-8E14-7A329869C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0" y="2352403"/>
            <a:ext cx="3498979" cy="2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701F2-9FE5-4FF8-A343-93E7A1F8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45E15-2BB8-430A-B797-0FFA6BE25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b="0" i="0" dirty="0">
                <a:solidFill>
                  <a:srgbClr val="47576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 él, habían 4 diferentes tipos de elementos que se movían por medio del amor y del odio: Agua, Tierra, Fuego y Aire. El amor forma una unidad mientras que el odio los separa.</a:t>
            </a:r>
          </a:p>
          <a:p>
            <a:pPr algn="just"/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interesó por el pensamiento de </a:t>
            </a:r>
            <a:r>
              <a:rPr lang="es-ES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Parménides de El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Parménides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Tomó de él muchos atributos asignados al Ser parmenídeo y los aplicó a su propia </a:t>
            </a:r>
            <a:r>
              <a:rPr lang="es-E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Sphairos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 divinidad en la cual todo estaba mezclado en armonía. Cree como Parménides que nada puede originarse de la nada y que lo que existe no puede desaparecer, pero mientras que aquel deducía de esto que la realidad era una e inmóvil, Empédocles postuló que eran cuatro los principios materiales de la realidad y que se hallaban en constante movimiento, mezclándose y repulsándose por las fuerzas espirituales del Amor y el Odio. Estos eran los </a:t>
            </a:r>
            <a:r>
              <a:rPr lang="es-ES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Elementos de la antigüed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elementos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propuestos por </a:t>
            </a:r>
            <a:r>
              <a:rPr lang="es-ES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ales de Mile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Tales de Mileto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Anaxíme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Anaxímenes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Herácli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Heraclito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ES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Jenófa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Jenófanes</a:t>
            </a:r>
            <a:r>
              <a:rPr lang="es-E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agua, aire, fuego y tierra respectivamente.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10058B-8F3D-4919-93EA-7DB9D9AC6BEC}"/>
              </a:ext>
            </a:extLst>
          </p:cNvPr>
          <p:cNvSpPr txBox="1"/>
          <p:nvPr/>
        </p:nvSpPr>
        <p:spPr>
          <a:xfrm>
            <a:off x="1414217" y="1802296"/>
            <a:ext cx="333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0" u="none" strike="noStrike" dirty="0">
                <a:effectLst/>
                <a:latin typeface="Algerian" panose="04020705040A02060702" pitchFamily="8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Empédocles</a:t>
            </a:r>
            <a:endParaRPr lang="es-CO" sz="2400" dirty="0">
              <a:latin typeface="Algerian" panose="04020705040A020607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CD1860-F233-4C1F-9E9A-DEAD7488DC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" y="2349925"/>
            <a:ext cx="3498979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96C88-3CFB-4E91-B6E4-073C6121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F3D801-AAB8-490E-B36E-746A0DC7A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85530"/>
            <a:ext cx="6281873" cy="586627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Pensaba que cada objeto tenía una característica proporción de materias y que éstas estaban en todo su ser incluso en las partes más pequeñas.</a:t>
            </a:r>
          </a:p>
          <a:p>
            <a:pPr algn="just"/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Nació en </a:t>
            </a:r>
            <a:r>
              <a:rPr lang="es-ES" sz="2900" i="0" u="none" strike="noStrike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Clazómen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Clazómenas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(en la actual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Turquí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Turquía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 se trasladó a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Antigua Aten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Atenas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(hacia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483 a. C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483 a. C.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debido a la destrucción y reubicación de </a:t>
            </a:r>
            <a:r>
              <a:rPr lang="es-ES" sz="29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Clazómenas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tras el fracaso de la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Revuelta jón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revuelta jónica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contra el dominio de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Pers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Persia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Fue el primer pensador extranjero en establecerse en Atenas.</a:t>
            </a:r>
          </a:p>
          <a:p>
            <a:pPr algn="just"/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sus alumnos se encontraban el estadista griego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Peri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Pericles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Arquelao (filósof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Arquelao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Protágor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Protágoras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de Abdera,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Tucíd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Tucídides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dramaturgo griego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Euríp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Eurípides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se dice que también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Demócri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Demócrito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Sócra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Sócrates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Anaxágoras dio también un gran impulso a la investigación de la naturaleza fundada en la experiencia, la memoria y la técnica. A él se le atribuyen las explicaciones racionales de los eclipses y de la respiración de los peces, como también investigaciones sobre la anatomía del cerebro.​ Conocedor de las doctrinas de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Anaxímen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Anaxímenes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Parménid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Parménides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Zenón de El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Zenón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Empédo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Empédocles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Anaxágoras había enseñado en Atenas durante unos treinta años cuando se exilió tras ser acusado de impiedad al sugerir que el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19" tooltip="So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era una masa de hierro candente y que la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Lu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Luna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era una roca que reflejaba la luz del Sol y procedía de la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21" tooltip="Tier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Tierra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Marchó a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22" tooltip="Jo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Jonia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 se estableció en </a:t>
            </a:r>
            <a:r>
              <a:rPr lang="es-ES" sz="2900" i="0" u="none" strike="noStrike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3" tooltip="Lámpsa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Lámpsaco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(una colonia de 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24" tooltip="Mile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Mileto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donde, según dicen, se dejó morir de hambre (</a:t>
            </a:r>
            <a:r>
              <a:rPr lang="es-ES" sz="290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  <a:hlinkClick r:id="rId25" tooltip="Diógenes Laerc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Diógenes Laercio</a:t>
            </a:r>
            <a:r>
              <a:rPr lang="es-ES" sz="29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II, 14). </a:t>
            </a:r>
          </a:p>
          <a:p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88D954-296D-4CDA-B6DD-60CEC9D0DA6B}"/>
              </a:ext>
            </a:extLst>
          </p:cNvPr>
          <p:cNvSpPr txBox="1"/>
          <p:nvPr/>
        </p:nvSpPr>
        <p:spPr>
          <a:xfrm>
            <a:off x="1417983" y="1815548"/>
            <a:ext cx="229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0" u="none" strike="noStrike" dirty="0">
                <a:effectLst/>
                <a:latin typeface="Algerian" panose="04020705040A02060702" pitchFamily="82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Anaxágoras</a:t>
            </a:r>
            <a:endParaRPr lang="es-CO" sz="2400" dirty="0">
              <a:latin typeface="Algerian" panose="04020705040A02060702" pitchFamily="8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0EA82C1-0116-4DC8-924C-E5FBD14F602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" y="2349926"/>
            <a:ext cx="3498979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5D690-9830-47EE-8C2E-F68CC6D7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3682F-9C10-414B-AFBF-871ACA79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Todo lo que nos rodeaba estaba formado por partículas indivisibles con forma diferente al igual que su posición y ordenación llamados átomos, que eran partículas diminutas y móviles que estaban en constante movimiento.</a:t>
            </a:r>
          </a:p>
          <a:p>
            <a:pPr algn="just"/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 pensamiento llegó mediante los escritos de autores como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Aristóte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Aristóteles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Simplicio de Cilic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Simplicio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Sexto Empíric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Sexto Empírico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Diógenes Laerc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Diógenes Laercio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Se le atribuye la fundación del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Atomi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atomismo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al poner "en tela de juicio la suposición aparentemente natural que afirma que cualquier trozo de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Mate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materia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por muy pequeño que sea, siempre puede dividirse en otros trozos aún más pequeños".​ Propuso que todo "lo que es" en el mundo, estaba compuesto de entidades indivisibles llamadas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Áto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átomos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las cuales se desplazan por el espacio </a:t>
            </a:r>
            <a:r>
              <a:rPr lang="es-ES" sz="160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Vací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vacío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s-ES" sz="1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s-ES" sz="16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Fís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28, 4: </a:t>
            </a:r>
            <a:r>
              <a:rPr lang="es-E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"que existe menos que el ser"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Se le ha atribuido las obras </a:t>
            </a:r>
            <a:r>
              <a:rPr lang="es-E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Megas </a:t>
            </a:r>
            <a:r>
              <a:rPr lang="es-ES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Diakosmos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E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 Nou</a:t>
            </a:r>
            <a:r>
              <a:rPr lang="es-ES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aunque ninguna se ha conservado.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B09CD71-3180-4C72-A5EA-81B718E94F38}"/>
              </a:ext>
            </a:extLst>
          </p:cNvPr>
          <p:cNvSpPr txBox="1"/>
          <p:nvPr/>
        </p:nvSpPr>
        <p:spPr>
          <a:xfrm>
            <a:off x="1815547" y="1736035"/>
            <a:ext cx="205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0" dirty="0">
                <a:effectLst/>
                <a:latin typeface="Algerian" panose="04020705040A02060702" pitchFamily="82" charset="0"/>
              </a:rPr>
              <a:t>Leucipo</a:t>
            </a:r>
            <a:endParaRPr lang="es-CO" sz="2400" dirty="0">
              <a:latin typeface="Algerian" panose="04020705040A02060702" pitchFamily="8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FF9614-148C-4516-A25A-DE211D46BE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" y="2349925"/>
            <a:ext cx="3498979" cy="24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158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106</TotalTime>
  <Words>1800</Words>
  <Application>Microsoft Office PowerPoint</Application>
  <PresentationFormat>Panorámica</PresentationFormat>
  <Paragraphs>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 Light</vt:lpstr>
      <vt:lpstr>Rockwell</vt:lpstr>
      <vt:lpstr>Times New Roman</vt:lpstr>
      <vt:lpstr>Wingdings</vt:lpstr>
      <vt:lpstr>Atlas</vt:lpstr>
      <vt:lpstr>La filosofía Los presocráticos</vt:lpstr>
      <vt:lpstr>Presentación de PowerPoint</vt:lpstr>
      <vt:lpstr>Quienes fueron?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Filosofía de los presocráticos </vt:lpstr>
      <vt:lpstr>Cosmología de los presocráticos </vt:lpstr>
      <vt:lpstr>Aportaciones de los presocráticos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filosofía Los presocráticos</dc:title>
  <dc:creator>Raulito</dc:creator>
  <cp:lastModifiedBy>Raulito</cp:lastModifiedBy>
  <cp:revision>7</cp:revision>
  <dcterms:created xsi:type="dcterms:W3CDTF">2021-11-05T02:33:24Z</dcterms:created>
  <dcterms:modified xsi:type="dcterms:W3CDTF">2021-11-05T04:20:21Z</dcterms:modified>
</cp:coreProperties>
</file>