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CDEEF478-64D9-4037-BDCC-76E96E3D3AF1}" type="datetimeFigureOut">
              <a:rPr lang="en-US" smtClean="0"/>
              <a:t>11/9/2021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344610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DEEF478-64D9-4037-BDCC-76E96E3D3AF1}" type="datetimeFigureOut">
              <a:rPr lang="en-US" smtClean="0"/>
              <a:t>11/9/2021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27187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DEEF478-64D9-4037-BDCC-76E96E3D3AF1}" type="datetimeFigureOut">
              <a:rPr lang="en-US" smtClean="0"/>
              <a:t>11/9/2021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393002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DEEF478-64D9-4037-BDCC-76E96E3D3AF1}" type="datetimeFigureOut">
              <a:rPr lang="en-US" smtClean="0"/>
              <a:t>11/9/2021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410885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CDEEF478-64D9-4037-BDCC-76E96E3D3AF1}" type="datetimeFigureOut">
              <a:rPr lang="en-US" smtClean="0"/>
              <a:t>11/9/2021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4172287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CDEEF478-64D9-4037-BDCC-76E96E3D3AF1}" type="datetimeFigureOut">
              <a:rPr lang="en-US" smtClean="0"/>
              <a:t>11/9/2021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409445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CDEEF478-64D9-4037-BDCC-76E96E3D3AF1}" type="datetimeFigureOut">
              <a:rPr lang="en-US" smtClean="0"/>
              <a:t>11/9/2021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45616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CDEEF478-64D9-4037-BDCC-76E96E3D3AF1}" type="datetimeFigureOut">
              <a:rPr lang="en-US" smtClean="0"/>
              <a:t>11/9/2021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161176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DEEF478-64D9-4037-BDCC-76E96E3D3AF1}" type="datetimeFigureOut">
              <a:rPr lang="en-US" smtClean="0"/>
              <a:t>11/9/2021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399059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DEEF478-64D9-4037-BDCC-76E96E3D3AF1}" type="datetimeFigureOut">
              <a:rPr lang="en-US" smtClean="0"/>
              <a:t>11/9/2021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76858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DEEF478-64D9-4037-BDCC-76E96E3D3AF1}" type="datetimeFigureOut">
              <a:rPr lang="en-US" smtClean="0"/>
              <a:t>11/9/2021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13CD392-30AA-44FC-8110-9836F71AF0E5}" type="slidenum">
              <a:rPr lang="en-US" smtClean="0"/>
              <a:t>‹Nº›</a:t>
            </a:fld>
            <a:endParaRPr lang="en-US"/>
          </a:p>
        </p:txBody>
      </p:sp>
    </p:spTree>
    <p:extLst>
      <p:ext uri="{BB962C8B-B14F-4D97-AF65-F5344CB8AC3E}">
        <p14:creationId xmlns:p14="http://schemas.microsoft.com/office/powerpoint/2010/main" val="156657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EF478-64D9-4037-BDCC-76E96E3D3AF1}" type="datetimeFigureOut">
              <a:rPr lang="en-US" smtClean="0"/>
              <a:t>11/9/2021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CD392-30AA-44FC-8110-9836F71AF0E5}" type="slidenum">
              <a:rPr lang="en-US" smtClean="0"/>
              <a:t>‹Nº›</a:t>
            </a:fld>
            <a:endParaRPr lang="en-US"/>
          </a:p>
        </p:txBody>
      </p:sp>
    </p:spTree>
    <p:extLst>
      <p:ext uri="{BB962C8B-B14F-4D97-AF65-F5344CB8AC3E}">
        <p14:creationId xmlns:p14="http://schemas.microsoft.com/office/powerpoint/2010/main" val="3007877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es-CO" dirty="0" smtClean="0"/>
              <a:t>Pensamiento Occidental</a:t>
            </a:r>
            <a:br>
              <a:rPr lang="es-CO" dirty="0" smtClean="0"/>
            </a:br>
            <a:endParaRPr lang="en-US" dirty="0"/>
          </a:p>
        </p:txBody>
      </p:sp>
    </p:spTree>
    <p:extLst>
      <p:ext uri="{BB962C8B-B14F-4D97-AF65-F5344CB8AC3E}">
        <p14:creationId xmlns:p14="http://schemas.microsoft.com/office/powerpoint/2010/main" val="1379841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722166"/>
          </a:xfrm>
        </p:spPr>
        <p:txBody>
          <a:bodyPr>
            <a:normAutofit/>
          </a:bodyPr>
          <a:lstStyle/>
          <a:p>
            <a:r>
              <a:rPr lang="es-MX" sz="2400" dirty="0" smtClean="0"/>
              <a:t>REGLAS DEL PLACER – EPICURO:</a:t>
            </a:r>
            <a:br>
              <a:rPr lang="es-MX" sz="2400" dirty="0" smtClean="0"/>
            </a:br>
            <a:r>
              <a:rPr lang="es-MX" sz="2400" dirty="0"/>
              <a:t/>
            </a:r>
            <a:br>
              <a:rPr lang="es-MX" sz="2400" dirty="0"/>
            </a:br>
            <a:r>
              <a:rPr lang="es-MX" sz="2400" dirty="0" smtClean="0"/>
              <a:t/>
            </a:r>
            <a:br>
              <a:rPr lang="es-MX" sz="2400" dirty="0" smtClean="0"/>
            </a:br>
            <a:r>
              <a:rPr lang="es-MX" sz="2400" dirty="0" smtClean="0"/>
              <a:t> Busca placeres espirituales: Esto significa llevar un orden en la vida y tener prudencia en todas nuestras acciones, pues hay ciertos placeres que destruyen la paz y la armonía. Ejemplo, el licor, para muchas personas beber es un placer, pero con el tiempo se puede convertir en una adición y degenerar en enfermedades mortales y estados de vida incontrolables. Cuando sucede esto llega la infelicidad y el sufrimiento. Es por tanto una mala decisión y comprensión sobre el placer, pues al final causan dolor y un gran desastre en la vida de las personal y en la sociedad.</a:t>
            </a:r>
            <a:endParaRPr lang="en-US" sz="2400" dirty="0"/>
          </a:p>
        </p:txBody>
      </p:sp>
    </p:spTree>
    <p:extLst>
      <p:ext uri="{BB962C8B-B14F-4D97-AF65-F5344CB8AC3E}">
        <p14:creationId xmlns:p14="http://schemas.microsoft.com/office/powerpoint/2010/main" val="2387474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578475"/>
          </a:xfrm>
        </p:spPr>
        <p:txBody>
          <a:bodyPr>
            <a:normAutofit/>
          </a:bodyPr>
          <a:lstStyle/>
          <a:p>
            <a:r>
              <a:rPr lang="es-MX" sz="2400" dirty="0" smtClean="0"/>
              <a:t>EL ESTOICISMO – la apatía, vivir serenamente, sin perturbaciones: </a:t>
            </a:r>
            <a:br>
              <a:rPr lang="es-MX" sz="2400" dirty="0" smtClean="0"/>
            </a:br>
            <a:r>
              <a:rPr lang="es-MX" sz="2400" dirty="0"/>
              <a:t/>
            </a:r>
            <a:br>
              <a:rPr lang="es-MX" sz="2400" dirty="0"/>
            </a:br>
            <a:r>
              <a:rPr lang="es-MX" sz="2400" dirty="0" smtClean="0"/>
              <a:t/>
            </a:r>
            <a:br>
              <a:rPr lang="es-MX" sz="2400" dirty="0" smtClean="0"/>
            </a:br>
            <a:r>
              <a:rPr lang="es-MX" sz="2400" dirty="0" smtClean="0"/>
              <a:t>El estoicismo constituye una de las teorías éticas más importantes del mundo antiguo, su fundador es Zenón de </a:t>
            </a:r>
            <a:r>
              <a:rPr lang="es-MX" sz="2400" dirty="0" err="1" smtClean="0"/>
              <a:t>Citio</a:t>
            </a:r>
            <a:r>
              <a:rPr lang="es-MX" sz="2400" dirty="0" smtClean="0"/>
              <a:t> y uno de sus más famosos representantes es el filósofo Séneca. La palabra estoico viene del griego </a:t>
            </a:r>
            <a:r>
              <a:rPr lang="es-MX" sz="2400" dirty="0" err="1" smtClean="0"/>
              <a:t>Stoa</a:t>
            </a:r>
            <a:r>
              <a:rPr lang="es-MX" sz="2400" dirty="0" smtClean="0"/>
              <a:t> que significa pórtico, pues estos pensadores se reunían en el pórtico o galería </a:t>
            </a:r>
            <a:r>
              <a:rPr lang="es-MX" sz="2400" dirty="0" err="1" smtClean="0"/>
              <a:t>columnada</a:t>
            </a:r>
            <a:r>
              <a:rPr lang="es-MX" sz="2400" dirty="0" smtClean="0"/>
              <a:t> de Atenas.</a:t>
            </a:r>
            <a:endParaRPr lang="en-US" sz="2400" dirty="0"/>
          </a:p>
        </p:txBody>
      </p:sp>
    </p:spTree>
    <p:extLst>
      <p:ext uri="{BB962C8B-B14F-4D97-AF65-F5344CB8AC3E}">
        <p14:creationId xmlns:p14="http://schemas.microsoft.com/office/powerpoint/2010/main" val="310025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57298"/>
          </a:xfrm>
        </p:spPr>
        <p:txBody>
          <a:bodyPr>
            <a:normAutofit/>
          </a:bodyPr>
          <a:lstStyle/>
          <a:p>
            <a:r>
              <a:rPr lang="es-MX" sz="2400" dirty="0" smtClean="0"/>
              <a:t>LOS CINICOS:</a:t>
            </a:r>
            <a:br>
              <a:rPr lang="es-MX" sz="2400" dirty="0" smtClean="0"/>
            </a:br>
            <a:r>
              <a:rPr lang="es-MX" sz="2400" dirty="0"/>
              <a:t/>
            </a:r>
            <a:br>
              <a:rPr lang="es-MX" sz="2400" dirty="0"/>
            </a:br>
            <a:r>
              <a:rPr lang="es-MX" sz="2400" dirty="0" smtClean="0"/>
              <a:t/>
            </a:r>
            <a:br>
              <a:rPr lang="es-MX" sz="2400" dirty="0" smtClean="0"/>
            </a:br>
            <a:r>
              <a:rPr lang="es-MX" sz="2400" dirty="0" smtClean="0"/>
              <a:t> Este movimiento, fundado por </a:t>
            </a:r>
            <a:r>
              <a:rPr lang="es-MX" sz="2400" dirty="0" err="1" smtClean="0"/>
              <a:t>Antístenes</a:t>
            </a:r>
            <a:r>
              <a:rPr lang="es-MX" sz="2400" dirty="0" smtClean="0"/>
              <a:t> (450- 365 a.C.), y promovido por el emblemático Diógenes (413-327 a.C.), constituye una escuela de pensamiento bastante singular. El nombre de cínicos tiene un doble origen, por una lado porque estos pensadores se reunían en el lugar llamado Gimnasio del </a:t>
            </a:r>
            <a:r>
              <a:rPr lang="es-MX" sz="2400" dirty="0" err="1" smtClean="0"/>
              <a:t>Cinosarges</a:t>
            </a:r>
            <a:r>
              <a:rPr lang="es-MX" sz="2400" dirty="0" smtClean="0"/>
              <a:t> (perro ágil), pero también porque estos filósofos de alguna manera imitaban con su vida a los "perros callejeros" (caninos). Eran hombres que defendían una forma de vida sencilla y tranquila basada en cuatro principios básicos.</a:t>
            </a:r>
            <a:endParaRPr lang="en-US" sz="2400" dirty="0"/>
          </a:p>
        </p:txBody>
      </p:sp>
    </p:spTree>
    <p:extLst>
      <p:ext uri="{BB962C8B-B14F-4D97-AF65-F5344CB8AC3E}">
        <p14:creationId xmlns:p14="http://schemas.microsoft.com/office/powerpoint/2010/main" val="2975287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83424"/>
          </a:xfrm>
        </p:spPr>
        <p:txBody>
          <a:bodyPr>
            <a:normAutofit/>
          </a:bodyPr>
          <a:lstStyle/>
          <a:p>
            <a:r>
              <a:rPr lang="es-MX" sz="2400" dirty="0" smtClean="0"/>
              <a:t>PRINCIPIOS BÁSICOS PARA UN VIVIR FELIZ Vive al natural:</a:t>
            </a:r>
            <a:br>
              <a:rPr lang="es-MX" sz="2400" dirty="0" smtClean="0"/>
            </a:br>
            <a:r>
              <a:rPr lang="es-MX" sz="2400" dirty="0"/>
              <a:t/>
            </a:r>
            <a:br>
              <a:rPr lang="es-MX" sz="2400" dirty="0"/>
            </a:br>
            <a:r>
              <a:rPr lang="es-MX" sz="2400" dirty="0" smtClean="0"/>
              <a:t/>
            </a:r>
            <a:br>
              <a:rPr lang="es-MX" sz="2400" dirty="0" smtClean="0"/>
            </a:br>
            <a:r>
              <a:rPr lang="es-MX" sz="2400" dirty="0" smtClean="0"/>
              <a:t> Es decir, tener una vida conforme a la naturaleza, tal como viven otros seres del cosmos: sin casa, sin preocupaciones, con sencillez, con lo que se presenta cada día. Vive sin depender de nada ni nadie: Esto significa vivir en la Autarquía, valerse por sí mismo, sin estar atado a lazos familiares, políticos, sociales, culturales, etc. Para alcanzar esta forma de vida las dos virtudes cínicas claves son el autodominio y la autosuficiencia. Vive con lo mínimo necesario: Es decir sin posesiones, sin lujos y sin deseos de cosas materiales superfluas que obstaculizan el goce de la vida natural. Esta actitud se refleja en el cosmopolitismo cínico: como no hay residencia fija, cualquier lugar del mundo es bueno para vivir. Vivir sin convenciones sociales: Para los cínicos la vida en sociedad traía una serie de situaciones opresoras que ahogaban el espíritu: normas, apariencias, vanidades, reglas inútiles, mandatos políticos, etc. De tal forma que los hombres en la ciudad no vivían a su manera, sino como otros determinaban que debía ser.</a:t>
            </a:r>
            <a:endParaRPr lang="en-US" sz="2400" dirty="0"/>
          </a:p>
        </p:txBody>
      </p:sp>
    </p:spTree>
    <p:extLst>
      <p:ext uri="{BB962C8B-B14F-4D97-AF65-F5344CB8AC3E}">
        <p14:creationId xmlns:p14="http://schemas.microsoft.com/office/powerpoint/2010/main" val="3863731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735229"/>
          </a:xfrm>
        </p:spPr>
        <p:txBody>
          <a:bodyPr>
            <a:normAutofit/>
          </a:bodyPr>
          <a:lstStyle/>
          <a:p>
            <a:r>
              <a:rPr lang="es-MX" sz="2400" dirty="0" smtClean="0"/>
              <a:t>LOS ESCEPTICOS – NO SE PUEDE CONOCER LA VERDAD:</a:t>
            </a:r>
            <a:br>
              <a:rPr lang="es-MX" sz="2400" dirty="0" smtClean="0"/>
            </a:br>
            <a:r>
              <a:rPr lang="es-MX" sz="2400" dirty="0"/>
              <a:t/>
            </a:r>
            <a:br>
              <a:rPr lang="es-MX" sz="2400" dirty="0"/>
            </a:br>
            <a:r>
              <a:rPr lang="es-MX" sz="2400" dirty="0" smtClean="0"/>
              <a:t/>
            </a:r>
            <a:br>
              <a:rPr lang="es-MX" sz="2400" dirty="0" smtClean="0"/>
            </a:br>
            <a:r>
              <a:rPr lang="es-MX" sz="2400" dirty="0" smtClean="0"/>
              <a:t> El escepticismo es otra escuela de pensamiento helenista. Su nombre viene del griego </a:t>
            </a:r>
            <a:r>
              <a:rPr lang="es-MX" sz="2400" dirty="0" err="1" smtClean="0"/>
              <a:t>Skeptomai</a:t>
            </a:r>
            <a:r>
              <a:rPr lang="es-MX" sz="2400" dirty="0" smtClean="0"/>
              <a:t> que significa "mirar cuidadosamente" o "examinar atentamente". La doctrina fundamental de los escépticos consiste en que nunca podemos conocer con precisión la verdad, por tanto la mejor actitud frente a la realidad es la duda sistemática y la abstención del juicio. </a:t>
            </a:r>
            <a:endParaRPr lang="en-US" sz="2400" dirty="0"/>
          </a:p>
        </p:txBody>
      </p:sp>
    </p:spTree>
    <p:extLst>
      <p:ext uri="{BB962C8B-B14F-4D97-AF65-F5344CB8AC3E}">
        <p14:creationId xmlns:p14="http://schemas.microsoft.com/office/powerpoint/2010/main" val="3492018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26669"/>
          </a:xfrm>
        </p:spPr>
        <p:txBody>
          <a:bodyPr>
            <a:normAutofit/>
          </a:bodyPr>
          <a:lstStyle/>
          <a:p>
            <a:r>
              <a:rPr lang="es-MX" sz="2400" dirty="0" smtClean="0"/>
              <a:t>A. LA RELACION ENTRE LA FE Y LA RAZON</a:t>
            </a:r>
            <a:br>
              <a:rPr lang="es-MX" sz="2400" dirty="0" smtClean="0"/>
            </a:br>
            <a:r>
              <a:rPr lang="es-MX" sz="2400" dirty="0"/>
              <a:t/>
            </a:r>
            <a:br>
              <a:rPr lang="es-MX" sz="2400" dirty="0"/>
            </a:br>
            <a:r>
              <a:rPr lang="es-MX" sz="2400" dirty="0" smtClean="0"/>
              <a:t/>
            </a:r>
            <a:br>
              <a:rPr lang="es-MX" sz="2400" dirty="0" smtClean="0"/>
            </a:br>
            <a:r>
              <a:rPr lang="es-MX" sz="2400" dirty="0" smtClean="0"/>
              <a:t> Los predicadores cristianos en un principio contaban con las Sagradas Escrituras (Biblia) para explicar la novedad del mensaje de Jesús, el Cristo. Pero poco a poco en las mismas comunidades cristianas y desde otros ámbitos socioculturales fueron apareciendo diversas interpretaciones en torno a la persona de Jesús de Nazaret, la </a:t>
            </a:r>
            <a:r>
              <a:rPr lang="es-MX" sz="2400" dirty="0" err="1" smtClean="0"/>
              <a:t>Iglesiay</a:t>
            </a:r>
            <a:r>
              <a:rPr lang="es-MX" sz="2400" dirty="0" smtClean="0"/>
              <a:t> el orden propi o del mundo. Frente a esta pluralidad de ideas, varios representantes eclesiásticos (Obispos, sacerdotes y monjes), emprendieron la tarea de buscar explicaciones racionales a diversos aspectos que estructuraban la doctrina cristiana y que facilitaban una unidad de criterios dentro de la naciente Iglesia.</a:t>
            </a:r>
            <a:endParaRPr lang="en-US" sz="2400" dirty="0"/>
          </a:p>
        </p:txBody>
      </p:sp>
    </p:spTree>
    <p:extLst>
      <p:ext uri="{BB962C8B-B14F-4D97-AF65-F5344CB8AC3E}">
        <p14:creationId xmlns:p14="http://schemas.microsoft.com/office/powerpoint/2010/main" val="3782569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231618"/>
          </a:xfrm>
        </p:spPr>
        <p:txBody>
          <a:bodyPr>
            <a:normAutofit/>
          </a:bodyPr>
          <a:lstStyle/>
          <a:p>
            <a:r>
              <a:rPr lang="es-MX" sz="2400" dirty="0" smtClean="0"/>
              <a:t>D. EL PROBLEMA ANT ROPOLOGI CO DE LA LIBERTAD Y LA PRESENCIA DEL MAL EN EL MUNDO.</a:t>
            </a:r>
            <a:br>
              <a:rPr lang="es-MX" sz="2400" dirty="0" smtClean="0"/>
            </a:br>
            <a:r>
              <a:rPr lang="es-MX" sz="2400" dirty="0"/>
              <a:t/>
            </a:r>
            <a:br>
              <a:rPr lang="es-MX" sz="2400" dirty="0"/>
            </a:br>
            <a:r>
              <a:rPr lang="es-MX" sz="2400" dirty="0" smtClean="0"/>
              <a:t/>
            </a:r>
            <a:br>
              <a:rPr lang="es-MX" sz="2400" dirty="0" smtClean="0"/>
            </a:br>
            <a:r>
              <a:rPr lang="es-MX" sz="2400" dirty="0" smtClean="0"/>
              <a:t> Todo lo que hay en el universo es creación de Dios, incluyendo, por supuesto, al ser humano. Pero en el caso particular del hombre se da un problema radical: el mal. ¿Por qué hay seres humanos con la intención de hacerle daño a sus congéneres?, ¿por qué tanta violencia, hambre, miseria? La respuesta a estos interrogantes llevaron a diferentes pensadores a tratar el problema de la libertad en el hombre y la esencia del mal como algo ajeno a la creación de Dios. ¿En qué consiste la libertad humana?, ¿Cuál es el fin último de la vida? Estos son problemas antropológicos característicos de la Edad Media.</a:t>
            </a:r>
            <a:endParaRPr lang="en-US" sz="2400" dirty="0"/>
          </a:p>
        </p:txBody>
      </p:sp>
    </p:spTree>
    <p:extLst>
      <p:ext uri="{BB962C8B-B14F-4D97-AF65-F5344CB8AC3E}">
        <p14:creationId xmlns:p14="http://schemas.microsoft.com/office/powerpoint/2010/main" val="1761808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91984"/>
          </a:xfrm>
        </p:spPr>
        <p:txBody>
          <a:bodyPr>
            <a:normAutofit/>
          </a:bodyPr>
          <a:lstStyle/>
          <a:p>
            <a:r>
              <a:rPr lang="es-MX" sz="2400" dirty="0" smtClean="0"/>
              <a:t>LA PATRISTICA:</a:t>
            </a:r>
            <a:br>
              <a:rPr lang="es-MX" sz="2400" dirty="0" smtClean="0"/>
            </a:br>
            <a:r>
              <a:rPr lang="es-MX" sz="2400" dirty="0"/>
              <a:t/>
            </a:r>
            <a:br>
              <a:rPr lang="es-MX" sz="2400" dirty="0"/>
            </a:br>
            <a:r>
              <a:rPr lang="es-MX" sz="2400" dirty="0" smtClean="0"/>
              <a:t/>
            </a:r>
            <a:br>
              <a:rPr lang="es-MX" sz="2400" dirty="0" smtClean="0"/>
            </a:br>
            <a:r>
              <a:rPr lang="es-MX" sz="2400" dirty="0" smtClean="0"/>
              <a:t> La filosofía patrística se desarrolla dentro del contexto de la naciente Iglesia católica (Siglos II a V d.C.). Después de las predicaciones de los apóstoles y discípulos de Jesús, las comunidades cristianas se vieron obligadas a organizar y precisar las enseñanzas fundamentales que constituían la doctrina de fe católica. En un momento en que todavía era muy fuerte el politeísmo romano y surgían diversas posiciones filosóficas y teológicas contrarias al mensaje cristiano, varios pensadores se dieron a la tarea de defender racionalmente los presupuestos de fe de la nueva religión.</a:t>
            </a:r>
            <a:endParaRPr lang="en-US" sz="2400" dirty="0"/>
          </a:p>
        </p:txBody>
      </p:sp>
    </p:spTree>
    <p:extLst>
      <p:ext uri="{BB962C8B-B14F-4D97-AF65-F5344CB8AC3E}">
        <p14:creationId xmlns:p14="http://schemas.microsoft.com/office/powerpoint/2010/main" val="390149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26669"/>
          </a:xfrm>
        </p:spPr>
        <p:txBody>
          <a:bodyPr>
            <a:normAutofit/>
          </a:bodyPr>
          <a:lstStyle/>
          <a:p>
            <a:r>
              <a:rPr lang="es-MX" sz="2400" dirty="0" smtClean="0"/>
              <a:t>LA ESCOLASTICA</a:t>
            </a:r>
            <a:br>
              <a:rPr lang="es-MX" sz="2400" dirty="0" smtClean="0"/>
            </a:br>
            <a:r>
              <a:rPr lang="es-MX" sz="2400" dirty="0"/>
              <a:t/>
            </a:r>
            <a:br>
              <a:rPr lang="es-MX" sz="2400" dirty="0"/>
            </a:br>
            <a:r>
              <a:rPr lang="es-MX" sz="2400" dirty="0" smtClean="0"/>
              <a:t> Con el  nombre de Escolástica se denomina la corriente de pensamiento cristiano desarrollada entre los siglos X y XIII d.C. El nombre proviene de las escuelas catedralicias y conventual es que establecieron métodos de enseñanza y aprendizaje que fueron muy significativos durante el medio evo, de ahí que también se l e llame "periodo de las escuelas". Junto a las grandes catedrales medievales poco a poco se fueron promoviendo centros educativos (escuelas), donde los clérigos y otros miembros de la sociedad podían acceder al conocimiento de la época. Con el tiempo estas escuelas se transformaron en universidades, algunas de las cuales existen hasta el día de hoy. </a:t>
            </a:r>
            <a:endParaRPr lang="en-US" sz="2400" dirty="0"/>
          </a:p>
        </p:txBody>
      </p:sp>
    </p:spTree>
    <p:extLst>
      <p:ext uri="{BB962C8B-B14F-4D97-AF65-F5344CB8AC3E}">
        <p14:creationId xmlns:p14="http://schemas.microsoft.com/office/powerpoint/2010/main" val="2779775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709104"/>
          </a:xfrm>
        </p:spPr>
        <p:txBody>
          <a:bodyPr>
            <a:normAutofit/>
          </a:bodyPr>
          <a:lstStyle/>
          <a:p>
            <a:r>
              <a:rPr lang="es-MX" sz="2400" dirty="0" smtClean="0"/>
              <a:t>EL RENACIMIENTO:</a:t>
            </a:r>
            <a:br>
              <a:rPr lang="es-MX" sz="2400" dirty="0" smtClean="0"/>
            </a:br>
            <a:r>
              <a:rPr lang="es-MX" sz="2400" dirty="0"/>
              <a:t/>
            </a:r>
            <a:br>
              <a:rPr lang="es-MX" sz="2400" dirty="0"/>
            </a:br>
            <a:r>
              <a:rPr lang="es-MX" sz="2400" dirty="0" smtClean="0"/>
              <a:t> El Renacimiento abarca los siglos XV y XVI, se caracteriza por ser un período de transición entre la Edad Media y la maduración de la Edad Moderna. Durante el Renacimiento comienza a perfilarse el nuevo ideal de hombre, la nueva cultura y la nueva ciencia que se continuará durante toda la Edad Moderna, hasta nuestros días. ¿Cuáles fueron los factores determinantes del Renacimiento y cuáles fueron sus características? ¿Cuál es el nuevo ideal del hombre? ¿Cuál es la ciencia y el método científico más apropiado para el conocimiento y conquista del mundo?</a:t>
            </a:r>
            <a:endParaRPr lang="en-US" sz="2400" dirty="0"/>
          </a:p>
        </p:txBody>
      </p:sp>
    </p:spTree>
    <p:extLst>
      <p:ext uri="{BB962C8B-B14F-4D97-AF65-F5344CB8AC3E}">
        <p14:creationId xmlns:p14="http://schemas.microsoft.com/office/powerpoint/2010/main" val="2260180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31172"/>
          </a:xfrm>
        </p:spPr>
        <p:txBody>
          <a:bodyPr>
            <a:normAutofit/>
          </a:bodyPr>
          <a:lstStyle/>
          <a:p>
            <a:r>
              <a:rPr lang="es-MX" sz="2400" dirty="0" smtClean="0"/>
              <a:t>DEL MITO AL LOGOS: DE LAS EXPLICACIONES BASADAS EN LOS DIOSES A LAS EXPLICACIONES LÓGICO-RACIONALES </a:t>
            </a:r>
            <a:br>
              <a:rPr lang="es-MX" sz="2400" dirty="0" smtClean="0"/>
            </a:br>
            <a:r>
              <a:rPr lang="es-MX" sz="2400" dirty="0"/>
              <a:t/>
            </a:r>
            <a:br>
              <a:rPr lang="es-MX" sz="2400" dirty="0"/>
            </a:br>
            <a:r>
              <a:rPr lang="es-MX" sz="2400" dirty="0" smtClean="0"/>
              <a:t/>
            </a:r>
            <a:br>
              <a:rPr lang="es-MX" sz="2400" dirty="0" smtClean="0"/>
            </a:br>
            <a:r>
              <a:rPr lang="es-MX" sz="2400" dirty="0" smtClean="0"/>
              <a:t>La expresión "paso del mito al logos" constituye uno de los pilares centrales del pensamiento presocrático. El término Logos, a pesar de que tiene muchos significados, puede ser entendido como Razón, o sea que se trata de un cambio en la mentalidad de lo mítico a lo lógico racional. Los presocráticos fundamentalmente trataban de dar una respuesta lógica, concreta y racional a la pregunta sobre el origen y constitución del cosmos, es decir la totalidad de lo que existe (el Universo). De tal manera que se convirtieron en los precursores del pensamiento científico</a:t>
            </a:r>
            <a:endParaRPr lang="en-US" sz="2400" dirty="0"/>
          </a:p>
        </p:txBody>
      </p:sp>
    </p:spTree>
    <p:extLst>
      <p:ext uri="{BB962C8B-B14F-4D97-AF65-F5344CB8AC3E}">
        <p14:creationId xmlns:p14="http://schemas.microsoft.com/office/powerpoint/2010/main" val="2930185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91984"/>
          </a:xfrm>
        </p:spPr>
        <p:txBody>
          <a:bodyPr>
            <a:normAutofit/>
          </a:bodyPr>
          <a:lstStyle/>
          <a:p>
            <a:r>
              <a:rPr lang="es-MX" sz="2400" dirty="0" smtClean="0"/>
              <a:t>EL NUEVO IDEAL DE HOMBRE:</a:t>
            </a:r>
            <a:br>
              <a:rPr lang="es-MX" sz="2400" dirty="0" smtClean="0"/>
            </a:br>
            <a:r>
              <a:rPr lang="es-MX" sz="2400" dirty="0"/>
              <a:t/>
            </a:r>
            <a:br>
              <a:rPr lang="es-MX" sz="2400" dirty="0"/>
            </a:br>
            <a:r>
              <a:rPr lang="es-MX" sz="2400" dirty="0" smtClean="0"/>
              <a:t/>
            </a:r>
            <a:br>
              <a:rPr lang="es-MX" sz="2400" dirty="0" smtClean="0"/>
            </a:br>
            <a:r>
              <a:rPr lang="es-MX" sz="2400" dirty="0" smtClean="0"/>
              <a:t> Sin renunciar ni a Dios ni al cielo, el hombre de este tiempo quiere vivir intensamente la vida de la tierra; ya no quiere ser un peregrino que está de paso por el mundo, sino que quiere descubrir y conocer el mundo porque quiere vivir en él. La característica fundamental del Renacimiento fue el despliegue optimista que el hombre hizo de sus capacidades, habilidades e ingenio, dormidos durante mucho tiempo bajo la sombra de la Iglesia y de la nobleza feudal.</a:t>
            </a:r>
            <a:endParaRPr lang="en-US" sz="2400" dirty="0"/>
          </a:p>
        </p:txBody>
      </p:sp>
    </p:spTree>
    <p:extLst>
      <p:ext uri="{BB962C8B-B14F-4D97-AF65-F5344CB8AC3E}">
        <p14:creationId xmlns:p14="http://schemas.microsoft.com/office/powerpoint/2010/main" val="725154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39732"/>
          </a:xfrm>
        </p:spPr>
        <p:txBody>
          <a:bodyPr>
            <a:normAutofit/>
          </a:bodyPr>
          <a:lstStyle/>
          <a:p>
            <a:r>
              <a:rPr lang="es-MX" sz="2400" dirty="0" smtClean="0"/>
              <a:t>EL INDIVIDUALISMO RELIGIOSO: </a:t>
            </a:r>
            <a:br>
              <a:rPr lang="es-MX" sz="2400" dirty="0" smtClean="0"/>
            </a:br>
            <a:r>
              <a:rPr lang="es-MX" sz="2400" dirty="0"/>
              <a:t/>
            </a:r>
            <a:br>
              <a:rPr lang="es-MX" sz="2400" dirty="0"/>
            </a:br>
            <a:r>
              <a:rPr lang="es-MX" sz="2400" dirty="0" smtClean="0"/>
              <a:t>Podemos afirmar que el paso de la Edad Media al Renacimiento fue el paso del teocentrismo al antropocentrismo; Dios dejó de ser el centro del pensamiento y de la vida y fue sustituido por el hombre. La razón comenzó a sustituir a la fe definitivamente.</a:t>
            </a:r>
            <a:endParaRPr lang="en-US" sz="2400" dirty="0"/>
          </a:p>
        </p:txBody>
      </p:sp>
    </p:spTree>
    <p:extLst>
      <p:ext uri="{BB962C8B-B14F-4D97-AF65-F5344CB8AC3E}">
        <p14:creationId xmlns:p14="http://schemas.microsoft.com/office/powerpoint/2010/main" val="1918810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52795"/>
          </a:xfrm>
        </p:spPr>
        <p:txBody>
          <a:bodyPr>
            <a:normAutofit/>
          </a:bodyPr>
          <a:lstStyle/>
          <a:p>
            <a:r>
              <a:rPr lang="es-MX" sz="2400" dirty="0" smtClean="0"/>
              <a:t>LA NUEVA ECONOMÍA Y LA NUEVA POLÍTICA:</a:t>
            </a:r>
            <a:br>
              <a:rPr lang="es-MX" sz="2400" dirty="0" smtClean="0"/>
            </a:br>
            <a:r>
              <a:rPr lang="es-MX" sz="2400" dirty="0"/>
              <a:t/>
            </a:r>
            <a:br>
              <a:rPr lang="es-MX" sz="2400" dirty="0"/>
            </a:br>
            <a:r>
              <a:rPr lang="es-MX" sz="2400" dirty="0" smtClean="0"/>
              <a:t/>
            </a:r>
            <a:br>
              <a:rPr lang="es-MX" sz="2400" dirty="0" smtClean="0"/>
            </a:br>
            <a:r>
              <a:rPr lang="es-MX" sz="2400" dirty="0" smtClean="0"/>
              <a:t> el hombre medieval vivía despreocupado y sin interés por la competencia económica y se limitaba a una economía doméstica de producción, es decir, se producía lo que se consumía. En el Renacimiento encontramos ya una economía desarrollada y una clase social adinerada que es la burguesía. La burguesía fue activando las fuerzas productivas, ha desarrollado el comercio y la banca y ha estimulado la ambición de tener y de consumir.</a:t>
            </a:r>
            <a:endParaRPr lang="en-US" sz="2400" dirty="0"/>
          </a:p>
        </p:txBody>
      </p:sp>
    </p:spTree>
    <p:extLst>
      <p:ext uri="{BB962C8B-B14F-4D97-AF65-F5344CB8AC3E}">
        <p14:creationId xmlns:p14="http://schemas.microsoft.com/office/powerpoint/2010/main" val="860286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52795"/>
          </a:xfrm>
        </p:spPr>
        <p:txBody>
          <a:bodyPr>
            <a:normAutofit/>
          </a:bodyPr>
          <a:lstStyle/>
          <a:p>
            <a:r>
              <a:rPr lang="es-MX" sz="2400" dirty="0" smtClean="0"/>
              <a:t>FILOSOFÍA MODERNA</a:t>
            </a:r>
            <a:br>
              <a:rPr lang="es-MX" sz="2400" dirty="0" smtClean="0"/>
            </a:br>
            <a:r>
              <a:rPr lang="es-MX" sz="2400" dirty="0"/>
              <a:t/>
            </a:r>
            <a:br>
              <a:rPr lang="es-MX" sz="2400" dirty="0"/>
            </a:br>
            <a:r>
              <a:rPr lang="es-MX" sz="2400" dirty="0" smtClean="0"/>
              <a:t/>
            </a:r>
            <a:br>
              <a:rPr lang="es-MX" sz="2400" dirty="0" smtClean="0"/>
            </a:br>
            <a:r>
              <a:rPr lang="es-MX" sz="2400" dirty="0" smtClean="0"/>
              <a:t> La filosofía moderna históricamente abarca desde las últimas décadas del siglo XVI hasta finales del siglo XVIII. Es un periodo de tiempo caracterizado por una nueva mentalidad en donde el hombre se siente dueño y artífice del mundo (antropocentrismo), con capacidades inexploradas para dominar la naturaleza y posibilidades inmensas para investigar todo cuanto acontece en el universo.</a:t>
            </a:r>
            <a:endParaRPr lang="en-US" sz="2400" dirty="0"/>
          </a:p>
        </p:txBody>
      </p:sp>
    </p:spTree>
    <p:extLst>
      <p:ext uri="{BB962C8B-B14F-4D97-AF65-F5344CB8AC3E}">
        <p14:creationId xmlns:p14="http://schemas.microsoft.com/office/powerpoint/2010/main" val="671900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263" y="273685"/>
            <a:ext cx="10515600" cy="6009549"/>
          </a:xfrm>
        </p:spPr>
        <p:txBody>
          <a:bodyPr>
            <a:normAutofit/>
          </a:bodyPr>
          <a:lstStyle/>
          <a:p>
            <a:r>
              <a:rPr lang="es-MX" sz="2400" dirty="0" smtClean="0"/>
              <a:t>TEORÍAS MODERNAS DEL CONOCIMIENTO EL RACIONALISMO</a:t>
            </a:r>
            <a:br>
              <a:rPr lang="es-MX" sz="2400" dirty="0" smtClean="0"/>
            </a:br>
            <a:r>
              <a:rPr lang="es-MX" sz="2400" dirty="0"/>
              <a:t/>
            </a:r>
            <a:br>
              <a:rPr lang="es-MX" sz="2400" dirty="0"/>
            </a:br>
            <a:r>
              <a:rPr lang="es-MX" sz="2400" dirty="0" smtClean="0"/>
              <a:t/>
            </a:r>
            <a:br>
              <a:rPr lang="es-MX" sz="2400" dirty="0" smtClean="0"/>
            </a:br>
            <a:r>
              <a:rPr lang="es-MX" sz="2400" dirty="0" smtClean="0"/>
              <a:t> El racionalismo es la teoría del conocimiento moderna que establece la confianza plena en la razón como medio para explicar la realidad. Esta corriente de pensamiento fue inaugurada por Descartes quien propone a la razón como la única facultad que puede orientar al hombre en el conocimiento de la verdad. Ante la pregunta ¿dónde se origina el conocimiento? Los racionalistas dirán qué es la razón, con sus estructuras naturales, las que pone las condiciones para conocer. </a:t>
            </a:r>
            <a:endParaRPr lang="en-US" sz="2400" dirty="0"/>
          </a:p>
        </p:txBody>
      </p:sp>
    </p:spTree>
    <p:extLst>
      <p:ext uri="{BB962C8B-B14F-4D97-AF65-F5344CB8AC3E}">
        <p14:creationId xmlns:p14="http://schemas.microsoft.com/office/powerpoint/2010/main" val="2153176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09549"/>
          </a:xfrm>
        </p:spPr>
        <p:txBody>
          <a:bodyPr>
            <a:normAutofit/>
          </a:bodyPr>
          <a:lstStyle/>
          <a:p>
            <a:r>
              <a:rPr lang="es-MX" sz="2400" smtClean="0"/>
              <a:t>VISION ANTROPOLOGICA EN LA MODERNIDAD</a:t>
            </a:r>
            <a:br>
              <a:rPr lang="es-MX" sz="2400" smtClean="0"/>
            </a:br>
            <a:r>
              <a:rPr lang="es-MX" sz="2400"/>
              <a:t/>
            </a:r>
            <a:br>
              <a:rPr lang="es-MX" sz="2400"/>
            </a:br>
            <a:r>
              <a:rPr lang="es-MX" sz="2400" smtClean="0"/>
              <a:t/>
            </a:r>
            <a:br>
              <a:rPr lang="es-MX" sz="2400" smtClean="0"/>
            </a:br>
            <a:r>
              <a:rPr lang="es-MX" sz="2400" smtClean="0"/>
              <a:t> Los problemas del conocimiento ocuparon buena parte del pensamiento moderno, pero a la par de las ideas epistemológicas se desarrollaron interesantes visiones acerca de la naturaleza humana, la vida en sociedad, la organización del Estado y los principios éticos que hasta el día de hoy perduran.</a:t>
            </a:r>
            <a:endParaRPr lang="en-US" sz="2400" dirty="0"/>
          </a:p>
        </p:txBody>
      </p:sp>
    </p:spTree>
    <p:extLst>
      <p:ext uri="{BB962C8B-B14F-4D97-AF65-F5344CB8AC3E}">
        <p14:creationId xmlns:p14="http://schemas.microsoft.com/office/powerpoint/2010/main" val="129909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748292"/>
          </a:xfrm>
        </p:spPr>
        <p:txBody>
          <a:bodyPr>
            <a:normAutofit/>
          </a:bodyPr>
          <a:lstStyle/>
          <a:p>
            <a:r>
              <a:rPr lang="es-MX" sz="2400" dirty="0" smtClean="0"/>
              <a:t>LOS PRESOCRATICOS - EL ARJE O PRINCIPIO FUNDAMENTAL</a:t>
            </a:r>
            <a:br>
              <a:rPr lang="es-MX" sz="2400" dirty="0" smtClean="0"/>
            </a:br>
            <a:r>
              <a:rPr lang="es-MX" sz="2400" dirty="0"/>
              <a:t/>
            </a:r>
            <a:br>
              <a:rPr lang="es-MX" sz="2400" dirty="0"/>
            </a:br>
            <a:r>
              <a:rPr lang="es-MX" sz="2400" dirty="0" smtClean="0"/>
              <a:t/>
            </a:r>
            <a:br>
              <a:rPr lang="es-MX" sz="2400" dirty="0" smtClean="0"/>
            </a:br>
            <a:r>
              <a:rPr lang="es-MX" sz="2400" dirty="0" smtClean="0"/>
              <a:t> Tales de Mileto (640-546 a, C.): El Agua como principio fundamental. Tales era conocido como sabio, astrónomo, matemático y político, su tesis central afirma que el agua es el principio o </a:t>
            </a:r>
            <a:r>
              <a:rPr lang="es-MX" sz="2400" dirty="0" err="1" smtClean="0"/>
              <a:t>Arjé</a:t>
            </a:r>
            <a:r>
              <a:rPr lang="es-MX" sz="2400" dirty="0" smtClean="0"/>
              <a:t> del cosmos. Parece una explicación rudimentaria, pero es bastante lógica. Tales vivía en Mileto, ciudad junto al mar, y seguramente de tanto observar la naturaleza concluyó que el agua es el principio de la vida: todo viene de ella y retorna ella.</a:t>
            </a:r>
            <a:endParaRPr lang="en-US" sz="2400" dirty="0"/>
          </a:p>
        </p:txBody>
      </p:sp>
    </p:spTree>
    <p:extLst>
      <p:ext uri="{BB962C8B-B14F-4D97-AF65-F5344CB8AC3E}">
        <p14:creationId xmlns:p14="http://schemas.microsoft.com/office/powerpoint/2010/main" val="218145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18109"/>
          </a:xfrm>
        </p:spPr>
        <p:txBody>
          <a:bodyPr>
            <a:normAutofit/>
          </a:bodyPr>
          <a:lstStyle/>
          <a:p>
            <a:r>
              <a:rPr lang="es-MX" sz="2400" dirty="0" smtClean="0"/>
              <a:t>LOS PRESOCRATICOS Y LOS PUNTOS DE PARTIDA PARA COMPRENDER LA NATURALEZA </a:t>
            </a:r>
            <a:br>
              <a:rPr lang="es-MX" sz="2400" dirty="0" smtClean="0"/>
            </a:br>
            <a:r>
              <a:rPr lang="es-MX" sz="2400" dirty="0"/>
              <a:t/>
            </a:r>
            <a:br>
              <a:rPr lang="es-MX" sz="2400" dirty="0"/>
            </a:br>
            <a:r>
              <a:rPr lang="es-MX" sz="2400" dirty="0" smtClean="0"/>
              <a:t/>
            </a:r>
            <a:br>
              <a:rPr lang="es-MX" sz="2400" dirty="0" smtClean="0"/>
            </a:br>
            <a:r>
              <a:rPr lang="es-MX" sz="2400" dirty="0" smtClean="0"/>
              <a:t>Hemos realizado un breve recorrido por las ideas centrales de las doctrinas presocráticas sobre el </a:t>
            </a:r>
            <a:r>
              <a:rPr lang="es-MX" sz="2400" dirty="0" err="1" smtClean="0"/>
              <a:t>Arjé</a:t>
            </a:r>
            <a:r>
              <a:rPr lang="es-MX" sz="2400" dirty="0" smtClean="0"/>
              <a:t> o principio constitutivo del cosmos. Vemos que algunos de ellos contradicen o se oponen a las teorías de otros, por eso conviene establecer las similitudes y diferencias entre estos pensadores, de manera tal que se comprenda con precisión sus posiciones en el tiempo.</a:t>
            </a:r>
            <a:endParaRPr lang="en-US" sz="2400" dirty="0"/>
          </a:p>
        </p:txBody>
      </p:sp>
    </p:spTree>
    <p:extLst>
      <p:ext uri="{BB962C8B-B14F-4D97-AF65-F5344CB8AC3E}">
        <p14:creationId xmlns:p14="http://schemas.microsoft.com/office/powerpoint/2010/main" val="394174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78921"/>
          </a:xfrm>
        </p:spPr>
        <p:txBody>
          <a:bodyPr>
            <a:normAutofit/>
          </a:bodyPr>
          <a:lstStyle/>
          <a:p>
            <a:r>
              <a:rPr lang="es-MX" sz="2400" dirty="0" smtClean="0"/>
              <a:t>EL MOVIMIENTO SOFISTA: TODO ES RELATIVO: </a:t>
            </a:r>
            <a:br>
              <a:rPr lang="es-MX" sz="2400" dirty="0" smtClean="0"/>
            </a:br>
            <a:r>
              <a:rPr lang="es-MX" sz="2400" dirty="0"/>
              <a:t/>
            </a:r>
            <a:br>
              <a:rPr lang="es-MX" sz="2400" dirty="0"/>
            </a:br>
            <a:r>
              <a:rPr lang="es-MX" sz="2400" dirty="0" smtClean="0"/>
              <a:t>Con el nombre de Sofistas se reconoce a un grupo de pensadores sabios (</a:t>
            </a:r>
            <a:r>
              <a:rPr lang="es-MX" sz="2400" dirty="0" err="1" smtClean="0"/>
              <a:t>Sophos</a:t>
            </a:r>
            <a:r>
              <a:rPr lang="es-MX" sz="2400" dirty="0" smtClean="0"/>
              <a:t>), que marcaron un giro con relación a la manera de pensar de los presocráticos. Su interés no era cosmológico, sino práctico, les interesaba la política, la ética, la religión y la educación. Por su carácter culto y amplios conocimientos, producto de sus constantes viajes por las ciudades griegas y otras regiones, resultaban supremamente interesantes para los jóvenes de Atenas. No obstante, sus posiciones filosóficas acerca de la verdad, la virtud y la educación generaron bastantes controversias en el mundo griego. Los sofistas no crearon propiamente una escuela de pensamiento, pero sí encontramos en sus planteamientos diversos elementos en común.</a:t>
            </a:r>
            <a:endParaRPr lang="en-US" sz="2400" dirty="0"/>
          </a:p>
        </p:txBody>
      </p:sp>
    </p:spTree>
    <p:extLst>
      <p:ext uri="{BB962C8B-B14F-4D97-AF65-F5344CB8AC3E}">
        <p14:creationId xmlns:p14="http://schemas.microsoft.com/office/powerpoint/2010/main" val="233559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96486"/>
          </a:xfrm>
        </p:spPr>
        <p:txBody>
          <a:bodyPr>
            <a:normAutofit/>
          </a:bodyPr>
          <a:lstStyle/>
          <a:p>
            <a:r>
              <a:rPr lang="es-MX" sz="2400" dirty="0" smtClean="0"/>
              <a:t>SOCRATES Y LA MAYEUTICA:</a:t>
            </a:r>
            <a:br>
              <a:rPr lang="es-MX" sz="2400" dirty="0" smtClean="0"/>
            </a:br>
            <a:r>
              <a:rPr lang="es-MX" sz="2400" dirty="0"/>
              <a:t/>
            </a:r>
            <a:br>
              <a:rPr lang="es-MX" sz="2400" dirty="0"/>
            </a:br>
            <a:r>
              <a:rPr lang="es-MX" sz="2400" dirty="0" smtClean="0"/>
              <a:t/>
            </a:r>
            <a:br>
              <a:rPr lang="es-MX" sz="2400" dirty="0" smtClean="0"/>
            </a:br>
            <a:r>
              <a:rPr lang="es-MX" sz="2400" dirty="0" smtClean="0"/>
              <a:t> Sócrates (470-399 a.C.), representa el gran modelo de filósofo comprometido con la sabiduría. Su forma de pensar marcó una profunda huella en el mundo antiguo y se convirtió en un punto de" referencia para los pensadores de todas las épocas, de ahí que se hable de antes de Sócrates y después de Sócrates. A diferencia de los primeros filósofos preocupados por la Physis y el </a:t>
            </a:r>
            <a:r>
              <a:rPr lang="es-MX" sz="2400" dirty="0" err="1" smtClean="0"/>
              <a:t>Arjé</a:t>
            </a:r>
            <a:r>
              <a:rPr lang="es-MX" sz="2400" dirty="0" smtClean="0"/>
              <a:t> del cosmos, Sócrates tiene una preocupación por la naturaleza humana, la virtud, la verdad y la ética necesarias para vivir como buenos ciudadanos de la polis. Es, pues, una orientación antropológica más que cosmológica. </a:t>
            </a:r>
            <a:endParaRPr lang="en-US" sz="2400" dirty="0"/>
          </a:p>
        </p:txBody>
      </p:sp>
    </p:spTree>
    <p:extLst>
      <p:ext uri="{BB962C8B-B14F-4D97-AF65-F5344CB8AC3E}">
        <p14:creationId xmlns:p14="http://schemas.microsoft.com/office/powerpoint/2010/main" val="3630389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65858"/>
          </a:xfrm>
        </p:spPr>
        <p:txBody>
          <a:bodyPr>
            <a:normAutofit/>
          </a:bodyPr>
          <a:lstStyle/>
          <a:p>
            <a:r>
              <a:rPr lang="es-MX" sz="2400" dirty="0" smtClean="0"/>
              <a:t>Teoría del conocimiento:</a:t>
            </a:r>
            <a:br>
              <a:rPr lang="es-MX" sz="2400" dirty="0" smtClean="0"/>
            </a:br>
            <a:r>
              <a:rPr lang="es-MX" sz="2400" dirty="0"/>
              <a:t/>
            </a:r>
            <a:br>
              <a:rPr lang="es-MX" sz="2400" dirty="0"/>
            </a:br>
            <a:r>
              <a:rPr lang="es-MX" sz="2400" dirty="0" smtClean="0"/>
              <a:t/>
            </a:r>
            <a:br>
              <a:rPr lang="es-MX" sz="2400" dirty="0" smtClean="0"/>
            </a:br>
            <a:r>
              <a:rPr lang="es-MX" sz="2400" dirty="0" smtClean="0"/>
              <a:t> Ante la pregunta fundamental sobre cómo conocemos, Platón formula su famosa teoría de las ideas. Una idea es una esencia que hace que una cosa particular sea lo que es. Pero las ideas tienen la peculiaridad de existir separadas de los objetos que vemos, por eso el filósofo habla frecuentemente de "el mundo de las ideas" o "mundo inteligible" para indicar esta independencia con respecto al mundo sensible que nos rodea</a:t>
            </a:r>
            <a:endParaRPr lang="en-US" sz="2400" dirty="0"/>
          </a:p>
        </p:txBody>
      </p:sp>
    </p:spTree>
    <p:extLst>
      <p:ext uri="{BB962C8B-B14F-4D97-AF65-F5344CB8AC3E}">
        <p14:creationId xmlns:p14="http://schemas.microsoft.com/office/powerpoint/2010/main" val="1703311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39732"/>
          </a:xfrm>
        </p:spPr>
        <p:txBody>
          <a:bodyPr>
            <a:normAutofit/>
          </a:bodyPr>
          <a:lstStyle/>
          <a:p>
            <a:r>
              <a:rPr lang="es-MX" sz="2400" dirty="0" smtClean="0"/>
              <a:t>ARISTOTELOES (384 – 322 a.C.)</a:t>
            </a:r>
            <a:br>
              <a:rPr lang="es-MX" sz="2400" dirty="0" smtClean="0"/>
            </a:br>
            <a:r>
              <a:rPr lang="es-MX" sz="2400" dirty="0"/>
              <a:t/>
            </a:r>
            <a:br>
              <a:rPr lang="es-MX" sz="2400" dirty="0"/>
            </a:br>
            <a:r>
              <a:rPr lang="es-MX" sz="2400" dirty="0" smtClean="0"/>
              <a:t/>
            </a:r>
            <a:br>
              <a:rPr lang="es-MX" sz="2400" dirty="0" smtClean="0"/>
            </a:br>
            <a:r>
              <a:rPr lang="es-MX" sz="2400" dirty="0" smtClean="0"/>
              <a:t> Aristóteles inicio su acercamiento a la filosofía en la Academia de Platón. Después de la muerte de su maestro empezó su propio camino de búsqueda de la sabiduría realizando diversos viajes hasta su encuentro con Filipo, rey de Macedonia, quien lo encarga de la educación de su hijo Alejandro Magno. Sus obras comprenden diferentes tratados: ética, biología, política, cosmología, metafísica, entre otros temas, que dan cuenta de la constante búsqueda del conocimiento que orientó la vida del pensador de </a:t>
            </a:r>
            <a:r>
              <a:rPr lang="es-MX" sz="2400" dirty="0" err="1" smtClean="0"/>
              <a:t>Estagira</a:t>
            </a:r>
            <a:r>
              <a:rPr lang="es-MX" sz="2400" dirty="0" smtClean="0"/>
              <a:t>. (De ahí uno de sus apodos El estagirita). </a:t>
            </a:r>
            <a:endParaRPr lang="en-US" sz="2400" dirty="0"/>
          </a:p>
        </p:txBody>
      </p:sp>
    </p:spTree>
    <p:extLst>
      <p:ext uri="{BB962C8B-B14F-4D97-AF65-F5344CB8AC3E}">
        <p14:creationId xmlns:p14="http://schemas.microsoft.com/office/powerpoint/2010/main" val="3759107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852795"/>
          </a:xfrm>
        </p:spPr>
        <p:txBody>
          <a:bodyPr>
            <a:normAutofit/>
          </a:bodyPr>
          <a:lstStyle/>
          <a:p>
            <a:r>
              <a:rPr lang="es-MX" sz="2400" dirty="0" smtClean="0"/>
              <a:t>Diferencias y similitudes en las doctrinas Platónicas y aristotélicas. </a:t>
            </a:r>
            <a:br>
              <a:rPr lang="es-MX" sz="2400" dirty="0" smtClean="0"/>
            </a:br>
            <a:r>
              <a:rPr lang="es-MX" sz="2400" dirty="0"/>
              <a:t/>
            </a:r>
            <a:br>
              <a:rPr lang="es-MX" sz="2400" dirty="0"/>
            </a:br>
            <a:r>
              <a:rPr lang="es-MX" sz="2400" dirty="0" smtClean="0"/>
              <a:t/>
            </a:r>
            <a:br>
              <a:rPr lang="es-MX" sz="2400" dirty="0" smtClean="0"/>
            </a:br>
            <a:r>
              <a:rPr lang="es-MX" sz="2400" dirty="0" smtClean="0"/>
              <a:t>Teoría del conocimiento: existen dos mundos, el mundo sensible y el mundo inteligible o de las ideas, el conocimiento verdadero consiste en el acceso al mundo de las ideas. El mundo de los sentidos es engañoso.</a:t>
            </a:r>
            <a:r>
              <a:rPr lang="en-US" sz="2400" dirty="0"/>
              <a:t/>
            </a:r>
            <a:br>
              <a:rPr lang="en-US" sz="2400" dirty="0"/>
            </a:br>
            <a:r>
              <a:rPr lang="en-US" sz="2400" dirty="0" smtClean="0"/>
              <a:t/>
            </a:r>
            <a:br>
              <a:rPr lang="en-US" sz="2400" dirty="0" smtClean="0"/>
            </a:br>
            <a:r>
              <a:rPr lang="es-MX" sz="2400" dirty="0" smtClean="0"/>
              <a:t>Teoría del conocimiento: el conocimiento parte de la realidad sensible, es decir, de los objetos que nos rodean tal y como los percibimos. No existe el mundo de las ideas tal como propone Platón. </a:t>
            </a:r>
            <a:endParaRPr lang="en-US" sz="2400" dirty="0"/>
          </a:p>
        </p:txBody>
      </p:sp>
    </p:spTree>
    <p:extLst>
      <p:ext uri="{BB962C8B-B14F-4D97-AF65-F5344CB8AC3E}">
        <p14:creationId xmlns:p14="http://schemas.microsoft.com/office/powerpoint/2010/main" val="9717852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180</Words>
  <Application>Microsoft Office PowerPoint</Application>
  <PresentationFormat>Panorámica</PresentationFormat>
  <Paragraphs>25</Paragraphs>
  <Slides>25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25</vt:i4>
      </vt:variant>
    </vt:vector>
  </HeadingPairs>
  <TitlesOfParts>
    <vt:vector size="29" baseType="lpstr">
      <vt:lpstr>Arial</vt:lpstr>
      <vt:lpstr>Calibri</vt:lpstr>
      <vt:lpstr>Calibri Light</vt:lpstr>
      <vt:lpstr>Tema de Office</vt:lpstr>
      <vt:lpstr>Pensamiento Occidental </vt:lpstr>
      <vt:lpstr>DEL MITO AL LOGOS: DE LAS EXPLICACIONES BASADAS EN LOS DIOSES A LAS EXPLICACIONES LÓGICO-RACIONALES    La expresión "paso del mito al logos" constituye uno de los pilares centrales del pensamiento presocrático. El término Logos, a pesar de que tiene muchos significados, puede ser entendido como Razón, o sea que se trata de un cambio en la mentalidad de lo mítico a lo lógico racional. Los presocráticos fundamentalmente trataban de dar una respuesta lógica, concreta y racional a la pregunta sobre el origen y constitución del cosmos, es decir la totalidad de lo que existe (el Universo). De tal manera que se convirtieron en los precursores del pensamiento científico</vt:lpstr>
      <vt:lpstr>LOS PRESOCRATICOS - EL ARJE O PRINCIPIO FUNDAMENTAL    Tales de Mileto (640-546 a, C.): El Agua como principio fundamental. Tales era conocido como sabio, astrónomo, matemático y político, su tesis central afirma que el agua es el principio o Arjé del cosmos. Parece una explicación rudimentaria, pero es bastante lógica. Tales vivía en Mileto, ciudad junto al mar, y seguramente de tanto observar la naturaleza concluyó que el agua es el principio de la vida: todo viene de ella y retorna ella.</vt:lpstr>
      <vt:lpstr>LOS PRESOCRATICOS Y LOS PUNTOS DE PARTIDA PARA COMPRENDER LA NATURALEZA    Hemos realizado un breve recorrido por las ideas centrales de las doctrinas presocráticas sobre el Arjé o principio constitutivo del cosmos. Vemos que algunos de ellos contradicen o se oponen a las teorías de otros, por eso conviene establecer las similitudes y diferencias entre estos pensadores, de manera tal que se comprenda con precisión sus posiciones en el tiempo.</vt:lpstr>
      <vt:lpstr>EL MOVIMIENTO SOFISTA: TODO ES RELATIVO:   Con el nombre de Sofistas se reconoce a un grupo de pensadores sabios (Sophos), que marcaron un giro con relación a la manera de pensar de los presocráticos. Su interés no era cosmológico, sino práctico, les interesaba la política, la ética, la religión y la educación. Por su carácter culto y amplios conocimientos, producto de sus constantes viajes por las ciudades griegas y otras regiones, resultaban supremamente interesantes para los jóvenes de Atenas. No obstante, sus posiciones filosóficas acerca de la verdad, la virtud y la educación generaron bastantes controversias en el mundo griego. Los sofistas no crearon propiamente una escuela de pensamiento, pero sí encontramos en sus planteamientos diversos elementos en común.</vt:lpstr>
      <vt:lpstr>SOCRATES Y LA MAYEUTICA:    Sócrates (470-399 a.C.), representa el gran modelo de filósofo comprometido con la sabiduría. Su forma de pensar marcó una profunda huella en el mundo antiguo y se convirtió en un punto de" referencia para los pensadores de todas las épocas, de ahí que se hable de antes de Sócrates y después de Sócrates. A diferencia de los primeros filósofos preocupados por la Physis y el Arjé del cosmos, Sócrates tiene una preocupación por la naturaleza humana, la virtud, la verdad y la ética necesarias para vivir como buenos ciudadanos de la polis. Es, pues, una orientación antropológica más que cosmológica. </vt:lpstr>
      <vt:lpstr>Teoría del conocimiento:    Ante la pregunta fundamental sobre cómo conocemos, Platón formula su famosa teoría de las ideas. Una idea es una esencia que hace que una cosa particular sea lo que es. Pero las ideas tienen la peculiaridad de existir separadas de los objetos que vemos, por eso el filósofo habla frecuentemente de "el mundo de las ideas" o "mundo inteligible" para indicar esta independencia con respecto al mundo sensible que nos rodea</vt:lpstr>
      <vt:lpstr>ARISTOTELOES (384 – 322 a.C.)    Aristóteles inicio su acercamiento a la filosofía en la Academia de Platón. Después de la muerte de su maestro empezó su propio camino de búsqueda de la sabiduría realizando diversos viajes hasta su encuentro con Filipo, rey de Macedonia, quien lo encarga de la educación de su hijo Alejandro Magno. Sus obras comprenden diferentes tratados: ética, biología, política, cosmología, metafísica, entre otros temas, que dan cuenta de la constante búsqueda del conocimiento que orientó la vida del pensador de Estagira. (De ahí uno de sus apodos El estagirita). </vt:lpstr>
      <vt:lpstr>Diferencias y similitudes en las doctrinas Platónicas y aristotélicas.    Teoría del conocimiento: existen dos mundos, el mundo sensible y el mundo inteligible o de las ideas, el conocimiento verdadero consiste en el acceso al mundo de las ideas. El mundo de los sentidos es engañoso.  Teoría del conocimiento: el conocimiento parte de la realidad sensible, es decir, de los objetos que nos rodean tal y como los percibimos. No existe el mundo de las ideas tal como propone Platón. </vt:lpstr>
      <vt:lpstr>REGLAS DEL PLACER – EPICURO:    Busca placeres espirituales: Esto significa llevar un orden en la vida y tener prudencia en todas nuestras acciones, pues hay ciertos placeres que destruyen la paz y la armonía. Ejemplo, el licor, para muchas personas beber es un placer, pero con el tiempo se puede convertir en una adición y degenerar en enfermedades mortales y estados de vida incontrolables. Cuando sucede esto llega la infelicidad y el sufrimiento. Es por tanto una mala decisión y comprensión sobre el placer, pues al final causan dolor y un gran desastre en la vida de las personal y en la sociedad.</vt:lpstr>
      <vt:lpstr>EL ESTOICISMO – la apatía, vivir serenamente, sin perturbaciones:    El estoicismo constituye una de las teorías éticas más importantes del mundo antiguo, su fundador es Zenón de Citio y uno de sus más famosos representantes es el filósofo Séneca. La palabra estoico viene del griego Stoa que significa pórtico, pues estos pensadores se reunían en el pórtico o galería columnada de Atenas.</vt:lpstr>
      <vt:lpstr>LOS CINICOS:    Este movimiento, fundado por Antístenes (450- 365 a.C.), y promovido por el emblemático Diógenes (413-327 a.C.), constituye una escuela de pensamiento bastante singular. El nombre de cínicos tiene un doble origen, por una lado porque estos pensadores se reunían en el lugar llamado Gimnasio del Cinosarges (perro ágil), pero también porque estos filósofos de alguna manera imitaban con su vida a los "perros callejeros" (caninos). Eran hombres que defendían una forma de vida sencilla y tranquila basada en cuatro principios básicos.</vt:lpstr>
      <vt:lpstr>PRINCIPIOS BÁSICOS PARA UN VIVIR FELIZ Vive al natural:    Es decir, tener una vida conforme a la naturaleza, tal como viven otros seres del cosmos: sin casa, sin preocupaciones, con sencillez, con lo que se presenta cada día. Vive sin depender de nada ni nadie: Esto significa vivir en la Autarquía, valerse por sí mismo, sin estar atado a lazos familiares, políticos, sociales, culturales, etc. Para alcanzar esta forma de vida las dos virtudes cínicas claves son el autodominio y la autosuficiencia. Vive con lo mínimo necesario: Es decir sin posesiones, sin lujos y sin deseos de cosas materiales superfluas que obstaculizan el goce de la vida natural. Esta actitud se refleja en el cosmopolitismo cínico: como no hay residencia fija, cualquier lugar del mundo es bueno para vivir. Vivir sin convenciones sociales: Para los cínicos la vida en sociedad traía una serie de situaciones opresoras que ahogaban el espíritu: normas, apariencias, vanidades, reglas inútiles, mandatos políticos, etc. De tal forma que los hombres en la ciudad no vivían a su manera, sino como otros determinaban que debía ser.</vt:lpstr>
      <vt:lpstr>LOS ESCEPTICOS – NO SE PUEDE CONOCER LA VERDAD:    El escepticismo es otra escuela de pensamiento helenista. Su nombre viene del griego Skeptomai que significa "mirar cuidadosamente" o "examinar atentamente". La doctrina fundamental de los escépticos consiste en que nunca podemos conocer con precisión la verdad, por tanto la mejor actitud frente a la realidad es la duda sistemática y la abstención del juicio. </vt:lpstr>
      <vt:lpstr>A. LA RELACION ENTRE LA FE Y LA RAZON    Los predicadores cristianos en un principio contaban con las Sagradas Escrituras (Biblia) para explicar la novedad del mensaje de Jesús, el Cristo. Pero poco a poco en las mismas comunidades cristianas y desde otros ámbitos socioculturales fueron apareciendo diversas interpretaciones en torno a la persona de Jesús de Nazaret, la Iglesiay el orden propi o del mundo. Frente a esta pluralidad de ideas, varios representantes eclesiásticos (Obispos, sacerdotes y monjes), emprendieron la tarea de buscar explicaciones racionales a diversos aspectos que estructuraban la doctrina cristiana y que facilitaban una unidad de criterios dentro de la naciente Iglesia.</vt:lpstr>
      <vt:lpstr>D. EL PROBLEMA ANT ROPOLOGI CO DE LA LIBERTAD Y LA PRESENCIA DEL MAL EN EL MUNDO.    Todo lo que hay en el universo es creación de Dios, incluyendo, por supuesto, al ser humano. Pero en el caso particular del hombre se da un problema radical: el mal. ¿Por qué hay seres humanos con la intención de hacerle daño a sus congéneres?, ¿por qué tanta violencia, hambre, miseria? La respuesta a estos interrogantes llevaron a diferentes pensadores a tratar el problema de la libertad en el hombre y la esencia del mal como algo ajeno a la creación de Dios. ¿En qué consiste la libertad humana?, ¿Cuál es el fin último de la vida? Estos son problemas antropológicos característicos de la Edad Media.</vt:lpstr>
      <vt:lpstr>LA PATRISTICA:    La filosofía patrística se desarrolla dentro del contexto de la naciente Iglesia católica (Siglos II a V d.C.). Después de las predicaciones de los apóstoles y discípulos de Jesús, las comunidades cristianas se vieron obligadas a organizar y precisar las enseñanzas fundamentales que constituían la doctrina de fe católica. En un momento en que todavía era muy fuerte el politeísmo romano y surgían diversas posiciones filosóficas y teológicas contrarias al mensaje cristiano, varios pensadores se dieron a la tarea de defender racionalmente los presupuestos de fe de la nueva religión.</vt:lpstr>
      <vt:lpstr>LA ESCOLASTICA   Con el  nombre de Escolástica se denomina la corriente de pensamiento cristiano desarrollada entre los siglos X y XIII d.C. El nombre proviene de las escuelas catedralicias y conventual es que establecieron métodos de enseñanza y aprendizaje que fueron muy significativos durante el medio evo, de ahí que también se l e llame "periodo de las escuelas". Junto a las grandes catedrales medievales poco a poco se fueron promoviendo centros educativos (escuelas), donde los clérigos y otros miembros de la sociedad podían acceder al conocimiento de la época. Con el tiempo estas escuelas se transformaron en universidades, algunas de las cuales existen hasta el día de hoy. </vt:lpstr>
      <vt:lpstr>EL RENACIMIENTO:   El Renacimiento abarca los siglos XV y XVI, se caracteriza por ser un período de transición entre la Edad Media y la maduración de la Edad Moderna. Durante el Renacimiento comienza a perfilarse el nuevo ideal de hombre, la nueva cultura y la nueva ciencia que se continuará durante toda la Edad Moderna, hasta nuestros días. ¿Cuáles fueron los factores determinantes del Renacimiento y cuáles fueron sus características? ¿Cuál es el nuevo ideal del hombre? ¿Cuál es la ciencia y el método científico más apropiado para el conocimiento y conquista del mundo?</vt:lpstr>
      <vt:lpstr>EL NUEVO IDEAL DE HOMBRE:    Sin renunciar ni a Dios ni al cielo, el hombre de este tiempo quiere vivir intensamente la vida de la tierra; ya no quiere ser un peregrino que está de paso por el mundo, sino que quiere descubrir y conocer el mundo porque quiere vivir en él. La característica fundamental del Renacimiento fue el despliegue optimista que el hombre hizo de sus capacidades, habilidades e ingenio, dormidos durante mucho tiempo bajo la sombra de la Iglesia y de la nobleza feudal.</vt:lpstr>
      <vt:lpstr>EL INDIVIDUALISMO RELIGIOSO:   Podemos afirmar que el paso de la Edad Media al Renacimiento fue el paso del teocentrismo al antropocentrismo; Dios dejó de ser el centro del pensamiento y de la vida y fue sustituido por el hombre. La razón comenzó a sustituir a la fe definitivamente.</vt:lpstr>
      <vt:lpstr>LA NUEVA ECONOMÍA Y LA NUEVA POLÍTICA:    el hombre medieval vivía despreocupado y sin interés por la competencia económica y se limitaba a una economía doméstica de producción, es decir, se producía lo que se consumía. En el Renacimiento encontramos ya una economía desarrollada y una clase social adinerada que es la burguesía. La burguesía fue activando las fuerzas productivas, ha desarrollado el comercio y la banca y ha estimulado la ambición de tener y de consumir.</vt:lpstr>
      <vt:lpstr>FILOSOFÍA MODERNA    La filosofía moderna históricamente abarca desde las últimas décadas del siglo XVI hasta finales del siglo XVIII. Es un periodo de tiempo caracterizado por una nueva mentalidad en donde el hombre se siente dueño y artífice del mundo (antropocentrismo), con capacidades inexploradas para dominar la naturaleza y posibilidades inmensas para investigar todo cuanto acontece en el universo.</vt:lpstr>
      <vt:lpstr>TEORÍAS MODERNAS DEL CONOCIMIENTO EL RACIONALISMO    El racionalismo es la teoría del conocimiento moderna que establece la confianza plena en la razón como medio para explicar la realidad. Esta corriente de pensamiento fue inaugurada por Descartes quien propone a la razón como la única facultad que puede orientar al hombre en el conocimiento de la verdad. Ante la pregunta ¿dónde se origina el conocimiento? Los racionalistas dirán qué es la razón, con sus estructuras naturales, las que pone las condiciones para conocer. </vt:lpstr>
      <vt:lpstr>VISION ANTROPOLOGICA EN LA MODERNIDAD    Los problemas del conocimiento ocuparon buena parte del pensamiento moderno, pero a la par de las ideas epistemológicas se desarrollaron interesantes visiones acerca de la naturaleza humana, la vida en sociedad, la organización del Estado y los principios éticos que hasta el día de hoy perduran.</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Pensamiento Occidental</dc:title>
  <dc:creator>Usuario de Windows</dc:creator>
  <cp:lastModifiedBy>Usuario de Windows</cp:lastModifiedBy>
  <cp:revision>3</cp:revision>
  <dcterms:created xsi:type="dcterms:W3CDTF">2021-11-10T02:46:15Z</dcterms:created>
  <dcterms:modified xsi:type="dcterms:W3CDTF">2021-11-10T02:59:36Z</dcterms:modified>
</cp:coreProperties>
</file>