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7B390EB3-4216-40F4-BE81-1B49704C9E07}" type="datetimeFigureOut">
              <a:rPr lang="es-CO" smtClean="0"/>
              <a:t>09/11/2021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093D3C-C616-4B4E-AFDE-85467B4960B4}" type="slidenum">
              <a:rPr lang="es-CO" smtClean="0"/>
              <a:t>‹Nº›</a:t>
            </a:fld>
            <a:endParaRPr lang="es-CO"/>
          </a:p>
        </p:txBody>
      </p:sp>
    </p:spTree>
    <p:extLst>
      <p:ext uri="{BB962C8B-B14F-4D97-AF65-F5344CB8AC3E}">
        <p14:creationId xmlns:p14="http://schemas.microsoft.com/office/powerpoint/2010/main" val="157448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B390EB3-4216-40F4-BE81-1B49704C9E07}" type="datetimeFigureOut">
              <a:rPr lang="es-CO" smtClean="0"/>
              <a:t>09/11/2021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093D3C-C616-4B4E-AFDE-85467B4960B4}" type="slidenum">
              <a:rPr lang="es-CO" smtClean="0"/>
              <a:t>‹Nº›</a:t>
            </a:fld>
            <a:endParaRPr lang="es-CO"/>
          </a:p>
        </p:txBody>
      </p:sp>
    </p:spTree>
    <p:extLst>
      <p:ext uri="{BB962C8B-B14F-4D97-AF65-F5344CB8AC3E}">
        <p14:creationId xmlns:p14="http://schemas.microsoft.com/office/powerpoint/2010/main" val="3866698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B390EB3-4216-40F4-BE81-1B49704C9E07}" type="datetimeFigureOut">
              <a:rPr lang="es-CO" smtClean="0"/>
              <a:t>09/11/2021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093D3C-C616-4B4E-AFDE-85467B4960B4}" type="slidenum">
              <a:rPr lang="es-CO" smtClean="0"/>
              <a:t>‹Nº›</a:t>
            </a:fld>
            <a:endParaRPr lang="es-CO"/>
          </a:p>
        </p:txBody>
      </p:sp>
    </p:spTree>
    <p:extLst>
      <p:ext uri="{BB962C8B-B14F-4D97-AF65-F5344CB8AC3E}">
        <p14:creationId xmlns:p14="http://schemas.microsoft.com/office/powerpoint/2010/main" val="852614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B390EB3-4216-40F4-BE81-1B49704C9E07}" type="datetimeFigureOut">
              <a:rPr lang="es-CO" smtClean="0"/>
              <a:t>09/11/2021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093D3C-C616-4B4E-AFDE-85467B4960B4}" type="slidenum">
              <a:rPr lang="es-CO" smtClean="0"/>
              <a:t>‹Nº›</a:t>
            </a:fld>
            <a:endParaRPr lang="es-CO"/>
          </a:p>
        </p:txBody>
      </p:sp>
    </p:spTree>
    <p:extLst>
      <p:ext uri="{BB962C8B-B14F-4D97-AF65-F5344CB8AC3E}">
        <p14:creationId xmlns:p14="http://schemas.microsoft.com/office/powerpoint/2010/main" val="2134316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390EB3-4216-40F4-BE81-1B49704C9E07}" type="datetimeFigureOut">
              <a:rPr lang="es-CO" smtClean="0"/>
              <a:t>09/11/2021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4093D3C-C616-4B4E-AFDE-85467B4960B4}" type="slidenum">
              <a:rPr lang="es-CO" smtClean="0"/>
              <a:t>‹Nº›</a:t>
            </a:fld>
            <a:endParaRPr lang="es-CO"/>
          </a:p>
        </p:txBody>
      </p:sp>
    </p:spTree>
    <p:extLst>
      <p:ext uri="{BB962C8B-B14F-4D97-AF65-F5344CB8AC3E}">
        <p14:creationId xmlns:p14="http://schemas.microsoft.com/office/powerpoint/2010/main" val="3107204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7B390EB3-4216-40F4-BE81-1B49704C9E07}" type="datetimeFigureOut">
              <a:rPr lang="es-CO" smtClean="0"/>
              <a:t>09/11/2021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14093D3C-C616-4B4E-AFDE-85467B4960B4}" type="slidenum">
              <a:rPr lang="es-CO" smtClean="0"/>
              <a:t>‹Nº›</a:t>
            </a:fld>
            <a:endParaRPr lang="es-CO"/>
          </a:p>
        </p:txBody>
      </p:sp>
    </p:spTree>
    <p:extLst>
      <p:ext uri="{BB962C8B-B14F-4D97-AF65-F5344CB8AC3E}">
        <p14:creationId xmlns:p14="http://schemas.microsoft.com/office/powerpoint/2010/main" val="258230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7B390EB3-4216-40F4-BE81-1B49704C9E07}" type="datetimeFigureOut">
              <a:rPr lang="es-CO" smtClean="0"/>
              <a:t>09/11/2021</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14093D3C-C616-4B4E-AFDE-85467B4960B4}" type="slidenum">
              <a:rPr lang="es-CO" smtClean="0"/>
              <a:t>‹Nº›</a:t>
            </a:fld>
            <a:endParaRPr lang="es-CO"/>
          </a:p>
        </p:txBody>
      </p:sp>
    </p:spTree>
    <p:extLst>
      <p:ext uri="{BB962C8B-B14F-4D97-AF65-F5344CB8AC3E}">
        <p14:creationId xmlns:p14="http://schemas.microsoft.com/office/powerpoint/2010/main" val="355576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7B390EB3-4216-40F4-BE81-1B49704C9E07}" type="datetimeFigureOut">
              <a:rPr lang="es-CO" smtClean="0"/>
              <a:t>09/11/2021</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14093D3C-C616-4B4E-AFDE-85467B4960B4}" type="slidenum">
              <a:rPr lang="es-CO" smtClean="0"/>
              <a:t>‹Nº›</a:t>
            </a:fld>
            <a:endParaRPr lang="es-CO"/>
          </a:p>
        </p:txBody>
      </p:sp>
    </p:spTree>
    <p:extLst>
      <p:ext uri="{BB962C8B-B14F-4D97-AF65-F5344CB8AC3E}">
        <p14:creationId xmlns:p14="http://schemas.microsoft.com/office/powerpoint/2010/main" val="2046987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B390EB3-4216-40F4-BE81-1B49704C9E07}" type="datetimeFigureOut">
              <a:rPr lang="es-CO" smtClean="0"/>
              <a:t>09/11/2021</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14093D3C-C616-4B4E-AFDE-85467B4960B4}" type="slidenum">
              <a:rPr lang="es-CO" smtClean="0"/>
              <a:t>‹Nº›</a:t>
            </a:fld>
            <a:endParaRPr lang="es-CO"/>
          </a:p>
        </p:txBody>
      </p:sp>
    </p:spTree>
    <p:extLst>
      <p:ext uri="{BB962C8B-B14F-4D97-AF65-F5344CB8AC3E}">
        <p14:creationId xmlns:p14="http://schemas.microsoft.com/office/powerpoint/2010/main" val="1827207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B390EB3-4216-40F4-BE81-1B49704C9E07}" type="datetimeFigureOut">
              <a:rPr lang="es-CO" smtClean="0"/>
              <a:t>09/11/2021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14093D3C-C616-4B4E-AFDE-85467B4960B4}" type="slidenum">
              <a:rPr lang="es-CO" smtClean="0"/>
              <a:t>‹Nº›</a:t>
            </a:fld>
            <a:endParaRPr lang="es-CO"/>
          </a:p>
        </p:txBody>
      </p:sp>
    </p:spTree>
    <p:extLst>
      <p:ext uri="{BB962C8B-B14F-4D97-AF65-F5344CB8AC3E}">
        <p14:creationId xmlns:p14="http://schemas.microsoft.com/office/powerpoint/2010/main" val="1830402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B390EB3-4216-40F4-BE81-1B49704C9E07}" type="datetimeFigureOut">
              <a:rPr lang="es-CO" smtClean="0"/>
              <a:t>09/11/2021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14093D3C-C616-4B4E-AFDE-85467B4960B4}" type="slidenum">
              <a:rPr lang="es-CO" smtClean="0"/>
              <a:t>‹Nº›</a:t>
            </a:fld>
            <a:endParaRPr lang="es-CO"/>
          </a:p>
        </p:txBody>
      </p:sp>
    </p:spTree>
    <p:extLst>
      <p:ext uri="{BB962C8B-B14F-4D97-AF65-F5344CB8AC3E}">
        <p14:creationId xmlns:p14="http://schemas.microsoft.com/office/powerpoint/2010/main" val="4243224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390EB3-4216-40F4-BE81-1B49704C9E07}" type="datetimeFigureOut">
              <a:rPr lang="es-CO" smtClean="0"/>
              <a:t>09/11/2021</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93D3C-C616-4B4E-AFDE-85467B4960B4}" type="slidenum">
              <a:rPr lang="es-CO" smtClean="0"/>
              <a:t>‹Nº›</a:t>
            </a:fld>
            <a:endParaRPr lang="es-CO"/>
          </a:p>
        </p:txBody>
      </p:sp>
    </p:spTree>
    <p:extLst>
      <p:ext uri="{BB962C8B-B14F-4D97-AF65-F5344CB8AC3E}">
        <p14:creationId xmlns:p14="http://schemas.microsoft.com/office/powerpoint/2010/main" val="2552418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La </a:t>
            </a:r>
            <a:r>
              <a:rPr lang="es-CO" dirty="0" err="1" smtClean="0"/>
              <a:t>hiperbola</a:t>
            </a:r>
            <a:endParaRPr lang="es-CO" dirty="0"/>
          </a:p>
        </p:txBody>
      </p:sp>
    </p:spTree>
    <p:extLst>
      <p:ext uri="{BB962C8B-B14F-4D97-AF65-F5344CB8AC3E}">
        <p14:creationId xmlns:p14="http://schemas.microsoft.com/office/powerpoint/2010/main" val="681641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242594"/>
          </a:xfrm>
        </p:spPr>
        <p:txBody>
          <a:bodyPr>
            <a:normAutofit/>
          </a:bodyPr>
          <a:lstStyle/>
          <a:p>
            <a:r>
              <a:rPr lang="es-CO" sz="2400" dirty="0" smtClean="0"/>
              <a:t>Historia</a:t>
            </a:r>
            <a:br>
              <a:rPr lang="es-CO" sz="2400" dirty="0" smtClean="0"/>
            </a:br>
            <a:r>
              <a:rPr lang="es-CO" sz="2400" dirty="0" smtClean="0"/>
              <a:t/>
            </a:r>
            <a:br>
              <a:rPr lang="es-CO" sz="2400" dirty="0" smtClean="0"/>
            </a:br>
            <a:r>
              <a:rPr lang="es-CO" sz="2400" dirty="0" smtClean="0"/>
              <a:t>Sin </a:t>
            </a:r>
            <a:r>
              <a:rPr lang="es-CO" sz="2400" dirty="0"/>
              <a:t>embargo, el primero en usar el término </a:t>
            </a:r>
            <a:r>
              <a:rPr lang="es-CO" sz="2400" b="1" dirty="0"/>
              <a:t>hipérbola</a:t>
            </a:r>
            <a:r>
              <a:rPr lang="es-CO" sz="2400" dirty="0"/>
              <a:t> fue Apolonio de Perge en su tratado Cónicas,​ considerada la obra cumbre sobre el tema de las matemáticas griegas, y donde se desarrolla el estudio de las tangentes a las secciones cónicas.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4077072"/>
            <a:ext cx="1440160" cy="250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0285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530626"/>
          </a:xfrm>
        </p:spPr>
        <p:txBody>
          <a:bodyPr>
            <a:normAutofit/>
          </a:bodyPr>
          <a:lstStyle/>
          <a:p>
            <a:r>
              <a:rPr lang="es-CO" sz="2400" dirty="0"/>
              <a:t/>
            </a:r>
            <a:br>
              <a:rPr lang="es-CO" sz="2400" dirty="0"/>
            </a:br>
            <a:r>
              <a:rPr lang="es-CO" sz="2400" dirty="0"/>
              <a:t>"La </a:t>
            </a:r>
            <a:r>
              <a:rPr lang="es-CO" sz="2400" b="1" dirty="0"/>
              <a:t>Hipérbola en la vida cotidiana</a:t>
            </a:r>
            <a:r>
              <a:rPr lang="es-CO" sz="2400" dirty="0"/>
              <a:t>"</a:t>
            </a:r>
            <a:br>
              <a:rPr lang="es-CO" sz="2400" dirty="0"/>
            </a:br>
            <a:r>
              <a:rPr lang="es-CO" sz="2400" dirty="0"/>
              <a:t/>
            </a:r>
            <a:br>
              <a:rPr lang="es-CO" sz="2400" dirty="0"/>
            </a:br>
            <a:r>
              <a:rPr lang="es-CO" sz="2400" dirty="0"/>
              <a:t>Si usas una linterna (cuyo haz de luz es cónico) y la colocas paralela a una pared, la borde de luz que </a:t>
            </a:r>
            <a:r>
              <a:rPr lang="es-CO" sz="2400" b="1" dirty="0"/>
              <a:t>se</a:t>
            </a:r>
            <a:r>
              <a:rPr lang="es-CO" sz="2400" dirty="0"/>
              <a:t> ve contra la pared es una perfecta </a:t>
            </a:r>
            <a:r>
              <a:rPr lang="es-CO" sz="2400" b="1" dirty="0"/>
              <a:t>hipérbola</a:t>
            </a:r>
            <a:r>
              <a:rPr lang="es-CO" sz="2400" dirty="0"/>
              <a:t>. Es bastante común verla en edificios y construcciones arquitectónicas.</a:t>
            </a:r>
            <a:br>
              <a:rPr lang="es-CO" sz="2400" dirty="0"/>
            </a:br>
            <a:endParaRPr lang="es-CO" sz="2400" dirty="0"/>
          </a:p>
        </p:txBody>
      </p:sp>
    </p:spTree>
    <p:extLst>
      <p:ext uri="{BB962C8B-B14F-4D97-AF65-F5344CB8AC3E}">
        <p14:creationId xmlns:p14="http://schemas.microsoft.com/office/powerpoint/2010/main" val="4164609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5976664"/>
          </a:xfrm>
        </p:spPr>
        <p:txBody>
          <a:bodyPr>
            <a:normAutofit/>
          </a:bodyPr>
          <a:lstStyle/>
          <a:p>
            <a:r>
              <a:rPr lang="es-CO" sz="2400" dirty="0"/>
              <a:t>¿Cómo se forma la hipérbola</a:t>
            </a:r>
            <a:r>
              <a:rPr lang="es-CO" sz="2400" dirty="0" smtClean="0"/>
              <a:t>?</a:t>
            </a:r>
            <a:br>
              <a:rPr lang="es-CO" sz="2400" dirty="0" smtClean="0"/>
            </a:br>
            <a:r>
              <a:rPr lang="es-CO" sz="2400" dirty="0"/>
              <a:t/>
            </a:r>
            <a:br>
              <a:rPr lang="es-CO" sz="2400" dirty="0"/>
            </a:br>
            <a:r>
              <a:rPr lang="es-CO" sz="2400" dirty="0"/>
              <a:t>Una </a:t>
            </a:r>
            <a:r>
              <a:rPr lang="es-CO" sz="2400" b="1" dirty="0"/>
              <a:t>hipérbola</a:t>
            </a:r>
            <a:r>
              <a:rPr lang="es-CO" sz="2400" dirty="0"/>
              <a:t> (del griego ὑπ</a:t>
            </a:r>
            <a:r>
              <a:rPr lang="es-CO" sz="2400" dirty="0" err="1"/>
              <a:t>ερ</a:t>
            </a:r>
            <a:r>
              <a:rPr lang="es-CO" sz="2400" dirty="0"/>
              <a:t>βολή) es una curva abierta de dos ramas, obtenida cortando un cono recto mediante un plano no necesariamente paralelo al eje de simetría, y con ángulo menor que el de la generatriz respecto del eje de revolución.</a:t>
            </a:r>
            <a:br>
              <a:rPr lang="es-CO" sz="2400" dirty="0"/>
            </a:br>
            <a:endParaRPr lang="es-CO"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260648"/>
            <a:ext cx="2095500"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6306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18658"/>
          </a:xfrm>
        </p:spPr>
        <p:txBody>
          <a:bodyPr>
            <a:normAutofit/>
          </a:bodyPr>
          <a:lstStyle/>
          <a:p>
            <a:r>
              <a:rPr lang="es-CO" sz="2400" dirty="0"/>
              <a:t>¿Cómo saber si es una hipérbola</a:t>
            </a:r>
            <a:r>
              <a:rPr lang="es-CO" sz="2400" dirty="0" smtClean="0"/>
              <a:t>?</a:t>
            </a:r>
            <a:br>
              <a:rPr lang="es-CO" sz="2400" dirty="0" smtClean="0"/>
            </a:br>
            <a:r>
              <a:rPr lang="es-CO" sz="2400" dirty="0"/>
              <a:t/>
            </a:r>
            <a:br>
              <a:rPr lang="es-CO" sz="2400" dirty="0"/>
            </a:br>
            <a:r>
              <a:rPr lang="es-CO" sz="2400" b="1" dirty="0"/>
              <a:t>Si</a:t>
            </a:r>
            <a:r>
              <a:rPr lang="es-CO" sz="2400" dirty="0"/>
              <a:t> B </a:t>
            </a:r>
            <a:r>
              <a:rPr lang="es-CO" sz="2400" baseline="30000" dirty="0"/>
              <a:t>2</a:t>
            </a:r>
            <a:r>
              <a:rPr lang="es-CO" sz="2400" dirty="0"/>
              <a:t> – 4 AC es igual a cero, </a:t>
            </a:r>
            <a:r>
              <a:rPr lang="es-CO" sz="2400" b="1" dirty="0"/>
              <a:t>si</a:t>
            </a:r>
            <a:r>
              <a:rPr lang="es-CO" sz="2400" dirty="0"/>
              <a:t> una cónica existe, será una parábola. </a:t>
            </a:r>
            <a:r>
              <a:rPr lang="es-CO" sz="2400" b="1" dirty="0"/>
              <a:t>Si</a:t>
            </a:r>
            <a:r>
              <a:rPr lang="es-CO" sz="2400" dirty="0"/>
              <a:t> B </a:t>
            </a:r>
            <a:r>
              <a:rPr lang="es-CO" sz="2400" baseline="30000" dirty="0"/>
              <a:t>2</a:t>
            </a:r>
            <a:r>
              <a:rPr lang="es-CO" sz="2400" dirty="0"/>
              <a:t> – 4 AC es mayor </a:t>
            </a:r>
            <a:r>
              <a:rPr lang="es-CO" sz="2400" b="1" dirty="0"/>
              <a:t>que</a:t>
            </a:r>
            <a:r>
              <a:rPr lang="es-CO" sz="2400" dirty="0"/>
              <a:t> cero, </a:t>
            </a:r>
            <a:r>
              <a:rPr lang="es-CO" sz="2400" b="1" dirty="0"/>
              <a:t>si</a:t>
            </a:r>
            <a:r>
              <a:rPr lang="es-CO" sz="2400" dirty="0"/>
              <a:t> una cónica existe, será una </a:t>
            </a:r>
            <a:r>
              <a:rPr lang="es-CO" sz="2400" b="1" dirty="0"/>
              <a:t>hipérbola</a:t>
            </a:r>
            <a:r>
              <a:rPr lang="es-CO" sz="2400" dirty="0"/>
              <a:t>.</a:t>
            </a:r>
            <a:br>
              <a:rPr lang="es-CO" sz="2400" dirty="0"/>
            </a:br>
            <a:endParaRPr lang="es-CO" sz="2400" dirty="0"/>
          </a:p>
        </p:txBody>
      </p:sp>
    </p:spTree>
    <p:extLst>
      <p:ext uri="{BB962C8B-B14F-4D97-AF65-F5344CB8AC3E}">
        <p14:creationId xmlns:p14="http://schemas.microsoft.com/office/powerpoint/2010/main" val="188331941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18</Words>
  <Application>Microsoft Office PowerPoint</Application>
  <PresentationFormat>Presentación en pantalla (4:3)</PresentationFormat>
  <Paragraphs>5</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La hiperbola</vt:lpstr>
      <vt:lpstr>Historia  Sin embargo, el primero en usar el término hipérbola fue Apolonio de Perge en su tratado Cónicas,​ considerada la obra cumbre sobre el tema de las matemáticas griegas, y donde se desarrolla el estudio de las tangentes a las secciones cónicas.</vt:lpstr>
      <vt:lpstr> "La Hipérbola en la vida cotidiana"  Si usas una linterna (cuyo haz de luz es cónico) y la colocas paralela a una pared, la borde de luz que se ve contra la pared es una perfecta hipérbola. Es bastante común verla en edificios y construcciones arquitectónicas. </vt:lpstr>
      <vt:lpstr>¿Cómo se forma la hipérbola?  Una hipérbola (del griego ὑπερβολή) es una curva abierta de dos ramas, obtenida cortando un cono recto mediante un plano no necesariamente paralelo al eje de simetría, y con ángulo menor que el de la generatriz respecto del eje de revolución. </vt:lpstr>
      <vt:lpstr>¿Cómo saber si es una hipérbola?  Si B 2 – 4 AC es igual a cero, si una cónica existe, será una parábola. Si B 2 – 4 AC es mayor que cero, si una cónica existe, será una hipérbola.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hiperbola</dc:title>
  <dc:creator>JOAN_SEBASTIAN</dc:creator>
  <cp:lastModifiedBy>JOAN_SEBASTIAN</cp:lastModifiedBy>
  <cp:revision>1</cp:revision>
  <dcterms:created xsi:type="dcterms:W3CDTF">2021-11-09T22:58:26Z</dcterms:created>
  <dcterms:modified xsi:type="dcterms:W3CDTF">2021-11-09T23:06:04Z</dcterms:modified>
</cp:coreProperties>
</file>