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4DF9"/>
    <a:srgbClr val="6600CC"/>
    <a:srgbClr val="6600FF"/>
    <a:srgbClr val="0033CC"/>
    <a:srgbClr val="99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172" autoAdjust="0"/>
  </p:normalViewPr>
  <p:slideViewPr>
    <p:cSldViewPr snapToGrid="0">
      <p:cViewPr varScale="1">
        <p:scale>
          <a:sx n="49" d="100"/>
          <a:sy n="49" d="100"/>
        </p:scale>
        <p:origin x="69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0EE4-B450-401D-857D-BE253F734C67}" type="datetimeFigureOut">
              <a:rPr lang="es-CO" smtClean="0"/>
              <a:t>28/09/2021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6E14-CBFA-4C43-B6D3-5592D14661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103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0EE4-B450-401D-857D-BE253F734C67}" type="datetimeFigureOut">
              <a:rPr lang="es-CO" smtClean="0"/>
              <a:t>28/09/2021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6E14-CBFA-4C43-B6D3-5592D14661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7666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0EE4-B450-401D-857D-BE253F734C67}" type="datetimeFigureOut">
              <a:rPr lang="es-CO" smtClean="0"/>
              <a:t>28/09/2021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6E14-CBFA-4C43-B6D3-5592D14661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1802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0EE4-B450-401D-857D-BE253F734C67}" type="datetimeFigureOut">
              <a:rPr lang="es-CO" smtClean="0"/>
              <a:t>28/09/2021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6E14-CBFA-4C43-B6D3-5592D14661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647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0EE4-B450-401D-857D-BE253F734C67}" type="datetimeFigureOut">
              <a:rPr lang="es-CO" smtClean="0"/>
              <a:t>28/09/2021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6E14-CBFA-4C43-B6D3-5592D14661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6058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0EE4-B450-401D-857D-BE253F734C67}" type="datetimeFigureOut">
              <a:rPr lang="es-CO" smtClean="0"/>
              <a:t>28/09/2021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6E14-CBFA-4C43-B6D3-5592D14661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393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0EE4-B450-401D-857D-BE253F734C67}" type="datetimeFigureOut">
              <a:rPr lang="es-CO" smtClean="0"/>
              <a:t>28/09/2021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6E14-CBFA-4C43-B6D3-5592D14661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955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0EE4-B450-401D-857D-BE253F734C67}" type="datetimeFigureOut">
              <a:rPr lang="es-CO" smtClean="0"/>
              <a:t>28/09/2021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6E14-CBFA-4C43-B6D3-5592D14661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5085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0EE4-B450-401D-857D-BE253F734C67}" type="datetimeFigureOut">
              <a:rPr lang="es-CO" smtClean="0"/>
              <a:t>28/09/2021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6E14-CBFA-4C43-B6D3-5592D14661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3809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0EE4-B450-401D-857D-BE253F734C67}" type="datetimeFigureOut">
              <a:rPr lang="es-CO" smtClean="0"/>
              <a:t>28/09/2021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6E14-CBFA-4C43-B6D3-5592D14661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829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0EE4-B450-401D-857D-BE253F734C67}" type="datetimeFigureOut">
              <a:rPr lang="es-CO" smtClean="0"/>
              <a:t>28/09/2021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36E14-CBFA-4C43-B6D3-5592D14661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0476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60EE4-B450-401D-857D-BE253F734C67}" type="datetimeFigureOut">
              <a:rPr lang="es-CO" smtClean="0"/>
              <a:t>28/09/2021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36E14-CBFA-4C43-B6D3-5592D14661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628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l="21507" t="39255" r="59191" b="37843"/>
          <a:stretch/>
        </p:blipFill>
        <p:spPr>
          <a:xfrm>
            <a:off x="0" y="0"/>
            <a:ext cx="12192000" cy="6855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71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571500"/>
            <a:ext cx="97536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541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332353" y="268941"/>
            <a:ext cx="563487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Martes, 28 de septiembre del 2021</a:t>
            </a:r>
            <a:endParaRPr lang="es-ES" sz="4400" b="0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956402" y="1192271"/>
            <a:ext cx="366959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/>
                <a:solidFill>
                  <a:srgbClr val="99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Matemáticas</a:t>
            </a:r>
            <a:r>
              <a:rPr lang="es-ES" sz="4400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es-ES" sz="4400" b="0" cap="none" spc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0" y="2115601"/>
            <a:ext cx="12192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O" sz="3600" dirty="0">
                <a:solidFill>
                  <a:srgbClr val="6600CC"/>
                </a:solidFill>
                <a:latin typeface="Algerian" panose="04020705040A02060702" pitchFamily="82" charset="0"/>
              </a:rPr>
              <a:t>mínimo común múltiplo y máximo común divisor</a:t>
            </a:r>
            <a:endParaRPr lang="es-ES" sz="3600" b="0" cap="none" spc="0" dirty="0">
              <a:ln w="0"/>
              <a:solidFill>
                <a:srgbClr val="6600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14008" y="2967335"/>
            <a:ext cx="1138136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O" sz="4000" dirty="0">
                <a:solidFill>
                  <a:srgbClr val="6600FF"/>
                </a:solidFill>
                <a:latin typeface="Bernard MT Condensed" panose="02050806060905020404" pitchFamily="18" charset="0"/>
              </a:rPr>
              <a:t>Utilizar procesos para hallar el mcm y el MCD de números naturales.</a:t>
            </a:r>
            <a:endParaRPr lang="es-ES" sz="4000" b="0" cap="none" spc="0" dirty="0">
              <a:ln w="0"/>
              <a:solidFill>
                <a:srgbClr val="6600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nard MT Condensed" panose="020508060609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472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8613" y="201014"/>
            <a:ext cx="6096000" cy="62478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sz="2000" b="1" i="0" dirty="0" smtClean="0">
                <a:solidFill>
                  <a:srgbClr val="A34DF9"/>
                </a:solidFill>
                <a:effectLst/>
                <a:latin typeface="Ravie" panose="04040805050809020602" pitchFamily="82" charset="0"/>
              </a:rPr>
              <a:t>Mínimo común múltiplo (mcm)</a:t>
            </a:r>
            <a:endParaRPr lang="es-CO" sz="2000" b="0" i="0" dirty="0" smtClean="0">
              <a:solidFill>
                <a:srgbClr val="A34DF9"/>
              </a:solidFill>
              <a:effectLst/>
              <a:latin typeface="Ravie" panose="04040805050809020602" pitchFamily="82" charset="0"/>
            </a:endParaRPr>
          </a:p>
          <a:p>
            <a:r>
              <a:rPr lang="es-CO" sz="2000" b="0" i="0" dirty="0" smtClean="0">
                <a:solidFill>
                  <a:srgbClr val="A34DF9"/>
                </a:solidFill>
                <a:effectLst/>
                <a:latin typeface="Ravie" panose="04040805050809020602" pitchFamily="82" charset="0"/>
              </a:rPr>
              <a:t>El mínimo común múltiplo es el número menor del conjunto de múltiplos comunes.</a:t>
            </a:r>
          </a:p>
          <a:p>
            <a:r>
              <a:rPr lang="es-CO" sz="2000" b="0" i="0" dirty="0" smtClean="0">
                <a:solidFill>
                  <a:srgbClr val="A34DF9"/>
                </a:solidFill>
                <a:effectLst/>
                <a:latin typeface="Ravie" panose="04040805050809020602" pitchFamily="82" charset="0"/>
              </a:rPr>
              <a:t>Para hallar el mínimo común múltiplo de 12 y 18 se pueden encontrar los múltiplos de 12 y los múltiplos de 18, luego observar los múltiplos que son comunes, es decir que sean múltiplos de 12 y de 18 al mismo tiempo, y por último seleccionar el menor de estos números.</a:t>
            </a:r>
          </a:p>
          <a:p>
            <a:r>
              <a:rPr lang="es-CO" sz="2000" b="0" i="0" dirty="0" smtClean="0">
                <a:solidFill>
                  <a:srgbClr val="A34DF9"/>
                </a:solidFill>
                <a:effectLst/>
                <a:latin typeface="Ravie" panose="04040805050809020602" pitchFamily="82" charset="0"/>
              </a:rPr>
              <a:t>Múltiplos de 12: M12={12, 24, 36, 28, 60, 72, 84, 96, 108...}</a:t>
            </a:r>
          </a:p>
          <a:p>
            <a:r>
              <a:rPr lang="es-CO" sz="2000" b="0" i="0" dirty="0" smtClean="0">
                <a:solidFill>
                  <a:srgbClr val="A34DF9"/>
                </a:solidFill>
                <a:effectLst/>
                <a:latin typeface="Ravie" panose="04040805050809020602" pitchFamily="82" charset="0"/>
              </a:rPr>
              <a:t>Múltiplos de 18: M18={18, 36, 54, 72, 90, 108, 126...}</a:t>
            </a:r>
          </a:p>
          <a:p>
            <a:r>
              <a:rPr lang="es-CO" sz="2000" b="0" i="0" dirty="0" smtClean="0">
                <a:solidFill>
                  <a:srgbClr val="A34DF9"/>
                </a:solidFill>
                <a:effectLst/>
                <a:latin typeface="Ravie" panose="04040805050809020602" pitchFamily="82" charset="0"/>
              </a:rPr>
              <a:t>Múltiplos comunes M12 y M18 = {36, 72, 108, ...}</a:t>
            </a:r>
          </a:p>
          <a:p>
            <a:r>
              <a:rPr lang="es-CO" sz="2000" b="0" i="0" dirty="0" smtClean="0">
                <a:solidFill>
                  <a:srgbClr val="A34DF9"/>
                </a:solidFill>
                <a:effectLst/>
                <a:latin typeface="Ravie" panose="04040805050809020602" pitchFamily="82" charset="0"/>
              </a:rPr>
              <a:t>Entonces el mcm (12,18)= {36]</a:t>
            </a:r>
            <a:endParaRPr lang="es-CO" sz="2000" b="0" i="0" dirty="0">
              <a:solidFill>
                <a:srgbClr val="A34DF9"/>
              </a:solidFill>
              <a:effectLst/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974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-1" y="-1"/>
            <a:ext cx="7762673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b="1" i="0" dirty="0" smtClean="0">
                <a:solidFill>
                  <a:srgbClr val="A34DF9"/>
                </a:solidFill>
                <a:effectLst/>
                <a:latin typeface="Ravie" panose="04040805050809020602" pitchFamily="82" charset="0"/>
              </a:rPr>
              <a:t>Máximo común divisor (MCD)</a:t>
            </a:r>
            <a:endParaRPr lang="es-CO" sz="2400" b="0" i="0" dirty="0" smtClean="0">
              <a:solidFill>
                <a:srgbClr val="A34DF9"/>
              </a:solidFill>
              <a:effectLst/>
              <a:latin typeface="Ravie" panose="04040805050809020602" pitchFamily="82" charset="0"/>
            </a:endParaRPr>
          </a:p>
          <a:p>
            <a:r>
              <a:rPr lang="es-CO" sz="2400" b="0" i="0" dirty="0" smtClean="0">
                <a:solidFill>
                  <a:srgbClr val="A34DF9"/>
                </a:solidFill>
                <a:effectLst/>
                <a:latin typeface="Ravie" panose="04040805050809020602" pitchFamily="82" charset="0"/>
              </a:rPr>
              <a:t>El máximo común divisor es el número mayor del conjunto de divisores comunes</a:t>
            </a:r>
          </a:p>
          <a:p>
            <a:r>
              <a:rPr lang="es-CO" sz="2400" b="0" i="0" dirty="0" smtClean="0">
                <a:solidFill>
                  <a:srgbClr val="A34DF9"/>
                </a:solidFill>
                <a:effectLst/>
                <a:latin typeface="Ravie" panose="04040805050809020602" pitchFamily="82" charset="0"/>
              </a:rPr>
              <a:t>Para hallar el máximo común divisor de 12 y 20 se pueden encontrar los divisores de 12 y los divisores de 18, luego observar los divisores comunes, es decir los que sean divisores de 12 y de 20 al mismo tiempo, y por último seleccionar el mayor de estos números</a:t>
            </a:r>
          </a:p>
          <a:p>
            <a:r>
              <a:rPr lang="es-CO" sz="2400" b="0" i="0" dirty="0" smtClean="0">
                <a:solidFill>
                  <a:srgbClr val="A34DF9"/>
                </a:solidFill>
                <a:effectLst/>
                <a:latin typeface="Ravie" panose="04040805050809020602" pitchFamily="82" charset="0"/>
              </a:rPr>
              <a:t>Divisores de 12: D12={1, 2, 3, 4, 6, 12}</a:t>
            </a:r>
          </a:p>
          <a:p>
            <a:r>
              <a:rPr lang="es-CO" sz="2400" b="0" i="0" dirty="0" smtClean="0">
                <a:solidFill>
                  <a:srgbClr val="A34DF9"/>
                </a:solidFill>
                <a:effectLst/>
                <a:latin typeface="Ravie" panose="04040805050809020602" pitchFamily="82" charset="0"/>
              </a:rPr>
              <a:t>Divisores de 20: D20={1, 2, 4, 5, 10, 20}</a:t>
            </a:r>
          </a:p>
          <a:p>
            <a:r>
              <a:rPr lang="es-CO" sz="2400" b="0" i="0" dirty="0" smtClean="0">
                <a:solidFill>
                  <a:srgbClr val="A34DF9"/>
                </a:solidFill>
                <a:effectLst/>
                <a:latin typeface="Ravie" panose="04040805050809020602" pitchFamily="82" charset="0"/>
              </a:rPr>
              <a:t>Divisores comunes: D12 y D20= {1, 2, 4}</a:t>
            </a:r>
          </a:p>
          <a:p>
            <a:r>
              <a:rPr lang="es-CO" sz="2400" b="0" i="0" dirty="0" smtClean="0">
                <a:solidFill>
                  <a:srgbClr val="A34DF9"/>
                </a:solidFill>
                <a:effectLst/>
                <a:latin typeface="Ravie" panose="04040805050809020602" pitchFamily="82" charset="0"/>
              </a:rPr>
              <a:t>Entonces el MCD (12,20)= {4}</a:t>
            </a:r>
            <a:endParaRPr lang="es-CO" sz="2400" b="0" i="0" dirty="0">
              <a:solidFill>
                <a:srgbClr val="A34DF9"/>
              </a:solidFill>
              <a:effectLst/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922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0"/>
            <a:ext cx="1182883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600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El PIB </a:t>
            </a:r>
            <a:r>
              <a:rPr lang="es-CO" sz="3600" b="1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per cápita</a:t>
            </a:r>
            <a:r>
              <a:rPr lang="es-CO" sz="3600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de Bogotá ha sido tradicionalmente superior a los de </a:t>
            </a:r>
            <a:r>
              <a:rPr lang="es-CO" sz="3600" b="1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Colombia</a:t>
            </a:r>
            <a:r>
              <a:rPr lang="es-CO" sz="3600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y Cundinamarca. En el 2020, superó en $13,7 millones corrientes a </a:t>
            </a:r>
            <a:r>
              <a:rPr lang="es-CO" sz="3600" b="1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Colombia</a:t>
            </a:r>
            <a:r>
              <a:rPr lang="es-CO" sz="3600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y en $14,7 millones corrientes a Cundinamarca.</a:t>
            </a:r>
            <a:endParaRPr lang="es-CO" sz="3600" dirty="0"/>
          </a:p>
        </p:txBody>
      </p:sp>
      <p:sp>
        <p:nvSpPr>
          <p:cNvPr id="3" name="Rectángulo 2"/>
          <p:cNvSpPr/>
          <p:nvPr/>
        </p:nvSpPr>
        <p:spPr>
          <a:xfrm>
            <a:off x="-1" y="2308324"/>
            <a:ext cx="120428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600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PIB per cápita más bajo del mundo</a:t>
            </a:r>
          </a:p>
          <a:p>
            <a:r>
              <a:rPr lang="es-CO" sz="3600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Está ubicado en el norte de África y su capital es </a:t>
            </a:r>
            <a:r>
              <a:rPr lang="es-CO" sz="3600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Yuba</a:t>
            </a:r>
            <a:r>
              <a:rPr lang="es-CO" sz="3600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 Su </a:t>
            </a:r>
            <a:r>
              <a:rPr lang="es-CO" sz="3600" b="1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PIB per cápita</a:t>
            </a:r>
            <a:r>
              <a:rPr lang="es-CO" sz="3600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es de 243 dólares (935.000 pesos), lo que lo posiciona como el país más pobre del </a:t>
            </a:r>
            <a:r>
              <a:rPr lang="es-CO" sz="3600" b="1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mundo</a:t>
            </a:r>
            <a:r>
              <a:rPr lang="es-CO" sz="3600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es-CO" sz="3600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579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3412" y="384402"/>
            <a:ext cx="80263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4400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49.886,82 estados unidos 2011</a:t>
            </a:r>
            <a:endParaRPr lang="es-CO" sz="4400" dirty="0"/>
          </a:p>
        </p:txBody>
      </p:sp>
      <p:sp>
        <p:nvSpPr>
          <p:cNvPr id="3" name="Rectángulo 2"/>
          <p:cNvSpPr/>
          <p:nvPr/>
        </p:nvSpPr>
        <p:spPr>
          <a:xfrm>
            <a:off x="604078" y="1785185"/>
            <a:ext cx="57638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4800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48.168,00 </a:t>
            </a:r>
            <a:r>
              <a:rPr lang="es-CO" sz="4800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japo</a:t>
            </a:r>
            <a:r>
              <a:rPr lang="es-CO" sz="4800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2011</a:t>
            </a:r>
            <a:endParaRPr lang="es-CO" sz="4800" dirty="0"/>
          </a:p>
        </p:txBody>
      </p:sp>
    </p:spTree>
    <p:extLst>
      <p:ext uri="{BB962C8B-B14F-4D97-AF65-F5344CB8AC3E}">
        <p14:creationId xmlns:p14="http://schemas.microsoft.com/office/powerpoint/2010/main" val="2812503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331</Words>
  <Application>Microsoft Office PowerPoint</Application>
  <PresentationFormat>Panorámica</PresentationFormat>
  <Paragraphs>23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7" baseType="lpstr">
      <vt:lpstr>Aharoni</vt:lpstr>
      <vt:lpstr>Algerian</vt:lpstr>
      <vt:lpstr>Arabic Typesetting</vt:lpstr>
      <vt:lpstr>Arial</vt:lpstr>
      <vt:lpstr>Arial</vt:lpstr>
      <vt:lpstr>Bernard MT Condensed</vt:lpstr>
      <vt:lpstr>Calibri</vt:lpstr>
      <vt:lpstr>Calibri Light</vt:lpstr>
      <vt:lpstr>Ravie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refuerzo</dc:title>
  <dc:creator>pc</dc:creator>
  <cp:lastModifiedBy>pc</cp:lastModifiedBy>
  <cp:revision>8</cp:revision>
  <dcterms:created xsi:type="dcterms:W3CDTF">2021-09-28T12:42:03Z</dcterms:created>
  <dcterms:modified xsi:type="dcterms:W3CDTF">2021-09-28T19:25:07Z</dcterms:modified>
</cp:coreProperties>
</file>