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5" r:id="rId7"/>
    <p:sldId id="261" r:id="rId8"/>
    <p:sldId id="260" r:id="rId9"/>
    <p:sldId id="259" r:id="rId10"/>
    <p:sldId id="266" r:id="rId11"/>
    <p:sldId id="267" r:id="rId12"/>
    <p:sldId id="268" r:id="rId13"/>
    <p:sldId id="269" r:id="rId14"/>
    <p:sldId id="270"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14A0717-7978-428F-9F47-C16D2F8D4898}" type="datetimeFigureOut">
              <a:rPr lang="es-CO" smtClean="0"/>
              <a:t>10/11/2021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313636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14A0717-7978-428F-9F47-C16D2F8D4898}" type="datetimeFigureOut">
              <a:rPr lang="es-CO" smtClean="0"/>
              <a:t>10/11/2021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101970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14A0717-7978-428F-9F47-C16D2F8D4898}" type="datetimeFigureOut">
              <a:rPr lang="es-CO" smtClean="0"/>
              <a:t>10/11/2021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368564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14A0717-7978-428F-9F47-C16D2F8D4898}" type="datetimeFigureOut">
              <a:rPr lang="es-CO" smtClean="0"/>
              <a:t>10/11/2021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104956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14A0717-7978-428F-9F47-C16D2F8D4898}" type="datetimeFigureOut">
              <a:rPr lang="es-CO" smtClean="0"/>
              <a:t>10/11/2021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23694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14A0717-7978-428F-9F47-C16D2F8D4898}" type="datetimeFigureOut">
              <a:rPr lang="es-CO" smtClean="0"/>
              <a:t>10/11/2021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136241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14A0717-7978-428F-9F47-C16D2F8D4898}" type="datetimeFigureOut">
              <a:rPr lang="es-CO" smtClean="0"/>
              <a:t>10/11/2021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121223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14A0717-7978-428F-9F47-C16D2F8D4898}" type="datetimeFigureOut">
              <a:rPr lang="es-CO" smtClean="0"/>
              <a:t>10/11/2021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408465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4A0717-7978-428F-9F47-C16D2F8D4898}" type="datetimeFigureOut">
              <a:rPr lang="es-CO" smtClean="0"/>
              <a:t>10/11/2021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20103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14A0717-7978-428F-9F47-C16D2F8D4898}" type="datetimeFigureOut">
              <a:rPr lang="es-CO" smtClean="0"/>
              <a:t>10/11/2021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331625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14A0717-7978-428F-9F47-C16D2F8D4898}" type="datetimeFigureOut">
              <a:rPr lang="es-CO" smtClean="0"/>
              <a:t>10/11/2021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6B755FC-9301-4EA0-BF47-B69BD8874477}" type="slidenum">
              <a:rPr lang="es-CO" smtClean="0"/>
              <a:t>‹Nº›</a:t>
            </a:fld>
            <a:endParaRPr lang="es-CO"/>
          </a:p>
        </p:txBody>
      </p:sp>
    </p:spTree>
    <p:extLst>
      <p:ext uri="{BB962C8B-B14F-4D97-AF65-F5344CB8AC3E}">
        <p14:creationId xmlns:p14="http://schemas.microsoft.com/office/powerpoint/2010/main" val="184662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A0717-7978-428F-9F47-C16D2F8D4898}" type="datetimeFigureOut">
              <a:rPr lang="es-CO" smtClean="0"/>
              <a:t>10/11/2021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755FC-9301-4EA0-BF47-B69BD8874477}" type="slidenum">
              <a:rPr lang="es-CO" smtClean="0"/>
              <a:t>‹Nº›</a:t>
            </a:fld>
            <a:endParaRPr lang="es-CO"/>
          </a:p>
        </p:txBody>
      </p:sp>
    </p:spTree>
    <p:extLst>
      <p:ext uri="{BB962C8B-B14F-4D97-AF65-F5344CB8AC3E}">
        <p14:creationId xmlns:p14="http://schemas.microsoft.com/office/powerpoint/2010/main" val="289011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latin typeface="Bauhaus 93" panose="04030905020B02020C02" pitchFamily="82" charset="0"/>
              </a:rPr>
              <a:t>CM MOVIMIENTO ONDULATORIO -- OPTICA</a:t>
            </a:r>
            <a:endParaRPr lang="es-CO" dirty="0">
              <a:latin typeface="Bauhaus 93" panose="04030905020B02020C02" pitchFamily="82" charset="0"/>
            </a:endParaRPr>
          </a:p>
        </p:txBody>
      </p:sp>
      <p:sp>
        <p:nvSpPr>
          <p:cNvPr id="3" name="Subtítulo 2"/>
          <p:cNvSpPr>
            <a:spLocks noGrp="1"/>
          </p:cNvSpPr>
          <p:nvPr>
            <p:ph type="subTitle" idx="1"/>
          </p:nvPr>
        </p:nvSpPr>
        <p:spPr/>
        <p:txBody>
          <a:bodyPr>
            <a:normAutofit lnSpcReduction="10000"/>
          </a:bodyPr>
          <a:lstStyle/>
          <a:p>
            <a:r>
              <a:rPr lang="es-ES" dirty="0" smtClean="0">
                <a:latin typeface="Arial Black" panose="020B0A04020102020204" pitchFamily="34" charset="0"/>
              </a:rPr>
              <a:t>JENIFER LIZETH RODRIGUEZ FORERO</a:t>
            </a:r>
          </a:p>
          <a:p>
            <a:r>
              <a:rPr lang="es-ES" dirty="0" smtClean="0">
                <a:latin typeface="Arial Black" panose="020B0A04020102020204" pitchFamily="34" charset="0"/>
              </a:rPr>
              <a:t>INSTITUCIÓN EDUCATIVA MIGUEL DE CERVANTES SAAVEDRA</a:t>
            </a:r>
          </a:p>
          <a:p>
            <a:r>
              <a:rPr lang="es-ES" dirty="0" smtClean="0">
                <a:latin typeface="Arial Black" panose="020B0A04020102020204" pitchFamily="34" charset="0"/>
              </a:rPr>
              <a:t>2021</a:t>
            </a:r>
            <a:endParaRPr lang="es-CO" dirty="0">
              <a:latin typeface="Arial Black" panose="020B0A04020102020204" pitchFamily="34" charset="0"/>
            </a:endParaRPr>
          </a:p>
        </p:txBody>
      </p:sp>
    </p:spTree>
    <p:extLst>
      <p:ext uri="{BB962C8B-B14F-4D97-AF65-F5344CB8AC3E}">
        <p14:creationId xmlns:p14="http://schemas.microsoft.com/office/powerpoint/2010/main" val="298359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pPr marL="0" indent="0">
              <a:buNone/>
            </a:pPr>
            <a:r>
              <a:rPr lang="es-ES" dirty="0"/>
              <a:t>Los fenómenos de la luz son alteraciones que experimenta al someterse a determinados medios o determinadas condiciones físicas. Muchos de ellos son visibles a diario, incluso si no sabemos bien cómo operan</a:t>
            </a:r>
            <a:r>
              <a:rPr lang="es-ES" dirty="0" smtClean="0"/>
              <a:t>.</a:t>
            </a:r>
            <a:endParaRPr lang="es-ES" dirty="0"/>
          </a:p>
          <a:p>
            <a:r>
              <a:rPr lang="es-ES" dirty="0" smtClean="0"/>
              <a:t>La </a:t>
            </a:r>
            <a:r>
              <a:rPr lang="es-ES" dirty="0"/>
              <a:t>polarización. </a:t>
            </a:r>
          </a:p>
          <a:p>
            <a:r>
              <a:rPr lang="es-ES" dirty="0"/>
              <a:t>La </a:t>
            </a:r>
            <a:r>
              <a:rPr lang="es-ES" dirty="0" smtClean="0"/>
              <a:t>dispersión</a:t>
            </a:r>
            <a:r>
              <a:rPr lang="es-ES" dirty="0"/>
              <a:t>.</a:t>
            </a:r>
            <a:endParaRPr lang="es-ES" dirty="0" smtClean="0"/>
          </a:p>
          <a:p>
            <a:r>
              <a:rPr lang="es-ES" dirty="0"/>
              <a:t>La difracción. </a:t>
            </a:r>
            <a:endParaRPr lang="es-ES" dirty="0" smtClean="0"/>
          </a:p>
          <a:p>
            <a:r>
              <a:rPr lang="es-ES" dirty="0"/>
              <a:t>La refracción</a:t>
            </a:r>
            <a:r>
              <a:rPr lang="es-ES" dirty="0" smtClean="0"/>
              <a:t>.</a:t>
            </a:r>
          </a:p>
          <a:p>
            <a:r>
              <a:rPr lang="es-ES" dirty="0"/>
              <a:t>La reflexión. </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FENOMENOS</a:t>
            </a:r>
            <a:endParaRPr lang="es-CO" b="1" dirty="0">
              <a:solidFill>
                <a:schemeClr val="accent5">
                  <a:lumMod val="50000"/>
                </a:schemeClr>
              </a:solidFill>
            </a:endParaRPr>
          </a:p>
        </p:txBody>
      </p:sp>
    </p:spTree>
    <p:extLst>
      <p:ext uri="{BB962C8B-B14F-4D97-AF65-F5344CB8AC3E}">
        <p14:creationId xmlns:p14="http://schemas.microsoft.com/office/powerpoint/2010/main" val="15219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a:t>Esta </a:t>
            </a:r>
            <a:r>
              <a:rPr lang="es-ES" dirty="0" smtClean="0"/>
              <a:t>sensación</a:t>
            </a:r>
            <a:r>
              <a:rPr lang="es-ES" dirty="0"/>
              <a:t> </a:t>
            </a:r>
            <a:r>
              <a:rPr lang="es-ES" dirty="0" smtClean="0"/>
              <a:t>se </a:t>
            </a:r>
            <a:r>
              <a:rPr lang="es-ES" dirty="0"/>
              <a:t>produce en el oído a partir de la vibración de los cuerpos, la cual se transmite por el aire o por otro medio elástico. Las oscilaciones de la presión del aire provocan ondas sonoras que, en el oído, son transformadas en ondas mecánicas que luego percibe el cerebro.</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¿QUE ES EL SONIDO?</a:t>
            </a:r>
            <a:endParaRPr lang="es-CO" b="1" dirty="0">
              <a:solidFill>
                <a:schemeClr val="accent5">
                  <a:lumMod val="50000"/>
                </a:schemeClr>
              </a:solidFill>
            </a:endParaRPr>
          </a:p>
        </p:txBody>
      </p:sp>
      <p:pic>
        <p:nvPicPr>
          <p:cNvPr id="2" name="Imagen 1"/>
          <p:cNvPicPr>
            <a:picLocks noChangeAspect="1"/>
          </p:cNvPicPr>
          <p:nvPr/>
        </p:nvPicPr>
        <p:blipFill>
          <a:blip r:embed="rId2"/>
          <a:stretch>
            <a:fillRect/>
          </a:stretch>
        </p:blipFill>
        <p:spPr>
          <a:xfrm>
            <a:off x="3684103" y="3490544"/>
            <a:ext cx="5237637" cy="3367456"/>
          </a:xfrm>
          <a:prstGeom prst="rect">
            <a:avLst/>
          </a:prstGeom>
        </p:spPr>
      </p:pic>
    </p:spTree>
    <p:extLst>
      <p:ext uri="{BB962C8B-B14F-4D97-AF65-F5344CB8AC3E}">
        <p14:creationId xmlns:p14="http://schemas.microsoft.com/office/powerpoint/2010/main" val="149812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a:t>Generalmente se utilizan cuatro cualidades subjetivas para describir un sonido musical: intensidad, tono, timbre y duración. Cada uno de estos atributos depende de uno o más parámetros físicos que pueden ser medidos</a:t>
            </a:r>
            <a:r>
              <a:rPr lang="es-ES" dirty="0" smtClean="0"/>
              <a:t>.</a:t>
            </a:r>
          </a:p>
          <a:p>
            <a:r>
              <a:rPr lang="es-ES" dirty="0" smtClean="0"/>
              <a:t>Cada </a:t>
            </a:r>
            <a:r>
              <a:rPr lang="es-ES" dirty="0"/>
              <a:t>uno de estos atributos depende de uno o más parámetros físicos que pueden ser medidos. Desde el punto de vista de la intensidad, los sonidos pueden dividirse en fuertes y débiles.</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CARACTERISTICAS</a:t>
            </a:r>
            <a:endParaRPr lang="es-CO" b="1" dirty="0">
              <a:solidFill>
                <a:schemeClr val="accent5">
                  <a:lumMod val="50000"/>
                </a:schemeClr>
              </a:solidFill>
            </a:endParaRPr>
          </a:p>
        </p:txBody>
      </p:sp>
    </p:spTree>
    <p:extLst>
      <p:ext uri="{BB962C8B-B14F-4D97-AF65-F5344CB8AC3E}">
        <p14:creationId xmlns:p14="http://schemas.microsoft.com/office/powerpoint/2010/main" val="73558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a:t>Un sonido se caracteriza por dos propiedades: </a:t>
            </a:r>
            <a:endParaRPr lang="es-ES" dirty="0" smtClean="0"/>
          </a:p>
          <a:p>
            <a:pPr marL="0" indent="0">
              <a:buNone/>
            </a:pPr>
            <a:r>
              <a:rPr lang="es-ES" dirty="0" smtClean="0"/>
              <a:t>la </a:t>
            </a:r>
            <a:r>
              <a:rPr lang="es-ES" dirty="0"/>
              <a:t>amplitud y la frecuencia. La amplitud </a:t>
            </a:r>
            <a:r>
              <a:rPr lang="es-ES" dirty="0" smtClean="0"/>
              <a:t>indica</a:t>
            </a:r>
          </a:p>
          <a:p>
            <a:pPr marL="0" indent="0">
              <a:buNone/>
            </a:pPr>
            <a:r>
              <a:rPr lang="es-ES" dirty="0" smtClean="0"/>
              <a:t> </a:t>
            </a:r>
            <a:r>
              <a:rPr lang="es-ES" dirty="0"/>
              <a:t>la magnitud de las variaciones de presión. ... </a:t>
            </a:r>
            <a:endParaRPr lang="es-ES" dirty="0" smtClean="0"/>
          </a:p>
          <a:p>
            <a:pPr marL="0" indent="0">
              <a:buNone/>
            </a:pPr>
            <a:r>
              <a:rPr lang="es-ES" dirty="0" smtClean="0"/>
              <a:t>La </a:t>
            </a:r>
            <a:r>
              <a:rPr lang="es-ES" dirty="0"/>
              <a:t>frecuencia indica la velocidad de las </a:t>
            </a:r>
            <a:endParaRPr lang="es-ES" dirty="0" smtClean="0"/>
          </a:p>
          <a:p>
            <a:pPr marL="0" indent="0">
              <a:buNone/>
            </a:pPr>
            <a:r>
              <a:rPr lang="es-ES" dirty="0" smtClean="0"/>
              <a:t>variaciones </a:t>
            </a:r>
            <a:r>
              <a:rPr lang="es-ES" dirty="0"/>
              <a:t>de presión por segundo y se </a:t>
            </a:r>
            <a:r>
              <a:rPr lang="es-ES" dirty="0" smtClean="0"/>
              <a:t>mide</a:t>
            </a:r>
          </a:p>
          <a:p>
            <a:pPr marL="0" indent="0">
              <a:buNone/>
            </a:pPr>
            <a:r>
              <a:rPr lang="es-ES" dirty="0" smtClean="0"/>
              <a:t> </a:t>
            </a:r>
            <a:r>
              <a:rPr lang="es-ES" dirty="0"/>
              <a:t>en hercios (Hz), que es el número de </a:t>
            </a:r>
            <a:r>
              <a:rPr lang="es-ES" dirty="0" smtClean="0"/>
              <a:t>variaciones</a:t>
            </a:r>
          </a:p>
          <a:p>
            <a:pPr marL="0" indent="0">
              <a:buNone/>
            </a:pPr>
            <a:r>
              <a:rPr lang="es-ES" dirty="0" smtClean="0"/>
              <a:t> </a:t>
            </a:r>
            <a:r>
              <a:rPr lang="es-ES" dirty="0"/>
              <a:t>por segundo.</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PROPIEDADES</a:t>
            </a:r>
            <a:endParaRPr lang="es-CO" b="1" dirty="0">
              <a:solidFill>
                <a:schemeClr val="accent5">
                  <a:lumMod val="50000"/>
                </a:schemeClr>
              </a:solidFill>
            </a:endParaRPr>
          </a:p>
        </p:txBody>
      </p:sp>
      <p:pic>
        <p:nvPicPr>
          <p:cNvPr id="2" name="Imagen 1"/>
          <p:cNvPicPr>
            <a:picLocks noChangeAspect="1"/>
          </p:cNvPicPr>
          <p:nvPr/>
        </p:nvPicPr>
        <p:blipFill>
          <a:blip r:embed="rId2"/>
          <a:stretch>
            <a:fillRect/>
          </a:stretch>
        </p:blipFill>
        <p:spPr>
          <a:xfrm>
            <a:off x="8083827" y="1298713"/>
            <a:ext cx="3666823" cy="4373217"/>
          </a:xfrm>
          <a:prstGeom prst="rect">
            <a:avLst/>
          </a:prstGeom>
        </p:spPr>
      </p:pic>
    </p:spTree>
    <p:extLst>
      <p:ext uri="{BB962C8B-B14F-4D97-AF65-F5344CB8AC3E}">
        <p14:creationId xmlns:p14="http://schemas.microsoft.com/office/powerpoint/2010/main" val="74925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a:t>El Sonido se define como una vibración mecánica que se propaga a través de un medio material elástico y denso (habitualmente el aire), y que es capaz de producir una sensación auditiva. ... El Sonido como fenómeno físico, es el que consideremos una varilla sujeta por uno de sus extremos.</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FENOMENOS</a:t>
            </a:r>
            <a:endParaRPr lang="es-CO" b="1" dirty="0">
              <a:solidFill>
                <a:schemeClr val="accent5">
                  <a:lumMod val="50000"/>
                </a:schemeClr>
              </a:solidFill>
            </a:endParaRPr>
          </a:p>
        </p:txBody>
      </p:sp>
      <p:pic>
        <p:nvPicPr>
          <p:cNvPr id="2" name="Imagen 1"/>
          <p:cNvPicPr>
            <a:picLocks noChangeAspect="1"/>
          </p:cNvPicPr>
          <p:nvPr/>
        </p:nvPicPr>
        <p:blipFill>
          <a:blip r:embed="rId2"/>
          <a:stretch>
            <a:fillRect/>
          </a:stretch>
        </p:blipFill>
        <p:spPr>
          <a:xfrm>
            <a:off x="3856383" y="3686796"/>
            <a:ext cx="3151532" cy="2844391"/>
          </a:xfrm>
          <a:prstGeom prst="rect">
            <a:avLst/>
          </a:prstGeom>
        </p:spPr>
      </p:pic>
    </p:spTree>
    <p:extLst>
      <p:ext uri="{BB962C8B-B14F-4D97-AF65-F5344CB8AC3E}">
        <p14:creationId xmlns:p14="http://schemas.microsoft.com/office/powerpoint/2010/main" val="59248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66191"/>
            <a:ext cx="10515600" cy="384314"/>
          </a:xfrm>
        </p:spPr>
        <p:txBody>
          <a:bodyPr>
            <a:normAutofit fontScale="90000"/>
          </a:bodyPr>
          <a:lstStyle/>
          <a:p>
            <a:r>
              <a:rPr lang="es-CO" b="1" dirty="0" smtClean="0">
                <a:solidFill>
                  <a:schemeClr val="accent5">
                    <a:lumMod val="50000"/>
                  </a:schemeClr>
                </a:solidFill>
              </a:rPr>
              <a:t>Movimiento Ondulatorio</a:t>
            </a:r>
            <a:r>
              <a:rPr lang="es-CO" dirty="0" smtClean="0"/>
              <a:t/>
            </a:r>
            <a:br>
              <a:rPr lang="es-CO" dirty="0" smtClean="0"/>
            </a:br>
            <a:r>
              <a:rPr lang="es-CO" dirty="0" smtClean="0"/>
              <a:t/>
            </a:r>
            <a:br>
              <a:rPr lang="es-CO" dirty="0" smtClean="0"/>
            </a:br>
            <a:endParaRPr lang="es-CO" dirty="0"/>
          </a:p>
        </p:txBody>
      </p:sp>
      <p:sp>
        <p:nvSpPr>
          <p:cNvPr id="3" name="Marcador de contenido 2"/>
          <p:cNvSpPr>
            <a:spLocks noGrp="1"/>
          </p:cNvSpPr>
          <p:nvPr>
            <p:ph idx="1"/>
          </p:nvPr>
        </p:nvSpPr>
        <p:spPr>
          <a:xfrm>
            <a:off x="838200" y="1444487"/>
            <a:ext cx="10515600" cy="4732476"/>
          </a:xfrm>
        </p:spPr>
        <p:txBody>
          <a:bodyPr/>
          <a:lstStyle/>
          <a:p>
            <a:r>
              <a:rPr lang="es-ES" dirty="0"/>
              <a:t>Proceso por el que se propaga energía de un lugar a otro sin transferencia de materia, mediante ondas mecánicas o electromagnéticas. En cualquier punto de la trayectoria de propagación se produce un desplazamiento periódico, u oscilación, alrededor de una posición de equilibrio</a:t>
            </a:r>
            <a:r>
              <a:rPr lang="es-ES" dirty="0" smtClean="0"/>
              <a:t>.</a:t>
            </a:r>
          </a:p>
          <a:p>
            <a:endParaRPr lang="es-CO" dirty="0"/>
          </a:p>
        </p:txBody>
      </p:sp>
      <p:pic>
        <p:nvPicPr>
          <p:cNvPr id="4" name="Imagen 3"/>
          <p:cNvPicPr>
            <a:picLocks noChangeAspect="1"/>
          </p:cNvPicPr>
          <p:nvPr/>
        </p:nvPicPr>
        <p:blipFill>
          <a:blip r:embed="rId2"/>
          <a:stretch>
            <a:fillRect/>
          </a:stretch>
        </p:blipFill>
        <p:spPr>
          <a:xfrm>
            <a:off x="1408044" y="3718062"/>
            <a:ext cx="4128053" cy="3096040"/>
          </a:xfrm>
          <a:prstGeom prst="rect">
            <a:avLst/>
          </a:prstGeom>
        </p:spPr>
      </p:pic>
      <p:pic>
        <p:nvPicPr>
          <p:cNvPr id="5" name="Imagen 4"/>
          <p:cNvPicPr>
            <a:picLocks noChangeAspect="1"/>
          </p:cNvPicPr>
          <p:nvPr/>
        </p:nvPicPr>
        <p:blipFill>
          <a:blip r:embed="rId3"/>
          <a:stretch>
            <a:fillRect/>
          </a:stretch>
        </p:blipFill>
        <p:spPr>
          <a:xfrm>
            <a:off x="6660252" y="3669195"/>
            <a:ext cx="4543425" cy="3096040"/>
          </a:xfrm>
          <a:prstGeom prst="rect">
            <a:avLst/>
          </a:prstGeom>
        </p:spPr>
      </p:pic>
    </p:spTree>
    <p:extLst>
      <p:ext uri="{BB962C8B-B14F-4D97-AF65-F5344CB8AC3E}">
        <p14:creationId xmlns:p14="http://schemas.microsoft.com/office/powerpoint/2010/main" val="57133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9661" y="1404731"/>
            <a:ext cx="10515600" cy="4732476"/>
          </a:xfrm>
        </p:spPr>
        <p:txBody>
          <a:bodyPr/>
          <a:lstStyle/>
          <a:p>
            <a:r>
              <a:rPr lang="es-ES" dirty="0" smtClean="0"/>
              <a:t> </a:t>
            </a:r>
            <a:r>
              <a:rPr lang="es-ES" dirty="0"/>
              <a:t>E</a:t>
            </a:r>
            <a:r>
              <a:rPr lang="es-ES" dirty="0" smtClean="0"/>
              <a:t>s </a:t>
            </a:r>
            <a:r>
              <a:rPr lang="es-ES" dirty="0"/>
              <a:t>un movimiento que se propaga con una cierta periodicidad en el vacío o en un medio físico. Según sus características, las ondas se clasifican de distinto modo.</a:t>
            </a:r>
            <a:endParaRPr lang="es-CO" dirty="0"/>
          </a:p>
        </p:txBody>
      </p:sp>
      <p:sp>
        <p:nvSpPr>
          <p:cNvPr id="6" name="Título 5"/>
          <p:cNvSpPr>
            <a:spLocks noGrp="1"/>
          </p:cNvSpPr>
          <p:nvPr>
            <p:ph type="title"/>
          </p:nvPr>
        </p:nvSpPr>
        <p:spPr/>
        <p:txBody>
          <a:bodyPr/>
          <a:lstStyle/>
          <a:p>
            <a:r>
              <a:rPr lang="es-ES" b="1" dirty="0" smtClean="0">
                <a:solidFill>
                  <a:schemeClr val="accent5">
                    <a:lumMod val="50000"/>
                  </a:schemeClr>
                </a:solidFill>
              </a:rPr>
              <a:t>ONDAS MECANICAS</a:t>
            </a:r>
            <a:endParaRPr lang="es-CO" b="1" dirty="0">
              <a:solidFill>
                <a:schemeClr val="accent5">
                  <a:lumMod val="50000"/>
                </a:schemeClr>
              </a:solidFill>
            </a:endParaRPr>
          </a:p>
        </p:txBody>
      </p:sp>
      <p:pic>
        <p:nvPicPr>
          <p:cNvPr id="7" name="Imagen 6"/>
          <p:cNvPicPr>
            <a:picLocks noChangeAspect="1"/>
          </p:cNvPicPr>
          <p:nvPr/>
        </p:nvPicPr>
        <p:blipFill>
          <a:blip r:embed="rId2"/>
          <a:stretch>
            <a:fillRect/>
          </a:stretch>
        </p:blipFill>
        <p:spPr>
          <a:xfrm>
            <a:off x="3114261" y="2991519"/>
            <a:ext cx="4894887" cy="3337721"/>
          </a:xfrm>
          <a:prstGeom prst="rect">
            <a:avLst/>
          </a:prstGeom>
        </p:spPr>
      </p:pic>
    </p:spTree>
    <p:extLst>
      <p:ext uri="{BB962C8B-B14F-4D97-AF65-F5344CB8AC3E}">
        <p14:creationId xmlns:p14="http://schemas.microsoft.com/office/powerpoint/2010/main" val="112833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1050" y="1789043"/>
            <a:ext cx="10515600" cy="4732476"/>
          </a:xfrm>
        </p:spPr>
        <p:txBody>
          <a:bodyPr>
            <a:normAutofit fontScale="92500" lnSpcReduction="10000"/>
          </a:bodyPr>
          <a:lstStyle/>
          <a:p>
            <a:r>
              <a:rPr lang="es-ES" dirty="0" smtClean="0"/>
              <a:t>Elongación: Es la distancia que hay, en forma perpendicular, entre un punto de la onda y la línea de equilibrio</a:t>
            </a:r>
          </a:p>
          <a:p>
            <a:r>
              <a:rPr lang="es-ES" dirty="0" smtClean="0"/>
              <a:t>Cresta: Es el punto de máxima elongación de la onda, es decir, el punto de la onda y la línea de equilibrio</a:t>
            </a:r>
          </a:p>
          <a:p>
            <a:r>
              <a:rPr lang="es-ES" dirty="0" smtClean="0"/>
              <a:t>Valle: Es el punto de máxima elongación de la onda en sentido opuesto a la cresta</a:t>
            </a:r>
          </a:p>
          <a:p>
            <a:r>
              <a:rPr lang="es-ES" dirty="0" smtClean="0"/>
              <a:t>Nodo: Es el punto donde la onda cruza la línea de equilibrio</a:t>
            </a:r>
          </a:p>
          <a:p>
            <a:r>
              <a:rPr lang="es-ES" dirty="0" smtClean="0"/>
              <a:t>Ciclo: Es una oscilación, o el recorrido desde el nodo que inicia la trayectoria de la cresta hasta el nodo que termina la trayectoria del valle o viceversa</a:t>
            </a:r>
          </a:p>
          <a:p>
            <a:r>
              <a:rPr lang="es-ES" dirty="0" smtClean="0"/>
              <a:t>Amplitud. Es la distancia vertical entre una cresta o valle y el punto de equilibrio de la onda.</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ELEMENTOS DE UNA ONDA</a:t>
            </a:r>
            <a:endParaRPr lang="es-CO" b="1" dirty="0">
              <a:solidFill>
                <a:schemeClr val="accent5">
                  <a:lumMod val="50000"/>
                </a:schemeClr>
              </a:solidFill>
            </a:endParaRPr>
          </a:p>
        </p:txBody>
      </p:sp>
      <p:sp>
        <p:nvSpPr>
          <p:cNvPr id="6" name="AutoShape 3" descr="x"/>
          <p:cNvSpPr>
            <a:spLocks noChangeAspect="1" noChangeArrowheads="1"/>
          </p:cNvSpPr>
          <p:nvPr/>
        </p:nvSpPr>
        <p:spPr bwMode="auto">
          <a:xfrm>
            <a:off x="781050" y="-531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A"/>
          <p:cNvSpPr>
            <a:spLocks noChangeAspect="1" noChangeArrowheads="1"/>
          </p:cNvSpPr>
          <p:nvPr/>
        </p:nvSpPr>
        <p:spPr bwMode="auto">
          <a:xfrm>
            <a:off x="649288" y="366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138022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smtClean="0"/>
              <a:t>Se </a:t>
            </a:r>
            <a:r>
              <a:rPr lang="es-ES" dirty="0"/>
              <a:t>denomina reflexión de una onda al cambio de dirección que experimenta ésta cuando choca contra una superficie lisa y pulimentada sin cambiar de medio de propagación. Si la reflexión se produce sobre una superficie rugosa, la onda se refleja en todas direcciones y se llama difusión.</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FENOMENOS  ONDULATORIOS</a:t>
            </a:r>
            <a:endParaRPr lang="es-CO" b="1" dirty="0">
              <a:solidFill>
                <a:schemeClr val="accent5">
                  <a:lumMod val="50000"/>
                </a:schemeClr>
              </a:solidFill>
            </a:endParaRPr>
          </a:p>
        </p:txBody>
      </p:sp>
      <p:pic>
        <p:nvPicPr>
          <p:cNvPr id="5" name="Imagen 4"/>
          <p:cNvPicPr>
            <a:picLocks noChangeAspect="1"/>
          </p:cNvPicPr>
          <p:nvPr/>
        </p:nvPicPr>
        <p:blipFill>
          <a:blip r:embed="rId2"/>
          <a:stretch>
            <a:fillRect/>
          </a:stretch>
        </p:blipFill>
        <p:spPr>
          <a:xfrm>
            <a:off x="2423492" y="3508099"/>
            <a:ext cx="6629400" cy="3190875"/>
          </a:xfrm>
          <a:prstGeom prst="rect">
            <a:avLst/>
          </a:prstGeom>
        </p:spPr>
      </p:pic>
    </p:spTree>
    <p:extLst>
      <p:ext uri="{BB962C8B-B14F-4D97-AF65-F5344CB8AC3E}">
        <p14:creationId xmlns:p14="http://schemas.microsoft.com/office/powerpoint/2010/main" val="183111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a:t>El movimiento ondulatorio se parece al movimiento armónico simple, de manera que cada partícula del medio realiza oscilaciones cambiando su energía cinética a potencial y viceversa, respecto a una posición de equilibrio</a:t>
            </a:r>
            <a:r>
              <a:rPr lang="es-ES" dirty="0" smtClean="0"/>
              <a:t>.</a:t>
            </a:r>
          </a:p>
          <a:p>
            <a:r>
              <a:rPr lang="es-ES" dirty="0"/>
              <a:t>Son fenómenos ondulatorios la transmisión de sacudidas por una cuerda tensa, las olas del mar, el sonido, la luz... ... La luz, por ejemplo, es un fenómeno ondulatorio transversal. Las ondas transversales más sencillas de estudiar son la transmisión de vibraciones por una cuerda tensa.</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CARACTERISTICAS</a:t>
            </a:r>
            <a:endParaRPr lang="es-CO" b="1" dirty="0">
              <a:solidFill>
                <a:schemeClr val="accent5">
                  <a:lumMod val="50000"/>
                </a:schemeClr>
              </a:solidFill>
            </a:endParaRPr>
          </a:p>
        </p:txBody>
      </p:sp>
    </p:spTree>
    <p:extLst>
      <p:ext uri="{BB962C8B-B14F-4D97-AF65-F5344CB8AC3E}">
        <p14:creationId xmlns:p14="http://schemas.microsoft.com/office/powerpoint/2010/main" val="4848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371599"/>
            <a:ext cx="10515600" cy="5115339"/>
          </a:xfrm>
        </p:spPr>
        <p:txBody>
          <a:bodyPr/>
          <a:lstStyle/>
          <a:p>
            <a:r>
              <a:rPr lang="es-ES" dirty="0" smtClean="0"/>
              <a:t>Es </a:t>
            </a:r>
            <a:r>
              <a:rPr lang="es-ES" dirty="0"/>
              <a:t>una onda electromagnética capaz de ser percibida por el ojo humano y cuya frecuencia determina su color. La ciencia </a:t>
            </a:r>
            <a:r>
              <a:rPr lang="es-ES" b="1" dirty="0"/>
              <a:t>que</a:t>
            </a:r>
            <a:r>
              <a:rPr lang="es-ES" dirty="0"/>
              <a:t> </a:t>
            </a:r>
            <a:r>
              <a:rPr lang="es-ES" dirty="0" err="1"/>
              <a:t>estu</a:t>
            </a:r>
            <a:r>
              <a:rPr lang="es-ES" dirty="0"/>
              <a:t>- </a:t>
            </a:r>
            <a:r>
              <a:rPr lang="es-ES" dirty="0" err="1"/>
              <a:t>dia</a:t>
            </a:r>
            <a:r>
              <a:rPr lang="es-ES" dirty="0"/>
              <a:t> las principales formas de producir </a:t>
            </a:r>
            <a:r>
              <a:rPr lang="es-ES" b="1" dirty="0"/>
              <a:t>luz</a:t>
            </a:r>
            <a:r>
              <a:rPr lang="es-ES" dirty="0"/>
              <a:t>, </a:t>
            </a:r>
            <a:r>
              <a:rPr lang="es-ES" dirty="0" err="1"/>
              <a:t>ası</a:t>
            </a:r>
            <a:r>
              <a:rPr lang="es-ES" dirty="0"/>
              <a:t> como su control y aplicaciones se denomina luminotecnia</a:t>
            </a:r>
            <a:r>
              <a:rPr lang="es-ES" dirty="0" smtClean="0"/>
              <a:t>.</a:t>
            </a:r>
            <a:r>
              <a:rPr lang="es-ES" dirty="0"/>
              <a:t> La luz es la parte de la radiación electromagnética que puede ser percibida por el ojo humano.​ En física, el término luz se considera como parte del campo de las radiaciones conocido como espectro electromagnético, mientras que la expresión luz visible señala específicamente la radiación en el espectro visible.</a:t>
            </a:r>
            <a:endParaRPr lang="es-CO" dirty="0"/>
          </a:p>
        </p:txBody>
      </p:sp>
      <p:sp>
        <p:nvSpPr>
          <p:cNvPr id="4" name="Título 3"/>
          <p:cNvSpPr>
            <a:spLocks noGrp="1"/>
          </p:cNvSpPr>
          <p:nvPr>
            <p:ph type="title"/>
          </p:nvPr>
        </p:nvSpPr>
        <p:spPr>
          <a:xfrm>
            <a:off x="838200" y="46036"/>
            <a:ext cx="10515600" cy="1325563"/>
          </a:xfrm>
        </p:spPr>
        <p:txBody>
          <a:bodyPr/>
          <a:lstStyle/>
          <a:p>
            <a:r>
              <a:rPr lang="es-ES" b="1" dirty="0" smtClean="0">
                <a:solidFill>
                  <a:schemeClr val="accent5">
                    <a:lumMod val="50000"/>
                  </a:schemeClr>
                </a:solidFill>
              </a:rPr>
              <a:t>¿QUE ES LA LUZ?</a:t>
            </a:r>
            <a:endParaRPr lang="es-CO" b="1" dirty="0">
              <a:solidFill>
                <a:schemeClr val="accent5">
                  <a:lumMod val="50000"/>
                </a:schemeClr>
              </a:solidFill>
            </a:endParaRPr>
          </a:p>
        </p:txBody>
      </p:sp>
      <p:pic>
        <p:nvPicPr>
          <p:cNvPr id="5" name="Imagen 4"/>
          <p:cNvPicPr>
            <a:picLocks noChangeAspect="1"/>
          </p:cNvPicPr>
          <p:nvPr/>
        </p:nvPicPr>
        <p:blipFill rotWithShape="1">
          <a:blip r:embed="rId2"/>
          <a:srcRect t="28477" b="37328"/>
          <a:stretch/>
        </p:blipFill>
        <p:spPr>
          <a:xfrm>
            <a:off x="622851" y="5466520"/>
            <a:ext cx="11224590" cy="1020418"/>
          </a:xfrm>
          <a:prstGeom prst="rect">
            <a:avLst/>
          </a:prstGeom>
        </p:spPr>
      </p:pic>
    </p:spTree>
    <p:extLst>
      <p:ext uri="{BB962C8B-B14F-4D97-AF65-F5344CB8AC3E}">
        <p14:creationId xmlns:p14="http://schemas.microsoft.com/office/powerpoint/2010/main" val="213808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normAutofit fontScale="92500"/>
          </a:bodyPr>
          <a:lstStyle/>
          <a:p>
            <a:r>
              <a:rPr lang="es-ES" dirty="0"/>
              <a:t>La luz presenta tres propiedades características: </a:t>
            </a:r>
            <a:endParaRPr lang="es-ES" dirty="0"/>
          </a:p>
          <a:p>
            <a:pPr marL="0" indent="0">
              <a:buNone/>
            </a:pPr>
            <a:r>
              <a:rPr lang="es-ES" dirty="0" smtClean="0"/>
              <a:t>Se </a:t>
            </a:r>
            <a:r>
              <a:rPr lang="es-ES" dirty="0"/>
              <a:t>propaga en línea recta. Se refleja cuando </a:t>
            </a:r>
            <a:r>
              <a:rPr lang="es-ES" dirty="0" smtClean="0"/>
              <a:t>llega</a:t>
            </a:r>
          </a:p>
          <a:p>
            <a:pPr marL="0" indent="0">
              <a:buNone/>
            </a:pPr>
            <a:r>
              <a:rPr lang="es-ES" dirty="0" smtClean="0"/>
              <a:t> </a:t>
            </a:r>
            <a:r>
              <a:rPr lang="es-ES" dirty="0"/>
              <a:t>a una superficie reflectante. Cambia de </a:t>
            </a:r>
            <a:r>
              <a:rPr lang="es-ES" dirty="0" smtClean="0"/>
              <a:t>dirección</a:t>
            </a:r>
          </a:p>
          <a:p>
            <a:pPr marL="0" indent="0">
              <a:buNone/>
            </a:pPr>
            <a:r>
              <a:rPr lang="es-ES" dirty="0" smtClean="0"/>
              <a:t> </a:t>
            </a:r>
            <a:r>
              <a:rPr lang="es-ES" dirty="0"/>
              <a:t>cuando pasa de un medio a otro (se refracta</a:t>
            </a:r>
            <a:r>
              <a:rPr lang="es-ES" dirty="0" smtClean="0"/>
              <a:t>).</a:t>
            </a:r>
          </a:p>
          <a:p>
            <a:r>
              <a:rPr lang="es-ES" dirty="0"/>
              <a:t>La luz es una emisión ondulatoria y corpuscular </a:t>
            </a:r>
            <a:endParaRPr lang="es-ES" dirty="0" smtClean="0"/>
          </a:p>
          <a:p>
            <a:pPr marL="0" indent="0">
              <a:buNone/>
            </a:pPr>
            <a:r>
              <a:rPr lang="es-ES" dirty="0" smtClean="0"/>
              <a:t>de </a:t>
            </a:r>
            <a:r>
              <a:rPr lang="es-ES" dirty="0"/>
              <a:t>fotones, es decir, al mismo tiempo se comporta </a:t>
            </a:r>
            <a:endParaRPr lang="es-ES" dirty="0" smtClean="0"/>
          </a:p>
          <a:p>
            <a:pPr marL="0" indent="0">
              <a:buNone/>
            </a:pPr>
            <a:r>
              <a:rPr lang="es-ES" dirty="0" smtClean="0"/>
              <a:t>como </a:t>
            </a:r>
            <a:r>
              <a:rPr lang="es-ES" dirty="0"/>
              <a:t>si estuviera hecha de </a:t>
            </a:r>
            <a:r>
              <a:rPr lang="es-ES" dirty="0" smtClean="0"/>
              <a:t>ondas y </a:t>
            </a:r>
            <a:r>
              <a:rPr lang="es-ES" dirty="0"/>
              <a:t>de materia.</a:t>
            </a:r>
          </a:p>
          <a:p>
            <a:r>
              <a:rPr lang="es-ES" dirty="0"/>
              <a:t>Se desplaza siempre en línea recta, a una velocidad definida y constante. La </a:t>
            </a:r>
            <a:r>
              <a:rPr lang="es-ES" dirty="0" smtClean="0"/>
              <a:t>frecuencia de </a:t>
            </a:r>
            <a:r>
              <a:rPr lang="es-ES" dirty="0"/>
              <a:t>las ondas lumínicas determina el nivel de energía de la </a:t>
            </a:r>
            <a:r>
              <a:rPr lang="es-ES" dirty="0" smtClean="0"/>
              <a:t>luz, y</a:t>
            </a:r>
            <a:r>
              <a:rPr lang="es-ES" dirty="0"/>
              <a:t>  es lo que diferencia a la luz visible de otras formas de radiación</a:t>
            </a:r>
            <a:r>
              <a:rPr lang="es-ES" dirty="0" smtClean="0"/>
              <a:t>.</a:t>
            </a:r>
            <a:endParaRPr lang="es-ES" dirty="0"/>
          </a:p>
        </p:txBody>
      </p:sp>
      <p:sp>
        <p:nvSpPr>
          <p:cNvPr id="4" name="Título 3"/>
          <p:cNvSpPr>
            <a:spLocks noGrp="1"/>
          </p:cNvSpPr>
          <p:nvPr>
            <p:ph type="title"/>
          </p:nvPr>
        </p:nvSpPr>
        <p:spPr/>
        <p:txBody>
          <a:bodyPr/>
          <a:lstStyle/>
          <a:p>
            <a:r>
              <a:rPr lang="es-ES" b="1" dirty="0" smtClean="0">
                <a:solidFill>
                  <a:schemeClr val="accent5">
                    <a:lumMod val="50000"/>
                  </a:schemeClr>
                </a:solidFill>
              </a:rPr>
              <a:t>CARACTERISTICAS</a:t>
            </a:r>
            <a:endParaRPr lang="es-CO" b="1" dirty="0">
              <a:solidFill>
                <a:schemeClr val="accent5">
                  <a:lumMod val="50000"/>
                </a:schemeClr>
              </a:solidFill>
            </a:endParaRPr>
          </a:p>
        </p:txBody>
      </p:sp>
      <p:pic>
        <p:nvPicPr>
          <p:cNvPr id="6" name="Imagen 5"/>
          <p:cNvPicPr>
            <a:picLocks noChangeAspect="1"/>
          </p:cNvPicPr>
          <p:nvPr/>
        </p:nvPicPr>
        <p:blipFill>
          <a:blip r:embed="rId2"/>
          <a:stretch>
            <a:fillRect/>
          </a:stretch>
        </p:blipFill>
        <p:spPr>
          <a:xfrm>
            <a:off x="7911548" y="1575248"/>
            <a:ext cx="3660848" cy="2917239"/>
          </a:xfrm>
          <a:prstGeom prst="rect">
            <a:avLst/>
          </a:prstGeom>
        </p:spPr>
      </p:pic>
    </p:spTree>
    <p:extLst>
      <p:ext uri="{BB962C8B-B14F-4D97-AF65-F5344CB8AC3E}">
        <p14:creationId xmlns:p14="http://schemas.microsoft.com/office/powerpoint/2010/main" val="396612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44487"/>
            <a:ext cx="10515600" cy="4732476"/>
          </a:xfrm>
        </p:spPr>
        <p:txBody>
          <a:bodyPr/>
          <a:lstStyle/>
          <a:p>
            <a:r>
              <a:rPr lang="es-ES" dirty="0"/>
              <a:t>La luz tiene otras propiedades ya conocidas como la longitud y la intensidad, además de las ya mencionadas refracción y reflexión. Y aunque pueda parecer que se propaga en línea recta, en realidad lo hace en forma de onda.</a:t>
            </a:r>
            <a:endParaRPr lang="es-CO" dirty="0"/>
          </a:p>
        </p:txBody>
      </p:sp>
      <p:sp>
        <p:nvSpPr>
          <p:cNvPr id="4" name="Título 3"/>
          <p:cNvSpPr>
            <a:spLocks noGrp="1"/>
          </p:cNvSpPr>
          <p:nvPr>
            <p:ph type="title"/>
          </p:nvPr>
        </p:nvSpPr>
        <p:spPr/>
        <p:txBody>
          <a:bodyPr/>
          <a:lstStyle/>
          <a:p>
            <a:r>
              <a:rPr lang="es-ES" b="1" dirty="0" smtClean="0">
                <a:solidFill>
                  <a:schemeClr val="accent5">
                    <a:lumMod val="50000"/>
                  </a:schemeClr>
                </a:solidFill>
              </a:rPr>
              <a:t>PROPIEDADES</a:t>
            </a:r>
            <a:endParaRPr lang="es-CO" b="1" dirty="0">
              <a:solidFill>
                <a:schemeClr val="accent5">
                  <a:lumMod val="50000"/>
                </a:schemeClr>
              </a:solidFill>
            </a:endParaRPr>
          </a:p>
        </p:txBody>
      </p:sp>
      <p:pic>
        <p:nvPicPr>
          <p:cNvPr id="5" name="Imagen 4"/>
          <p:cNvPicPr>
            <a:picLocks noChangeAspect="1"/>
          </p:cNvPicPr>
          <p:nvPr/>
        </p:nvPicPr>
        <p:blipFill>
          <a:blip r:embed="rId2"/>
          <a:stretch>
            <a:fillRect/>
          </a:stretch>
        </p:blipFill>
        <p:spPr>
          <a:xfrm>
            <a:off x="2935492" y="3080565"/>
            <a:ext cx="6029467" cy="3877392"/>
          </a:xfrm>
          <a:prstGeom prst="rect">
            <a:avLst/>
          </a:prstGeom>
        </p:spPr>
      </p:pic>
    </p:spTree>
    <p:extLst>
      <p:ext uri="{BB962C8B-B14F-4D97-AF65-F5344CB8AC3E}">
        <p14:creationId xmlns:p14="http://schemas.microsoft.com/office/powerpoint/2010/main" val="25793886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886</TotalTime>
  <Words>383</Words>
  <Application>Microsoft Office PowerPoint</Application>
  <PresentationFormat>Panorámica</PresentationFormat>
  <Paragraphs>55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Arial Black</vt:lpstr>
      <vt:lpstr>Bauhaus 93</vt:lpstr>
      <vt:lpstr>Calibri</vt:lpstr>
      <vt:lpstr>Calibri Light</vt:lpstr>
      <vt:lpstr>Tema de Office</vt:lpstr>
      <vt:lpstr>CM MOVIMIENTO ONDULATORIO -- OPTICA</vt:lpstr>
      <vt:lpstr>Movimiento Ondulatorio  </vt:lpstr>
      <vt:lpstr>ONDAS MECANICAS</vt:lpstr>
      <vt:lpstr>ELEMENTOS DE UNA ONDA</vt:lpstr>
      <vt:lpstr>FENOMENOS  ONDULATORIOS</vt:lpstr>
      <vt:lpstr>CARACTERISTICAS</vt:lpstr>
      <vt:lpstr>¿QUE ES LA LUZ?</vt:lpstr>
      <vt:lpstr>CARACTERISTICAS</vt:lpstr>
      <vt:lpstr>PROPIEDADES</vt:lpstr>
      <vt:lpstr>FENOMENOS</vt:lpstr>
      <vt:lpstr>¿QUE ES EL SONIDO?</vt:lpstr>
      <vt:lpstr>CARACTERISTICAS</vt:lpstr>
      <vt:lpstr>PROPIEDADES</vt:lpstr>
      <vt:lpstr>FENOMENOS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MOVIMIENTO ONDULATORIO -- OPTICA</dc:title>
  <dc:creator>USER</dc:creator>
  <cp:lastModifiedBy>USER</cp:lastModifiedBy>
  <cp:revision>14</cp:revision>
  <dcterms:created xsi:type="dcterms:W3CDTF">2021-11-10T04:43:07Z</dcterms:created>
  <dcterms:modified xsi:type="dcterms:W3CDTF">2021-11-11T02:14:18Z</dcterms:modified>
</cp:coreProperties>
</file>