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5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11/10/2021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11/10/2021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11/10/2021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es-ES" dirty="0" smtClean="0"/>
              <a:t>CONCEPTOS  GENERALES DE LA MATEMATICA FINANCIERA</a:t>
            </a:r>
            <a:endParaRPr lang="en-US" dirty="0"/>
          </a:p>
        </p:txBody>
      </p:sp>
      <p:sp>
        <p:nvSpPr>
          <p:cNvPr id="3" name="Subtítulo 2"/>
          <p:cNvSpPr>
            <a:spLocks noGrp="1"/>
          </p:cNvSpPr>
          <p:nvPr>
            <p:ph type="subTitle" idx="1"/>
          </p:nvPr>
        </p:nvSpPr>
        <p:spPr>
          <a:xfrm>
            <a:off x="1494430" y="3918804"/>
            <a:ext cx="9448800" cy="1704074"/>
          </a:xfrm>
        </p:spPr>
        <p:txBody>
          <a:bodyPr>
            <a:normAutofit/>
          </a:bodyPr>
          <a:lstStyle/>
          <a:p>
            <a:r>
              <a:rPr lang="es-ES" dirty="0" smtClean="0"/>
              <a:t>PRESENTADO POR : ZHARICK NATALIA FERRIN GONZALEZ </a:t>
            </a:r>
          </a:p>
          <a:p>
            <a:r>
              <a:rPr lang="es-ES" dirty="0" smtClean="0"/>
              <a:t>PROFESORA : MARTHA  ROMERO </a:t>
            </a:r>
          </a:p>
          <a:p>
            <a:r>
              <a:rPr lang="es-ES" dirty="0" smtClean="0"/>
              <a:t>GRADO : 11°</a:t>
            </a:r>
          </a:p>
          <a:p>
            <a:r>
              <a:rPr lang="es-ES" dirty="0" smtClean="0"/>
              <a:t>2021</a:t>
            </a:r>
            <a:endParaRPr lang="en-US" dirty="0"/>
          </a:p>
        </p:txBody>
      </p:sp>
      <p:pic>
        <p:nvPicPr>
          <p:cNvPr id="4" name="Imagen 3"/>
          <p:cNvPicPr>
            <a:picLocks noChangeAspect="1"/>
          </p:cNvPicPr>
          <p:nvPr/>
        </p:nvPicPr>
        <p:blipFill>
          <a:blip r:embed="rId2"/>
          <a:stretch>
            <a:fillRect/>
          </a:stretch>
        </p:blipFill>
        <p:spPr>
          <a:xfrm>
            <a:off x="6578600" y="4446330"/>
            <a:ext cx="3975100" cy="1967169"/>
          </a:xfrm>
          <a:prstGeom prst="rect">
            <a:avLst/>
          </a:prstGeom>
        </p:spPr>
      </p:pic>
    </p:spTree>
    <p:extLst>
      <p:ext uri="{BB962C8B-B14F-4D97-AF65-F5344CB8AC3E}">
        <p14:creationId xmlns:p14="http://schemas.microsoft.com/office/powerpoint/2010/main" val="281107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764373"/>
            <a:ext cx="8610600" cy="1293028"/>
          </a:xfrm>
        </p:spPr>
        <p:txBody>
          <a:bodyPr/>
          <a:lstStyle/>
          <a:p>
            <a:pPr algn="ctr"/>
            <a:r>
              <a:rPr lang="es-ES" dirty="0" smtClean="0"/>
              <a:t>Que es un crédito </a:t>
            </a:r>
            <a:endParaRPr lang="en-US" dirty="0"/>
          </a:p>
        </p:txBody>
      </p:sp>
      <p:pic>
        <p:nvPicPr>
          <p:cNvPr id="4" name="Marcador de contenido 3"/>
          <p:cNvPicPr>
            <a:picLocks noGrp="1" noChangeAspect="1"/>
          </p:cNvPicPr>
          <p:nvPr>
            <p:ph idx="1"/>
          </p:nvPr>
        </p:nvPicPr>
        <p:blipFill>
          <a:blip r:embed="rId2"/>
          <a:stretch>
            <a:fillRect/>
          </a:stretch>
        </p:blipFill>
        <p:spPr>
          <a:xfrm>
            <a:off x="7018019" y="3558473"/>
            <a:ext cx="3986213" cy="2102760"/>
          </a:xfrm>
          <a:prstGeom prst="rect">
            <a:avLst/>
          </a:prstGeom>
        </p:spPr>
      </p:pic>
      <p:sp>
        <p:nvSpPr>
          <p:cNvPr id="5" name="CuadroTexto 4"/>
          <p:cNvSpPr txBox="1"/>
          <p:nvPr/>
        </p:nvSpPr>
        <p:spPr>
          <a:xfrm flipH="1">
            <a:off x="3970019" y="5715000"/>
            <a:ext cx="1135381" cy="369332"/>
          </a:xfrm>
          <a:prstGeom prst="rect">
            <a:avLst/>
          </a:prstGeom>
          <a:noFill/>
        </p:spPr>
        <p:txBody>
          <a:bodyPr wrap="square" rtlCol="0">
            <a:spAutoFit/>
          </a:bodyPr>
          <a:lstStyle/>
          <a:p>
            <a:r>
              <a:rPr lang="es-ES" dirty="0" err="1" smtClean="0"/>
              <a:t>ferrin</a:t>
            </a:r>
            <a:endParaRPr lang="en-US" dirty="0"/>
          </a:p>
        </p:txBody>
      </p:sp>
      <p:sp>
        <p:nvSpPr>
          <p:cNvPr id="6" name="Rectángulo 5"/>
          <p:cNvSpPr/>
          <p:nvPr/>
        </p:nvSpPr>
        <p:spPr>
          <a:xfrm>
            <a:off x="922019" y="2159795"/>
            <a:ext cx="6096000" cy="2862322"/>
          </a:xfrm>
          <a:prstGeom prst="rect">
            <a:avLst/>
          </a:prstGeom>
        </p:spPr>
        <p:txBody>
          <a:bodyPr>
            <a:spAutoFit/>
          </a:bodyPr>
          <a:lstStyle/>
          <a:p>
            <a:r>
              <a:rPr lang="es-ES" dirty="0"/>
              <a:t>El crédito o contrato de crédito es una operación financiera en la que una persona realiza un préstamo por una cantidad determinada de dinero a otra persona y en la que este último, se compromete . El crédito es un préstamo de dinero que una entidad financiera te otorga con el compromiso de que en el futuro devuelvas estos recursos en forma gradual. Además es una herramienta para cumplir tus metas a corto, mediano y largo plazo</a:t>
            </a:r>
            <a:endParaRPr lang="en-US" dirty="0"/>
          </a:p>
        </p:txBody>
      </p:sp>
    </p:spTree>
    <p:extLst>
      <p:ext uri="{BB962C8B-B14F-4D97-AF65-F5344CB8AC3E}">
        <p14:creationId xmlns:p14="http://schemas.microsoft.com/office/powerpoint/2010/main" val="336546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0" y="713573"/>
            <a:ext cx="8610600" cy="1293028"/>
          </a:xfrm>
        </p:spPr>
        <p:txBody>
          <a:bodyPr/>
          <a:lstStyle/>
          <a:p>
            <a:pPr algn="ctr"/>
            <a:r>
              <a:rPr lang="es-ES" dirty="0" smtClean="0"/>
              <a:t>Diferencia entre </a:t>
            </a:r>
            <a:r>
              <a:rPr lang="es-ES" dirty="0" err="1" smtClean="0"/>
              <a:t>prestamo</a:t>
            </a:r>
            <a:r>
              <a:rPr lang="es-ES" dirty="0" smtClean="0"/>
              <a:t> y crédito </a:t>
            </a:r>
            <a:endParaRPr lang="en-US" dirty="0"/>
          </a:p>
        </p:txBody>
      </p:sp>
      <p:sp>
        <p:nvSpPr>
          <p:cNvPr id="3" name="Marcador de contenido 2"/>
          <p:cNvSpPr>
            <a:spLocks noGrp="1"/>
          </p:cNvSpPr>
          <p:nvPr>
            <p:ph idx="1"/>
          </p:nvPr>
        </p:nvSpPr>
        <p:spPr>
          <a:xfrm>
            <a:off x="1028700" y="2118360"/>
            <a:ext cx="10820400" cy="4024125"/>
          </a:xfrm>
        </p:spPr>
        <p:txBody>
          <a:bodyPr/>
          <a:lstStyle/>
          <a:p>
            <a:r>
              <a:rPr lang="es-ES" dirty="0" smtClean="0"/>
              <a:t>En </a:t>
            </a:r>
            <a:r>
              <a:rPr lang="es-ES" dirty="0"/>
              <a:t>el préstamo se dispone del total del dinero desde el inicio por lo que los intereses son cobrados sobre el monto total. En el caso del crédito, solo se te cobrarán intereses según la cantidad de dinero que uses de tu línea disponible.</a:t>
            </a:r>
            <a:endParaRPr lang="en-US" dirty="0"/>
          </a:p>
        </p:txBody>
      </p:sp>
      <p:pic>
        <p:nvPicPr>
          <p:cNvPr id="4" name="Imagen 3"/>
          <p:cNvPicPr>
            <a:picLocks noChangeAspect="1"/>
          </p:cNvPicPr>
          <p:nvPr/>
        </p:nvPicPr>
        <p:blipFill>
          <a:blip r:embed="rId2"/>
          <a:stretch>
            <a:fillRect/>
          </a:stretch>
        </p:blipFill>
        <p:spPr>
          <a:xfrm>
            <a:off x="4943474" y="3412491"/>
            <a:ext cx="5102225" cy="2844294"/>
          </a:xfrm>
          <a:prstGeom prst="rect">
            <a:avLst/>
          </a:prstGeom>
        </p:spPr>
      </p:pic>
      <p:sp>
        <p:nvSpPr>
          <p:cNvPr id="5" name="CuadroTexto 4"/>
          <p:cNvSpPr txBox="1"/>
          <p:nvPr/>
        </p:nvSpPr>
        <p:spPr>
          <a:xfrm>
            <a:off x="1257300" y="4559300"/>
            <a:ext cx="837089" cy="369332"/>
          </a:xfrm>
          <a:prstGeom prst="rect">
            <a:avLst/>
          </a:prstGeom>
          <a:noFill/>
        </p:spPr>
        <p:txBody>
          <a:bodyPr wrap="none" rtlCol="0">
            <a:spAutoFit/>
          </a:bodyPr>
          <a:lstStyle/>
          <a:p>
            <a:r>
              <a:rPr lang="es-ES" dirty="0" err="1" smtClean="0"/>
              <a:t>Ferrin</a:t>
            </a:r>
            <a:r>
              <a:rPr lang="es-ES" dirty="0" smtClean="0"/>
              <a:t> </a:t>
            </a:r>
            <a:endParaRPr lang="en-US" dirty="0"/>
          </a:p>
        </p:txBody>
      </p:sp>
    </p:spTree>
    <p:extLst>
      <p:ext uri="{BB962C8B-B14F-4D97-AF65-F5344CB8AC3E}">
        <p14:creationId xmlns:p14="http://schemas.microsoft.com/office/powerpoint/2010/main" val="72765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468" y="808978"/>
            <a:ext cx="8610600" cy="1293028"/>
          </a:xfrm>
        </p:spPr>
        <p:txBody>
          <a:bodyPr/>
          <a:lstStyle/>
          <a:p>
            <a:pPr algn="ctr"/>
            <a:r>
              <a:rPr lang="es-ES" dirty="0" smtClean="0"/>
              <a:t>Tipos de préstamo </a:t>
            </a:r>
            <a:endParaRPr lang="en-US" dirty="0"/>
          </a:p>
        </p:txBody>
      </p:sp>
      <p:sp>
        <p:nvSpPr>
          <p:cNvPr id="3" name="Marcador de contenido 2"/>
          <p:cNvSpPr>
            <a:spLocks noGrp="1"/>
          </p:cNvSpPr>
          <p:nvPr>
            <p:ph idx="1"/>
          </p:nvPr>
        </p:nvSpPr>
        <p:spPr/>
        <p:txBody>
          <a:bodyPr/>
          <a:lstStyle/>
          <a:p>
            <a:r>
              <a:rPr lang="es-ES" dirty="0" smtClean="0"/>
              <a:t>Tarjetas </a:t>
            </a:r>
            <a:r>
              <a:rPr lang="es-ES" dirty="0"/>
              <a:t>de crédito. ...</a:t>
            </a:r>
          </a:p>
          <a:p>
            <a:r>
              <a:rPr lang="es-ES" dirty="0"/>
              <a:t>Crédito de libre inversión. ...</a:t>
            </a:r>
          </a:p>
          <a:p>
            <a:r>
              <a:rPr lang="es-ES" dirty="0"/>
              <a:t>Crédito hipotecario. ...</a:t>
            </a:r>
          </a:p>
          <a:p>
            <a:r>
              <a:rPr lang="es-ES" dirty="0"/>
              <a:t>Crédito de nómina o libranza. ...</a:t>
            </a:r>
          </a:p>
          <a:p>
            <a:r>
              <a:rPr lang="es-ES" dirty="0"/>
              <a:t>Microcréditos. ...</a:t>
            </a:r>
          </a:p>
          <a:p>
            <a:r>
              <a:rPr lang="es-ES" dirty="0"/>
              <a:t>Créditos comerciales. ...</a:t>
            </a:r>
          </a:p>
          <a:p>
            <a:r>
              <a:rPr lang="es-ES" dirty="0"/>
              <a:t>Créditos educativos. ...</a:t>
            </a:r>
          </a:p>
          <a:p>
            <a:r>
              <a:rPr lang="es-ES" dirty="0"/>
              <a:t>Créditos con garantía prendaria.</a:t>
            </a:r>
            <a:endParaRPr lang="en-US" dirty="0"/>
          </a:p>
        </p:txBody>
      </p:sp>
    </p:spTree>
    <p:extLst>
      <p:ext uri="{BB962C8B-B14F-4D97-AF65-F5344CB8AC3E}">
        <p14:creationId xmlns:p14="http://schemas.microsoft.com/office/powerpoint/2010/main" val="315751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0117" y="786675"/>
            <a:ext cx="8610600" cy="1293028"/>
          </a:xfrm>
        </p:spPr>
        <p:txBody>
          <a:bodyPr/>
          <a:lstStyle/>
          <a:p>
            <a:pPr algn="ctr"/>
            <a:r>
              <a:rPr lang="es-ES" dirty="0" smtClean="0"/>
              <a:t>Tipos de créditos </a:t>
            </a:r>
            <a:endParaRPr lang="en-US" dirty="0"/>
          </a:p>
        </p:txBody>
      </p:sp>
      <p:sp>
        <p:nvSpPr>
          <p:cNvPr id="3" name="Marcador de contenido 2"/>
          <p:cNvSpPr>
            <a:spLocks noGrp="1"/>
          </p:cNvSpPr>
          <p:nvPr>
            <p:ph idx="1"/>
          </p:nvPr>
        </p:nvSpPr>
        <p:spPr/>
        <p:txBody>
          <a:bodyPr/>
          <a:lstStyle/>
          <a:p>
            <a:r>
              <a:rPr lang="en-US" dirty="0" err="1"/>
              <a:t>Tarjetas</a:t>
            </a:r>
            <a:r>
              <a:rPr lang="en-US" dirty="0"/>
              <a:t> de </a:t>
            </a:r>
            <a:r>
              <a:rPr lang="en-US" dirty="0" err="1"/>
              <a:t>crédito</a:t>
            </a:r>
            <a:r>
              <a:rPr lang="en-US" dirty="0"/>
              <a:t>. ...</a:t>
            </a:r>
          </a:p>
          <a:p>
            <a:r>
              <a:rPr lang="en-US" dirty="0" err="1"/>
              <a:t>Crédito</a:t>
            </a:r>
            <a:r>
              <a:rPr lang="en-US" dirty="0"/>
              <a:t> de </a:t>
            </a:r>
            <a:r>
              <a:rPr lang="en-US" dirty="0" err="1"/>
              <a:t>libre</a:t>
            </a:r>
            <a:r>
              <a:rPr lang="en-US" dirty="0"/>
              <a:t> </a:t>
            </a:r>
            <a:r>
              <a:rPr lang="en-US" dirty="0" err="1"/>
              <a:t>inversión</a:t>
            </a:r>
            <a:r>
              <a:rPr lang="en-US" dirty="0"/>
              <a:t>. ...</a:t>
            </a:r>
          </a:p>
          <a:p>
            <a:r>
              <a:rPr lang="en-US" dirty="0" err="1"/>
              <a:t>Crédito</a:t>
            </a:r>
            <a:r>
              <a:rPr lang="en-US" dirty="0"/>
              <a:t> </a:t>
            </a:r>
            <a:r>
              <a:rPr lang="en-US" dirty="0" err="1"/>
              <a:t>hipotecario</a:t>
            </a:r>
            <a:r>
              <a:rPr lang="en-US" dirty="0"/>
              <a:t>. ...</a:t>
            </a:r>
          </a:p>
          <a:p>
            <a:r>
              <a:rPr lang="en-US" dirty="0" err="1"/>
              <a:t>Crédito</a:t>
            </a:r>
            <a:r>
              <a:rPr lang="en-US" dirty="0"/>
              <a:t> de </a:t>
            </a:r>
            <a:r>
              <a:rPr lang="en-US" dirty="0" err="1"/>
              <a:t>nómina</a:t>
            </a:r>
            <a:r>
              <a:rPr lang="en-US" dirty="0"/>
              <a:t> o </a:t>
            </a:r>
            <a:r>
              <a:rPr lang="en-US" dirty="0" err="1"/>
              <a:t>libranza</a:t>
            </a:r>
            <a:r>
              <a:rPr lang="en-US" dirty="0"/>
              <a:t>. ...</a:t>
            </a:r>
          </a:p>
          <a:p>
            <a:r>
              <a:rPr lang="en-US" dirty="0" err="1"/>
              <a:t>Microcréditos</a:t>
            </a:r>
            <a:r>
              <a:rPr lang="en-US" dirty="0"/>
              <a:t>. ...</a:t>
            </a:r>
          </a:p>
          <a:p>
            <a:r>
              <a:rPr lang="en-US" dirty="0" err="1"/>
              <a:t>Créditos</a:t>
            </a:r>
            <a:r>
              <a:rPr lang="en-US" dirty="0"/>
              <a:t> </a:t>
            </a:r>
            <a:r>
              <a:rPr lang="en-US" dirty="0" err="1"/>
              <a:t>comerciales</a:t>
            </a:r>
            <a:r>
              <a:rPr lang="en-US" dirty="0"/>
              <a:t>. ...</a:t>
            </a:r>
          </a:p>
          <a:p>
            <a:r>
              <a:rPr lang="en-US" dirty="0" err="1"/>
              <a:t>Créditos</a:t>
            </a:r>
            <a:r>
              <a:rPr lang="en-US" dirty="0"/>
              <a:t> </a:t>
            </a:r>
            <a:r>
              <a:rPr lang="en-US" dirty="0" err="1"/>
              <a:t>educativos</a:t>
            </a:r>
            <a:r>
              <a:rPr lang="en-US" dirty="0"/>
              <a:t>. ...</a:t>
            </a:r>
          </a:p>
          <a:p>
            <a:r>
              <a:rPr lang="en-US" dirty="0" err="1"/>
              <a:t>Créditos</a:t>
            </a:r>
            <a:r>
              <a:rPr lang="en-US" dirty="0"/>
              <a:t> con </a:t>
            </a:r>
            <a:r>
              <a:rPr lang="en-US" dirty="0" err="1"/>
              <a:t>garantía</a:t>
            </a:r>
            <a:r>
              <a:rPr lang="en-US" dirty="0"/>
              <a:t> </a:t>
            </a:r>
            <a:r>
              <a:rPr lang="en-US" dirty="0" err="1"/>
              <a:t>prendaria</a:t>
            </a:r>
            <a:r>
              <a:rPr lang="en-US" dirty="0"/>
              <a:t>.</a:t>
            </a:r>
          </a:p>
        </p:txBody>
      </p:sp>
    </p:spTree>
    <p:extLst>
      <p:ext uri="{BB962C8B-B14F-4D97-AF65-F5344CB8AC3E}">
        <p14:creationId xmlns:p14="http://schemas.microsoft.com/office/powerpoint/2010/main" val="404094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668839"/>
            <a:ext cx="8610600" cy="1293028"/>
          </a:xfrm>
        </p:spPr>
        <p:txBody>
          <a:bodyPr/>
          <a:lstStyle/>
          <a:p>
            <a:pPr algn="ctr"/>
            <a:r>
              <a:rPr lang="es-ES" dirty="0" smtClean="0"/>
              <a:t>QUE ES  LA MATEMATICAS FINACIERA </a:t>
            </a:r>
            <a:endParaRPr lang="en-US" dirty="0"/>
          </a:p>
        </p:txBody>
      </p:sp>
      <p:sp>
        <p:nvSpPr>
          <p:cNvPr id="3" name="Marcador de contenido 2"/>
          <p:cNvSpPr>
            <a:spLocks noGrp="1"/>
          </p:cNvSpPr>
          <p:nvPr>
            <p:ph idx="1"/>
          </p:nvPr>
        </p:nvSpPr>
        <p:spPr>
          <a:xfrm>
            <a:off x="685800" y="2412924"/>
            <a:ext cx="10820400" cy="4024125"/>
          </a:xfrm>
        </p:spPr>
        <p:txBody>
          <a:bodyPr>
            <a:normAutofit lnSpcReduction="10000"/>
          </a:bodyPr>
          <a:lstStyle/>
          <a:p>
            <a:r>
              <a:rPr lang="es-ES" dirty="0"/>
              <a:t>Las matemáticas financieras es la rama de las matemáticas que se encarga del estudio de las operaciones financieras, en donde se intercambian flujos de dinero que pueden sufrir variaciones cuantitativas en el tiempo. Esto se debe a que el capital, gracias al tiempo que pasa depósito genera intereses</a:t>
            </a:r>
            <a:r>
              <a:rPr lang="es-ES" dirty="0" smtClean="0"/>
              <a:t>.</a:t>
            </a:r>
          </a:p>
          <a:p>
            <a:endParaRPr lang="es-ES" dirty="0"/>
          </a:p>
          <a:p>
            <a:endParaRPr lang="es-ES" dirty="0" smtClean="0"/>
          </a:p>
          <a:p>
            <a:endParaRPr lang="es-ES" dirty="0"/>
          </a:p>
          <a:p>
            <a:endParaRPr lang="es-ES" dirty="0" smtClean="0"/>
          </a:p>
          <a:p>
            <a:endParaRPr lang="es-ES" dirty="0"/>
          </a:p>
          <a:p>
            <a:r>
              <a:rPr lang="es-ES" dirty="0" smtClean="0"/>
              <a:t>                                                                                                                          FERRIN </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n-US" dirty="0"/>
          </a:p>
        </p:txBody>
      </p:sp>
      <p:pic>
        <p:nvPicPr>
          <p:cNvPr id="4" name="Imagen 3"/>
          <p:cNvPicPr>
            <a:picLocks noChangeAspect="1"/>
          </p:cNvPicPr>
          <p:nvPr/>
        </p:nvPicPr>
        <p:blipFill>
          <a:blip r:embed="rId2"/>
          <a:stretch>
            <a:fillRect/>
          </a:stretch>
        </p:blipFill>
        <p:spPr>
          <a:xfrm>
            <a:off x="3916053" y="3648174"/>
            <a:ext cx="4258955" cy="2788875"/>
          </a:xfrm>
          <a:prstGeom prst="rect">
            <a:avLst/>
          </a:prstGeom>
        </p:spPr>
      </p:pic>
    </p:spTree>
    <p:extLst>
      <p:ext uri="{BB962C8B-B14F-4D97-AF65-F5344CB8AC3E}">
        <p14:creationId xmlns:p14="http://schemas.microsoft.com/office/powerpoint/2010/main" val="3776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709782"/>
            <a:ext cx="8610600" cy="1293028"/>
          </a:xfrm>
        </p:spPr>
        <p:txBody>
          <a:bodyPr/>
          <a:lstStyle/>
          <a:p>
            <a:pPr algn="ctr"/>
            <a:r>
              <a:rPr lang="es-ES" dirty="0" smtClean="0"/>
              <a:t>PARA QUE SIRVE LA MATEMATICA FINANCIERA </a:t>
            </a:r>
            <a:endParaRPr lang="en-US" dirty="0"/>
          </a:p>
        </p:txBody>
      </p:sp>
      <p:pic>
        <p:nvPicPr>
          <p:cNvPr id="4" name="Marcador de contenido 3"/>
          <p:cNvPicPr>
            <a:picLocks noGrp="1" noChangeAspect="1"/>
          </p:cNvPicPr>
          <p:nvPr>
            <p:ph idx="1"/>
          </p:nvPr>
        </p:nvPicPr>
        <p:blipFill>
          <a:blip r:embed="rId2"/>
          <a:stretch>
            <a:fillRect/>
          </a:stretch>
        </p:blipFill>
        <p:spPr>
          <a:xfrm>
            <a:off x="239657" y="2316647"/>
            <a:ext cx="5164857" cy="4151130"/>
          </a:xfrm>
          <a:prstGeom prst="rect">
            <a:avLst/>
          </a:prstGeom>
        </p:spPr>
      </p:pic>
      <p:sp>
        <p:nvSpPr>
          <p:cNvPr id="5" name="CuadroTexto 4"/>
          <p:cNvSpPr txBox="1"/>
          <p:nvPr/>
        </p:nvSpPr>
        <p:spPr>
          <a:xfrm>
            <a:off x="8024884" y="4711092"/>
            <a:ext cx="987771" cy="369332"/>
          </a:xfrm>
          <a:prstGeom prst="rect">
            <a:avLst/>
          </a:prstGeom>
          <a:noFill/>
        </p:spPr>
        <p:txBody>
          <a:bodyPr wrap="none" rtlCol="0">
            <a:spAutoFit/>
          </a:bodyPr>
          <a:lstStyle/>
          <a:p>
            <a:r>
              <a:rPr lang="es-ES" dirty="0" smtClean="0"/>
              <a:t>FERRIN </a:t>
            </a:r>
            <a:endParaRPr lang="en-US" dirty="0"/>
          </a:p>
        </p:txBody>
      </p:sp>
      <p:sp>
        <p:nvSpPr>
          <p:cNvPr id="6" name="Rectángulo 5"/>
          <p:cNvSpPr/>
          <p:nvPr/>
        </p:nvSpPr>
        <p:spPr>
          <a:xfrm>
            <a:off x="5634542" y="2924393"/>
            <a:ext cx="6096000" cy="1200329"/>
          </a:xfrm>
          <a:prstGeom prst="rect">
            <a:avLst/>
          </a:prstGeom>
        </p:spPr>
        <p:txBody>
          <a:bodyPr>
            <a:spAutoFit/>
          </a:bodyPr>
          <a:lstStyle/>
          <a:p>
            <a:r>
              <a:rPr lang="es-ES" dirty="0"/>
              <a:t>Las matemáticas financieras se ocupan de calcular el valor y rentabilidad de los diversos productos existentes en los mercados financieros, tales como bonos, depósitos, préstamos o acciones, entre otros</a:t>
            </a:r>
            <a:endParaRPr lang="en-US" dirty="0"/>
          </a:p>
        </p:txBody>
      </p:sp>
    </p:spTree>
    <p:extLst>
      <p:ext uri="{BB962C8B-B14F-4D97-AF65-F5344CB8AC3E}">
        <p14:creationId xmlns:p14="http://schemas.microsoft.com/office/powerpoint/2010/main" val="129317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206" y="702379"/>
            <a:ext cx="8610600" cy="1293028"/>
          </a:xfrm>
        </p:spPr>
        <p:txBody>
          <a:bodyPr/>
          <a:lstStyle/>
          <a:p>
            <a:pPr algn="ctr">
              <a:tabLst>
                <a:tab pos="1428750" algn="l"/>
                <a:tab pos="1885950" algn="l"/>
              </a:tabLst>
            </a:pPr>
            <a:r>
              <a:rPr lang="es-ES" dirty="0" smtClean="0"/>
              <a:t>QUE ES LA FORMA DEL INTERES SIMPLES Y COMPUESTOS </a:t>
            </a:r>
            <a:endParaRPr lang="en-US" dirty="0"/>
          </a:p>
        </p:txBody>
      </p:sp>
      <p:sp>
        <p:nvSpPr>
          <p:cNvPr id="3" name="Marcador de contenido 2"/>
          <p:cNvSpPr>
            <a:spLocks noGrp="1"/>
          </p:cNvSpPr>
          <p:nvPr>
            <p:ph idx="1"/>
          </p:nvPr>
        </p:nvSpPr>
        <p:spPr>
          <a:xfrm>
            <a:off x="685800" y="2194560"/>
            <a:ext cx="10820400" cy="4380411"/>
          </a:xfrm>
        </p:spPr>
        <p:txBody>
          <a:bodyPr/>
          <a:lstStyle/>
          <a:p>
            <a:r>
              <a:rPr lang="es-ES" dirty="0"/>
              <a:t>El interés simple es aquel que no se suma al capital inicial una vez que ha vencido el plazo de la inversión o crédito. El interés compuesto es aquel que se suma al capital inicial al término de la inversión o crédito. ... Se calcula sobre el capital inicial.</a:t>
            </a:r>
            <a:endParaRPr lang="en-US" dirty="0"/>
          </a:p>
        </p:txBody>
      </p:sp>
      <p:pic>
        <p:nvPicPr>
          <p:cNvPr id="4" name="Imagen 3"/>
          <p:cNvPicPr>
            <a:picLocks noChangeAspect="1"/>
          </p:cNvPicPr>
          <p:nvPr/>
        </p:nvPicPr>
        <p:blipFill>
          <a:blip r:embed="rId2"/>
          <a:stretch>
            <a:fillRect/>
          </a:stretch>
        </p:blipFill>
        <p:spPr>
          <a:xfrm>
            <a:off x="5777283" y="3317945"/>
            <a:ext cx="5166487" cy="3099893"/>
          </a:xfrm>
          <a:prstGeom prst="rect">
            <a:avLst/>
          </a:prstGeom>
        </p:spPr>
      </p:pic>
      <p:sp>
        <p:nvSpPr>
          <p:cNvPr id="5" name="CuadroTexto 4"/>
          <p:cNvSpPr txBox="1"/>
          <p:nvPr/>
        </p:nvSpPr>
        <p:spPr>
          <a:xfrm flipH="1">
            <a:off x="598406" y="6034019"/>
            <a:ext cx="1320800" cy="369332"/>
          </a:xfrm>
          <a:prstGeom prst="rect">
            <a:avLst/>
          </a:prstGeom>
          <a:noFill/>
        </p:spPr>
        <p:txBody>
          <a:bodyPr wrap="square" rtlCol="0">
            <a:spAutoFit/>
          </a:bodyPr>
          <a:lstStyle/>
          <a:p>
            <a:r>
              <a:rPr lang="es-ES" dirty="0" smtClean="0"/>
              <a:t>FERRIN </a:t>
            </a:r>
            <a:endParaRPr lang="en-US" dirty="0"/>
          </a:p>
        </p:txBody>
      </p:sp>
    </p:spTree>
    <p:extLst>
      <p:ext uri="{BB962C8B-B14F-4D97-AF65-F5344CB8AC3E}">
        <p14:creationId xmlns:p14="http://schemas.microsoft.com/office/powerpoint/2010/main" val="329366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8669" y="343268"/>
            <a:ext cx="8610600" cy="1293028"/>
          </a:xfrm>
        </p:spPr>
        <p:txBody>
          <a:bodyPr>
            <a:normAutofit fontScale="90000"/>
          </a:bodyPr>
          <a:lstStyle/>
          <a:p>
            <a:pPr algn="ctr"/>
            <a:r>
              <a:rPr lang="es-ES" dirty="0" smtClean="0"/>
              <a:t>EL VALOR PRESENTE Y EL VALOR FUTURO DE LA MATEMATICAS FINACIERA </a:t>
            </a:r>
            <a:endParaRPr lang="en-US" dirty="0"/>
          </a:p>
        </p:txBody>
      </p:sp>
      <p:pic>
        <p:nvPicPr>
          <p:cNvPr id="4" name="Marcador de contenido 3"/>
          <p:cNvPicPr>
            <a:picLocks noGrp="1" noChangeAspect="1"/>
          </p:cNvPicPr>
          <p:nvPr>
            <p:ph idx="1"/>
          </p:nvPr>
        </p:nvPicPr>
        <p:blipFill>
          <a:blip r:embed="rId2"/>
          <a:stretch>
            <a:fillRect/>
          </a:stretch>
        </p:blipFill>
        <p:spPr>
          <a:xfrm rot="20726318">
            <a:off x="833369" y="2464007"/>
            <a:ext cx="2647769" cy="1975643"/>
          </a:xfrm>
          <a:prstGeom prst="rect">
            <a:avLst/>
          </a:prstGeom>
        </p:spPr>
      </p:pic>
      <p:pic>
        <p:nvPicPr>
          <p:cNvPr id="5" name="Imagen 4"/>
          <p:cNvPicPr>
            <a:picLocks noChangeAspect="1"/>
          </p:cNvPicPr>
          <p:nvPr/>
        </p:nvPicPr>
        <p:blipFill>
          <a:blip r:embed="rId3"/>
          <a:stretch>
            <a:fillRect/>
          </a:stretch>
        </p:blipFill>
        <p:spPr>
          <a:xfrm>
            <a:off x="4581525" y="1900989"/>
            <a:ext cx="7143750" cy="4199523"/>
          </a:xfrm>
          <a:prstGeom prst="rect">
            <a:avLst/>
          </a:prstGeom>
        </p:spPr>
      </p:pic>
      <p:sp>
        <p:nvSpPr>
          <p:cNvPr id="6" name="CuadroTexto 5"/>
          <p:cNvSpPr txBox="1"/>
          <p:nvPr/>
        </p:nvSpPr>
        <p:spPr>
          <a:xfrm>
            <a:off x="2454442" y="5597092"/>
            <a:ext cx="1034716" cy="369332"/>
          </a:xfrm>
          <a:prstGeom prst="rect">
            <a:avLst/>
          </a:prstGeom>
          <a:noFill/>
        </p:spPr>
        <p:txBody>
          <a:bodyPr wrap="square" rtlCol="0">
            <a:spAutoFit/>
          </a:bodyPr>
          <a:lstStyle/>
          <a:p>
            <a:r>
              <a:rPr lang="es-ES" dirty="0" smtClean="0"/>
              <a:t>FERRIN</a:t>
            </a:r>
            <a:endParaRPr lang="en-US" dirty="0"/>
          </a:p>
        </p:txBody>
      </p:sp>
    </p:spTree>
    <p:extLst>
      <p:ext uri="{BB962C8B-B14F-4D97-AF65-F5344CB8AC3E}">
        <p14:creationId xmlns:p14="http://schemas.microsoft.com/office/powerpoint/2010/main" val="185432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688" y="341292"/>
            <a:ext cx="8610600" cy="1293028"/>
          </a:xfrm>
        </p:spPr>
        <p:txBody>
          <a:bodyPr/>
          <a:lstStyle/>
          <a:p>
            <a:pPr algn="ctr"/>
            <a:r>
              <a:rPr lang="es-ES" dirty="0" smtClean="0"/>
              <a:t>QUE ES LA MORTIZACION Y CUALES SON LOS TIPOS </a:t>
            </a:r>
            <a:endParaRPr lang="en-US" dirty="0"/>
          </a:p>
        </p:txBody>
      </p:sp>
      <p:sp>
        <p:nvSpPr>
          <p:cNvPr id="3" name="Marcador de contenido 2"/>
          <p:cNvSpPr>
            <a:spLocks noGrp="1"/>
          </p:cNvSpPr>
          <p:nvPr>
            <p:ph idx="1"/>
          </p:nvPr>
        </p:nvSpPr>
        <p:spPr>
          <a:xfrm>
            <a:off x="361666" y="1634320"/>
            <a:ext cx="10820400" cy="4024125"/>
          </a:xfrm>
        </p:spPr>
        <p:txBody>
          <a:bodyPr>
            <a:normAutofit/>
          </a:bodyPr>
          <a:lstStyle/>
          <a:p>
            <a:r>
              <a:rPr lang="es-ES" sz="1800" dirty="0"/>
              <a:t>La amortización es un término contable que hace referencia a la pérdida de un valor en el tiempo. ... Como hemos comentado existen dos tipos de amortización, amortización de pasivos y amortización de activos. 1. Amortización de activos: cuando adquirimos unos bienes tienen una duración en el tiempo según su uso</a:t>
            </a:r>
            <a:r>
              <a:rPr lang="es-ES" sz="1800" dirty="0" smtClean="0"/>
              <a:t>.</a:t>
            </a:r>
          </a:p>
          <a:p>
            <a:pPr marL="0" indent="0">
              <a:buNone/>
            </a:pPr>
            <a:r>
              <a:rPr lang="es-ES" sz="1800" dirty="0" smtClean="0"/>
              <a:t>    TIPOS :</a:t>
            </a:r>
          </a:p>
          <a:p>
            <a:r>
              <a:rPr lang="es-ES" sz="1800" dirty="0"/>
              <a:t>Amortización constante, lineal o de cuota fija: cada año se asigna la misma cuota de amortización.</a:t>
            </a:r>
          </a:p>
          <a:p>
            <a:r>
              <a:rPr lang="es-ES" sz="1800" dirty="0"/>
              <a:t>Amortización decreciente con porcentaje constante sobre el valor pendiente de amortizar.</a:t>
            </a:r>
          </a:p>
          <a:p>
            <a:r>
              <a:rPr lang="es-ES" sz="1800" dirty="0"/>
              <a:t>Amortización decreciente por suma de dígitos. ...</a:t>
            </a:r>
          </a:p>
          <a:p>
            <a:r>
              <a:rPr lang="es-ES" sz="1800" dirty="0"/>
              <a:t>Amortización decreciente por progresión aritmética decreciente.</a:t>
            </a:r>
            <a:endParaRPr lang="en-US" sz="1800" dirty="0"/>
          </a:p>
        </p:txBody>
      </p:sp>
      <p:pic>
        <p:nvPicPr>
          <p:cNvPr id="4" name="Imagen 3"/>
          <p:cNvPicPr>
            <a:picLocks noChangeAspect="1"/>
          </p:cNvPicPr>
          <p:nvPr/>
        </p:nvPicPr>
        <p:blipFill>
          <a:blip r:embed="rId2"/>
          <a:stretch>
            <a:fillRect/>
          </a:stretch>
        </p:blipFill>
        <p:spPr>
          <a:xfrm>
            <a:off x="8273766" y="4241800"/>
            <a:ext cx="2552700" cy="2160032"/>
          </a:xfrm>
          <a:prstGeom prst="rect">
            <a:avLst/>
          </a:prstGeom>
        </p:spPr>
      </p:pic>
      <p:sp>
        <p:nvSpPr>
          <p:cNvPr id="5" name="CuadroTexto 4"/>
          <p:cNvSpPr txBox="1"/>
          <p:nvPr/>
        </p:nvSpPr>
        <p:spPr>
          <a:xfrm>
            <a:off x="4140200" y="6083300"/>
            <a:ext cx="1828800" cy="369332"/>
          </a:xfrm>
          <a:prstGeom prst="rect">
            <a:avLst/>
          </a:prstGeom>
          <a:noFill/>
        </p:spPr>
        <p:txBody>
          <a:bodyPr wrap="square" rtlCol="0">
            <a:spAutoFit/>
          </a:bodyPr>
          <a:lstStyle/>
          <a:p>
            <a:r>
              <a:rPr lang="es-ES" dirty="0" smtClean="0"/>
              <a:t>FERRIN </a:t>
            </a:r>
            <a:endParaRPr lang="en-US" dirty="0"/>
          </a:p>
        </p:txBody>
      </p:sp>
    </p:spTree>
    <p:extLst>
      <p:ext uri="{BB962C8B-B14F-4D97-AF65-F5344CB8AC3E}">
        <p14:creationId xmlns:p14="http://schemas.microsoft.com/office/powerpoint/2010/main" val="351446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662773"/>
            <a:ext cx="8610600" cy="1293028"/>
          </a:xfrm>
        </p:spPr>
        <p:txBody>
          <a:bodyPr/>
          <a:lstStyle/>
          <a:p>
            <a:pPr algn="ctr"/>
            <a:r>
              <a:rPr lang="es-ES" dirty="0" smtClean="0"/>
              <a:t>CUAL ES LA APLICACION EN LA MATEMATICA FINANCIERA </a:t>
            </a:r>
            <a:endParaRPr lang="en-US" dirty="0"/>
          </a:p>
        </p:txBody>
      </p:sp>
      <p:sp>
        <p:nvSpPr>
          <p:cNvPr id="3" name="Marcador de contenido 2"/>
          <p:cNvSpPr>
            <a:spLocks noGrp="1"/>
          </p:cNvSpPr>
          <p:nvPr>
            <p:ph idx="1"/>
          </p:nvPr>
        </p:nvSpPr>
        <p:spPr/>
        <p:txBody>
          <a:bodyPr/>
          <a:lstStyle/>
          <a:p>
            <a:r>
              <a:rPr lang="es-ES" dirty="0"/>
              <a:t>La matemática financiera es una herramienta útil para la valoración y comparación económica de las diferentes operaciones que lleva a cabo la organización, lo cual implica que, en el uso de los nuevos marcos normativos, se tengan que aplicar diversos conceptos financieros</a:t>
            </a:r>
            <a:r>
              <a:rPr lang="es-ES" dirty="0" smtClean="0"/>
              <a:t>.</a:t>
            </a:r>
          </a:p>
          <a:p>
            <a:r>
              <a:rPr lang="es-ES" dirty="0" smtClean="0"/>
              <a:t>La </a:t>
            </a:r>
            <a:r>
              <a:rPr lang="es-ES" dirty="0"/>
              <a:t>aplicación de los Estándares Internacionales implica que, en adelante, las entidades deberán desarrollar prácticas administrativas, de operación y de información eficientes que permitan que cada uno de los usuarios de la información reciban una información útil y relevante para la toma de decisiones.</a:t>
            </a:r>
            <a:endParaRPr lang="en-US" dirty="0"/>
          </a:p>
        </p:txBody>
      </p:sp>
      <p:sp>
        <p:nvSpPr>
          <p:cNvPr id="5" name="CuadroTexto 4"/>
          <p:cNvSpPr txBox="1"/>
          <p:nvPr/>
        </p:nvSpPr>
        <p:spPr>
          <a:xfrm>
            <a:off x="3860800" y="6151612"/>
            <a:ext cx="732893" cy="369332"/>
          </a:xfrm>
          <a:prstGeom prst="rect">
            <a:avLst/>
          </a:prstGeom>
          <a:noFill/>
        </p:spPr>
        <p:txBody>
          <a:bodyPr wrap="none" rtlCol="0">
            <a:spAutoFit/>
          </a:bodyPr>
          <a:lstStyle/>
          <a:p>
            <a:r>
              <a:rPr lang="es-ES" dirty="0" err="1" smtClean="0"/>
              <a:t>ferrin</a:t>
            </a:r>
            <a:endParaRPr lang="en-US" dirty="0"/>
          </a:p>
        </p:txBody>
      </p:sp>
    </p:spTree>
    <p:extLst>
      <p:ext uri="{BB962C8B-B14F-4D97-AF65-F5344CB8AC3E}">
        <p14:creationId xmlns:p14="http://schemas.microsoft.com/office/powerpoint/2010/main" val="168767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726273"/>
            <a:ext cx="8610600" cy="1293028"/>
          </a:xfrm>
        </p:spPr>
        <p:txBody>
          <a:bodyPr/>
          <a:lstStyle/>
          <a:p>
            <a:pPr algn="ctr"/>
            <a:r>
              <a:rPr lang="es-ES" dirty="0" smtClean="0"/>
              <a:t>Que son las  rentas financieras  </a:t>
            </a:r>
            <a:endParaRPr lang="en-US" dirty="0"/>
          </a:p>
        </p:txBody>
      </p:sp>
      <p:pic>
        <p:nvPicPr>
          <p:cNvPr id="4" name="Marcador de contenido 3"/>
          <p:cNvPicPr>
            <a:picLocks noGrp="1" noChangeAspect="1"/>
          </p:cNvPicPr>
          <p:nvPr>
            <p:ph idx="1"/>
          </p:nvPr>
        </p:nvPicPr>
        <p:blipFill>
          <a:blip r:embed="rId2"/>
          <a:stretch>
            <a:fillRect/>
          </a:stretch>
        </p:blipFill>
        <p:spPr>
          <a:xfrm>
            <a:off x="7051674" y="3106410"/>
            <a:ext cx="4518025" cy="2526506"/>
          </a:xfrm>
          <a:prstGeom prst="rect">
            <a:avLst/>
          </a:prstGeom>
        </p:spPr>
      </p:pic>
      <p:sp>
        <p:nvSpPr>
          <p:cNvPr id="5" name="Rectángulo 4"/>
          <p:cNvSpPr/>
          <p:nvPr/>
        </p:nvSpPr>
        <p:spPr>
          <a:xfrm>
            <a:off x="431800" y="2615337"/>
            <a:ext cx="6096000" cy="1754326"/>
          </a:xfrm>
          <a:prstGeom prst="rect">
            <a:avLst/>
          </a:prstGeom>
        </p:spPr>
        <p:txBody>
          <a:bodyPr>
            <a:spAutoFit/>
          </a:bodyPr>
          <a:lstStyle/>
          <a:p>
            <a:r>
              <a:rPr lang="es-ES" dirty="0"/>
              <a:t>Una renta financiera es un conjunto de capitales con unos vencimientos que completan un intervalo de tiempo. ... En cada una de esas partes tenemos un capital (término) que vence en algún momento de dicho período (normalmente al principio o al final del mismo)</a:t>
            </a:r>
            <a:endParaRPr lang="en-US" dirty="0"/>
          </a:p>
        </p:txBody>
      </p:sp>
      <p:sp>
        <p:nvSpPr>
          <p:cNvPr id="6" name="CuadroTexto 5"/>
          <p:cNvSpPr txBox="1"/>
          <p:nvPr/>
        </p:nvSpPr>
        <p:spPr>
          <a:xfrm>
            <a:off x="4254500" y="4965699"/>
            <a:ext cx="837089" cy="369332"/>
          </a:xfrm>
          <a:prstGeom prst="rect">
            <a:avLst/>
          </a:prstGeom>
          <a:noFill/>
        </p:spPr>
        <p:txBody>
          <a:bodyPr wrap="none" rtlCol="0">
            <a:spAutoFit/>
          </a:bodyPr>
          <a:lstStyle/>
          <a:p>
            <a:r>
              <a:rPr lang="es-ES" dirty="0" err="1" smtClean="0"/>
              <a:t>Ferrin</a:t>
            </a:r>
            <a:r>
              <a:rPr lang="es-ES" dirty="0" smtClean="0"/>
              <a:t> </a:t>
            </a:r>
            <a:endParaRPr lang="en-US" dirty="0"/>
          </a:p>
        </p:txBody>
      </p:sp>
    </p:spTree>
    <p:extLst>
      <p:ext uri="{BB962C8B-B14F-4D97-AF65-F5344CB8AC3E}">
        <p14:creationId xmlns:p14="http://schemas.microsoft.com/office/powerpoint/2010/main" val="157751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500" y="241058"/>
            <a:ext cx="8610600" cy="1293028"/>
          </a:xfrm>
        </p:spPr>
        <p:txBody>
          <a:bodyPr/>
          <a:lstStyle/>
          <a:p>
            <a:pPr algn="ctr"/>
            <a:r>
              <a:rPr lang="es-ES" dirty="0" smtClean="0"/>
              <a:t>Que es el préstamo </a:t>
            </a:r>
            <a:endParaRPr lang="en-US" dirty="0"/>
          </a:p>
        </p:txBody>
      </p:sp>
      <p:sp>
        <p:nvSpPr>
          <p:cNvPr id="3" name="Marcador de contenido 2"/>
          <p:cNvSpPr>
            <a:spLocks noGrp="1"/>
          </p:cNvSpPr>
          <p:nvPr>
            <p:ph idx="1"/>
          </p:nvPr>
        </p:nvSpPr>
        <p:spPr>
          <a:xfrm>
            <a:off x="609600" y="1750060"/>
            <a:ext cx="10820400" cy="4024125"/>
          </a:xfrm>
        </p:spPr>
        <p:txBody>
          <a:bodyPr/>
          <a:lstStyle/>
          <a:p>
            <a:r>
              <a:rPr lang="es-ES" dirty="0" smtClean="0"/>
              <a:t>El </a:t>
            </a:r>
            <a:r>
              <a:rPr lang="es-ES" dirty="0"/>
              <a:t>primer significado de crédito es usar el dinero de otro para pagar algo. En pocas palabras, es un préstamo. Por ejemplo: ... Ella está usando el dinero del banco para comprar la casa, y a cambio, Susana promete pagarle al banco una suma de dinero cada mes hasta completar la cantidad prestada</a:t>
            </a:r>
            <a:r>
              <a:rPr lang="es-ES" dirty="0" smtClean="0"/>
              <a:t>.</a:t>
            </a:r>
          </a:p>
          <a:p>
            <a:endParaRPr lang="en-US" dirty="0"/>
          </a:p>
        </p:txBody>
      </p:sp>
      <p:pic>
        <p:nvPicPr>
          <p:cNvPr id="4" name="Imagen 3"/>
          <p:cNvPicPr>
            <a:picLocks noChangeAspect="1"/>
          </p:cNvPicPr>
          <p:nvPr/>
        </p:nvPicPr>
        <p:blipFill>
          <a:blip r:embed="rId2"/>
          <a:stretch>
            <a:fillRect/>
          </a:stretch>
        </p:blipFill>
        <p:spPr>
          <a:xfrm>
            <a:off x="2636837" y="3233737"/>
            <a:ext cx="3382963" cy="3382963"/>
          </a:xfrm>
          <a:prstGeom prst="rect">
            <a:avLst/>
          </a:prstGeom>
        </p:spPr>
      </p:pic>
      <p:sp>
        <p:nvSpPr>
          <p:cNvPr id="5" name="CuadroTexto 4"/>
          <p:cNvSpPr txBox="1"/>
          <p:nvPr/>
        </p:nvSpPr>
        <p:spPr>
          <a:xfrm>
            <a:off x="8047038" y="4889500"/>
            <a:ext cx="1641952" cy="369332"/>
          </a:xfrm>
          <a:prstGeom prst="rect">
            <a:avLst/>
          </a:prstGeom>
          <a:noFill/>
        </p:spPr>
        <p:txBody>
          <a:bodyPr wrap="square" rtlCol="0">
            <a:spAutoFit/>
          </a:bodyPr>
          <a:lstStyle/>
          <a:p>
            <a:r>
              <a:rPr lang="es-ES" dirty="0" err="1" smtClean="0"/>
              <a:t>Ferrin</a:t>
            </a:r>
            <a:r>
              <a:rPr lang="es-ES" dirty="0" smtClean="0"/>
              <a:t> </a:t>
            </a:r>
            <a:endParaRPr lang="en-US" dirty="0"/>
          </a:p>
        </p:txBody>
      </p:sp>
    </p:spTree>
    <p:extLst>
      <p:ext uri="{BB962C8B-B14F-4D97-AF65-F5344CB8AC3E}">
        <p14:creationId xmlns:p14="http://schemas.microsoft.com/office/powerpoint/2010/main" val="3426305846"/>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76</TotalTime>
  <Words>754</Words>
  <Application>Microsoft Office PowerPoint</Application>
  <PresentationFormat>Panorámica</PresentationFormat>
  <Paragraphs>70</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Century Gothic</vt:lpstr>
      <vt:lpstr>Estela de condensación</vt:lpstr>
      <vt:lpstr>CONCEPTOS  GENERALES DE LA MATEMATICA FINANCIERA</vt:lpstr>
      <vt:lpstr>QUE ES  LA MATEMATICAS FINACIERA </vt:lpstr>
      <vt:lpstr>PARA QUE SIRVE LA MATEMATICA FINANCIERA </vt:lpstr>
      <vt:lpstr>QUE ES LA FORMA DEL INTERES SIMPLES Y COMPUESTOS </vt:lpstr>
      <vt:lpstr>EL VALOR PRESENTE Y EL VALOR FUTURO DE LA MATEMATICAS FINACIERA </vt:lpstr>
      <vt:lpstr>QUE ES LA MORTIZACION Y CUALES SON LOS TIPOS </vt:lpstr>
      <vt:lpstr>CUAL ES LA APLICACION EN LA MATEMATICA FINANCIERA </vt:lpstr>
      <vt:lpstr>Que son las  rentas financieras  </vt:lpstr>
      <vt:lpstr>Que es el préstamo </vt:lpstr>
      <vt:lpstr>Que es un crédito </vt:lpstr>
      <vt:lpstr>Diferencia entre prestamo y crédito </vt:lpstr>
      <vt:lpstr>Tipos de préstamo </vt:lpstr>
      <vt:lpstr>Tipos de créditos </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CONCEPTOS  GENERALES DE LA MATEMATICA FINANCIERA</dc:title>
  <dc:creator>PERSONAL</dc:creator>
  <cp:lastModifiedBy>PERSONAL</cp:lastModifiedBy>
  <cp:revision>7</cp:revision>
  <dcterms:created xsi:type="dcterms:W3CDTF">2021-11-10T16:05:26Z</dcterms:created>
  <dcterms:modified xsi:type="dcterms:W3CDTF">2021-11-10T17:22:08Z</dcterms:modified>
</cp:coreProperties>
</file>