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4168" r:id="rId4"/>
  </p:sldMasterIdLst>
  <p:notesMasterIdLst>
    <p:notesMasterId r:id="rId34"/>
  </p:notesMasterIdLst>
  <p:handoutMasterIdLst>
    <p:handoutMasterId r:id="rId35"/>
  </p:handoutMasterIdLst>
  <p:sldIdLst>
    <p:sldId id="279" r:id="rId5"/>
    <p:sldId id="276" r:id="rId6"/>
    <p:sldId id="280" r:id="rId7"/>
    <p:sldId id="281" r:id="rId8"/>
    <p:sldId id="306" r:id="rId9"/>
    <p:sldId id="307" r:id="rId10"/>
    <p:sldId id="282" r:id="rId11"/>
    <p:sldId id="283" r:id="rId12"/>
    <p:sldId id="284" r:id="rId13"/>
    <p:sldId id="285" r:id="rId14"/>
    <p:sldId id="288" r:id="rId15"/>
    <p:sldId id="287" r:id="rId16"/>
    <p:sldId id="286" r:id="rId17"/>
    <p:sldId id="289" r:id="rId18"/>
    <p:sldId id="290" r:id="rId19"/>
    <p:sldId id="291" r:id="rId20"/>
    <p:sldId id="293" r:id="rId21"/>
    <p:sldId id="294" r:id="rId22"/>
    <p:sldId id="295" r:id="rId23"/>
    <p:sldId id="296" r:id="rId24"/>
    <p:sldId id="301" r:id="rId25"/>
    <p:sldId id="300" r:id="rId26"/>
    <p:sldId id="299" r:id="rId27"/>
    <p:sldId id="297" r:id="rId28"/>
    <p:sldId id="302" r:id="rId29"/>
    <p:sldId id="304" r:id="rId30"/>
    <p:sldId id="305" r:id="rId31"/>
    <p:sldId id="303" r:id="rId32"/>
    <p:sldId id="298" r:id="rId33"/>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2" autoAdjust="0"/>
    <p:restoredTop sz="86640" autoAdjust="0"/>
  </p:normalViewPr>
  <p:slideViewPr>
    <p:cSldViewPr snapToGrid="0">
      <p:cViewPr varScale="1">
        <p:scale>
          <a:sx n="79" d="100"/>
          <a:sy n="79" d="100"/>
        </p:scale>
        <p:origin x="162" y="54"/>
      </p:cViewPr>
      <p:guideLst/>
    </p:cSldViewPr>
  </p:slideViewPr>
  <p:notesTextViewPr>
    <p:cViewPr>
      <p:scale>
        <a:sx n="1" d="1"/>
        <a:sy n="1" d="1"/>
      </p:scale>
      <p:origin x="0" y="0"/>
    </p:cViewPr>
  </p:notesTextViewPr>
  <p:notesViewPr>
    <p:cSldViewPr snapToGrid="0">
      <p:cViewPr varScale="1">
        <p:scale>
          <a:sx n="74" d="100"/>
          <a:sy n="74" d="100"/>
        </p:scale>
        <p:origin x="406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xmlns="" id="{9B5FB6F5-51EC-43FD-B8CF-E736365348B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posición de fecha 2">
            <a:extLst>
              <a:ext uri="{FF2B5EF4-FFF2-40B4-BE49-F238E27FC236}">
                <a16:creationId xmlns:a16="http://schemas.microsoft.com/office/drawing/2014/main" xmlns="" id="{347FF874-B3EC-470E-8EA6-5BF0F789B4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C7EEA255-14D4-40F6-8532-CE0FA145A0A4}" type="datetime1">
              <a:rPr lang="es-ES" smtClean="0"/>
              <a:t>17/11/2021</a:t>
            </a:fld>
            <a:endParaRPr lang="es-ES" dirty="0"/>
          </a:p>
        </p:txBody>
      </p:sp>
      <p:sp>
        <p:nvSpPr>
          <p:cNvPr id="4" name="Marcador de posición de pie de página 3">
            <a:extLst>
              <a:ext uri="{FF2B5EF4-FFF2-40B4-BE49-F238E27FC236}">
                <a16:creationId xmlns:a16="http://schemas.microsoft.com/office/drawing/2014/main" xmlns="" id="{40F35E46-8EA0-4D31-B53D-1DC006F225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xmlns="" id="{1089EA35-CB71-49D2-A823-EBB877793B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849CF80-918C-4346-8274-A92117EC4DD0}" type="slidenum">
              <a:rPr lang="es-ES" smtClean="0"/>
              <a:t>‹Nº›</a:t>
            </a:fld>
            <a:endParaRPr lang="es-ES"/>
          </a:p>
        </p:txBody>
      </p:sp>
    </p:spTree>
    <p:extLst>
      <p:ext uri="{BB962C8B-B14F-4D97-AF65-F5344CB8AC3E}">
        <p14:creationId xmlns:p14="http://schemas.microsoft.com/office/powerpoint/2010/main" val="1765724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posición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1DE46-02B6-458F-AA21-DA6E0D32FDA0}" type="datetime1">
              <a:rPr lang="es-ES" smtClean="0"/>
              <a:pPr/>
              <a:t>17/11/2021</a:t>
            </a:fld>
            <a:endParaRPr lang="es-ES" dirty="0"/>
          </a:p>
        </p:txBody>
      </p:sp>
      <p:sp>
        <p:nvSpPr>
          <p:cNvPr id="4" name="Marcador de posición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0279F17-7BA4-49BC-BB37-7F646CF8D2F0}" type="slidenum">
              <a:rPr lang="es-ES" noProof="0" smtClean="0"/>
              <a:t>‹Nº›</a:t>
            </a:fld>
            <a:endParaRPr lang="es-ES" noProof="0"/>
          </a:p>
        </p:txBody>
      </p:sp>
    </p:spTree>
    <p:extLst>
      <p:ext uri="{BB962C8B-B14F-4D97-AF65-F5344CB8AC3E}">
        <p14:creationId xmlns:p14="http://schemas.microsoft.com/office/powerpoint/2010/main" val="426574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a:t>
            </a:fld>
            <a:endParaRPr lang="es-ES"/>
          </a:p>
        </p:txBody>
      </p:sp>
    </p:spTree>
    <p:extLst>
      <p:ext uri="{BB962C8B-B14F-4D97-AF65-F5344CB8AC3E}">
        <p14:creationId xmlns:p14="http://schemas.microsoft.com/office/powerpoint/2010/main" val="1843154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11</a:t>
            </a:fld>
            <a:endParaRPr lang="es-ES"/>
          </a:p>
        </p:txBody>
      </p:sp>
    </p:spTree>
    <p:extLst>
      <p:ext uri="{BB962C8B-B14F-4D97-AF65-F5344CB8AC3E}">
        <p14:creationId xmlns:p14="http://schemas.microsoft.com/office/powerpoint/2010/main" val="2048524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12</a:t>
            </a:fld>
            <a:endParaRPr lang="es-ES"/>
          </a:p>
        </p:txBody>
      </p:sp>
    </p:spTree>
    <p:extLst>
      <p:ext uri="{BB962C8B-B14F-4D97-AF65-F5344CB8AC3E}">
        <p14:creationId xmlns:p14="http://schemas.microsoft.com/office/powerpoint/2010/main" val="80543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13</a:t>
            </a:fld>
            <a:endParaRPr lang="es-ES"/>
          </a:p>
        </p:txBody>
      </p:sp>
    </p:spTree>
    <p:extLst>
      <p:ext uri="{BB962C8B-B14F-4D97-AF65-F5344CB8AC3E}">
        <p14:creationId xmlns:p14="http://schemas.microsoft.com/office/powerpoint/2010/main" val="26672841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14</a:t>
            </a:fld>
            <a:endParaRPr lang="es-ES"/>
          </a:p>
        </p:txBody>
      </p:sp>
    </p:spTree>
    <p:extLst>
      <p:ext uri="{BB962C8B-B14F-4D97-AF65-F5344CB8AC3E}">
        <p14:creationId xmlns:p14="http://schemas.microsoft.com/office/powerpoint/2010/main" val="1463647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15</a:t>
            </a:fld>
            <a:endParaRPr lang="es-ES"/>
          </a:p>
        </p:txBody>
      </p:sp>
    </p:spTree>
    <p:extLst>
      <p:ext uri="{BB962C8B-B14F-4D97-AF65-F5344CB8AC3E}">
        <p14:creationId xmlns:p14="http://schemas.microsoft.com/office/powerpoint/2010/main" val="15013189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16</a:t>
            </a:fld>
            <a:endParaRPr lang="es-ES"/>
          </a:p>
        </p:txBody>
      </p:sp>
    </p:spTree>
    <p:extLst>
      <p:ext uri="{BB962C8B-B14F-4D97-AF65-F5344CB8AC3E}">
        <p14:creationId xmlns:p14="http://schemas.microsoft.com/office/powerpoint/2010/main" val="35597154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17</a:t>
            </a:fld>
            <a:endParaRPr lang="es-ES"/>
          </a:p>
        </p:txBody>
      </p:sp>
    </p:spTree>
    <p:extLst>
      <p:ext uri="{BB962C8B-B14F-4D97-AF65-F5344CB8AC3E}">
        <p14:creationId xmlns:p14="http://schemas.microsoft.com/office/powerpoint/2010/main" val="6460040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18</a:t>
            </a:fld>
            <a:endParaRPr lang="es-ES"/>
          </a:p>
        </p:txBody>
      </p:sp>
    </p:spTree>
    <p:extLst>
      <p:ext uri="{BB962C8B-B14F-4D97-AF65-F5344CB8AC3E}">
        <p14:creationId xmlns:p14="http://schemas.microsoft.com/office/powerpoint/2010/main" val="587545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19</a:t>
            </a:fld>
            <a:endParaRPr lang="es-ES"/>
          </a:p>
        </p:txBody>
      </p:sp>
    </p:spTree>
    <p:extLst>
      <p:ext uri="{BB962C8B-B14F-4D97-AF65-F5344CB8AC3E}">
        <p14:creationId xmlns:p14="http://schemas.microsoft.com/office/powerpoint/2010/main" val="448257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20</a:t>
            </a:fld>
            <a:endParaRPr lang="es-ES"/>
          </a:p>
        </p:txBody>
      </p:sp>
    </p:spTree>
    <p:extLst>
      <p:ext uri="{BB962C8B-B14F-4D97-AF65-F5344CB8AC3E}">
        <p14:creationId xmlns:p14="http://schemas.microsoft.com/office/powerpoint/2010/main" val="186679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3</a:t>
            </a:fld>
            <a:endParaRPr lang="es-ES"/>
          </a:p>
        </p:txBody>
      </p:sp>
    </p:spTree>
    <p:extLst>
      <p:ext uri="{BB962C8B-B14F-4D97-AF65-F5344CB8AC3E}">
        <p14:creationId xmlns:p14="http://schemas.microsoft.com/office/powerpoint/2010/main" val="17039231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21</a:t>
            </a:fld>
            <a:endParaRPr lang="es-ES"/>
          </a:p>
        </p:txBody>
      </p:sp>
    </p:spTree>
    <p:extLst>
      <p:ext uri="{BB962C8B-B14F-4D97-AF65-F5344CB8AC3E}">
        <p14:creationId xmlns:p14="http://schemas.microsoft.com/office/powerpoint/2010/main" val="27264429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22</a:t>
            </a:fld>
            <a:endParaRPr lang="es-ES"/>
          </a:p>
        </p:txBody>
      </p:sp>
    </p:spTree>
    <p:extLst>
      <p:ext uri="{BB962C8B-B14F-4D97-AF65-F5344CB8AC3E}">
        <p14:creationId xmlns:p14="http://schemas.microsoft.com/office/powerpoint/2010/main" val="28849201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23</a:t>
            </a:fld>
            <a:endParaRPr lang="es-ES"/>
          </a:p>
        </p:txBody>
      </p:sp>
    </p:spTree>
    <p:extLst>
      <p:ext uri="{BB962C8B-B14F-4D97-AF65-F5344CB8AC3E}">
        <p14:creationId xmlns:p14="http://schemas.microsoft.com/office/powerpoint/2010/main" val="10372824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24</a:t>
            </a:fld>
            <a:endParaRPr lang="es-ES"/>
          </a:p>
        </p:txBody>
      </p:sp>
    </p:spTree>
    <p:extLst>
      <p:ext uri="{BB962C8B-B14F-4D97-AF65-F5344CB8AC3E}">
        <p14:creationId xmlns:p14="http://schemas.microsoft.com/office/powerpoint/2010/main" val="39432140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25</a:t>
            </a:fld>
            <a:endParaRPr lang="es-ES"/>
          </a:p>
        </p:txBody>
      </p:sp>
    </p:spTree>
    <p:extLst>
      <p:ext uri="{BB962C8B-B14F-4D97-AF65-F5344CB8AC3E}">
        <p14:creationId xmlns:p14="http://schemas.microsoft.com/office/powerpoint/2010/main" val="2123460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26</a:t>
            </a:fld>
            <a:endParaRPr lang="es-ES"/>
          </a:p>
        </p:txBody>
      </p:sp>
    </p:spTree>
    <p:extLst>
      <p:ext uri="{BB962C8B-B14F-4D97-AF65-F5344CB8AC3E}">
        <p14:creationId xmlns:p14="http://schemas.microsoft.com/office/powerpoint/2010/main" val="12658418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27</a:t>
            </a:fld>
            <a:endParaRPr lang="es-ES"/>
          </a:p>
        </p:txBody>
      </p:sp>
    </p:spTree>
    <p:extLst>
      <p:ext uri="{BB962C8B-B14F-4D97-AF65-F5344CB8AC3E}">
        <p14:creationId xmlns:p14="http://schemas.microsoft.com/office/powerpoint/2010/main" val="42248706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28</a:t>
            </a:fld>
            <a:endParaRPr lang="es-ES"/>
          </a:p>
        </p:txBody>
      </p:sp>
    </p:spTree>
    <p:extLst>
      <p:ext uri="{BB962C8B-B14F-4D97-AF65-F5344CB8AC3E}">
        <p14:creationId xmlns:p14="http://schemas.microsoft.com/office/powerpoint/2010/main" val="1427110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29</a:t>
            </a:fld>
            <a:endParaRPr lang="es-ES"/>
          </a:p>
        </p:txBody>
      </p:sp>
    </p:spTree>
    <p:extLst>
      <p:ext uri="{BB962C8B-B14F-4D97-AF65-F5344CB8AC3E}">
        <p14:creationId xmlns:p14="http://schemas.microsoft.com/office/powerpoint/2010/main" val="3807177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4</a:t>
            </a:fld>
            <a:endParaRPr lang="es-ES"/>
          </a:p>
        </p:txBody>
      </p:sp>
    </p:spTree>
    <p:extLst>
      <p:ext uri="{BB962C8B-B14F-4D97-AF65-F5344CB8AC3E}">
        <p14:creationId xmlns:p14="http://schemas.microsoft.com/office/powerpoint/2010/main" val="3586779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5</a:t>
            </a:fld>
            <a:endParaRPr lang="es-ES"/>
          </a:p>
        </p:txBody>
      </p:sp>
    </p:spTree>
    <p:extLst>
      <p:ext uri="{BB962C8B-B14F-4D97-AF65-F5344CB8AC3E}">
        <p14:creationId xmlns:p14="http://schemas.microsoft.com/office/powerpoint/2010/main" val="13202622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6</a:t>
            </a:fld>
            <a:endParaRPr lang="es-ES"/>
          </a:p>
        </p:txBody>
      </p:sp>
    </p:spTree>
    <p:extLst>
      <p:ext uri="{BB962C8B-B14F-4D97-AF65-F5344CB8AC3E}">
        <p14:creationId xmlns:p14="http://schemas.microsoft.com/office/powerpoint/2010/main" val="27642840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7</a:t>
            </a:fld>
            <a:endParaRPr lang="es-ES"/>
          </a:p>
        </p:txBody>
      </p:sp>
    </p:spTree>
    <p:extLst>
      <p:ext uri="{BB962C8B-B14F-4D97-AF65-F5344CB8AC3E}">
        <p14:creationId xmlns:p14="http://schemas.microsoft.com/office/powerpoint/2010/main" val="25010000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8</a:t>
            </a:fld>
            <a:endParaRPr lang="es-ES"/>
          </a:p>
        </p:txBody>
      </p:sp>
    </p:spTree>
    <p:extLst>
      <p:ext uri="{BB962C8B-B14F-4D97-AF65-F5344CB8AC3E}">
        <p14:creationId xmlns:p14="http://schemas.microsoft.com/office/powerpoint/2010/main" val="6160542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9</a:t>
            </a:fld>
            <a:endParaRPr lang="es-ES"/>
          </a:p>
        </p:txBody>
      </p:sp>
    </p:spTree>
    <p:extLst>
      <p:ext uri="{BB962C8B-B14F-4D97-AF65-F5344CB8AC3E}">
        <p14:creationId xmlns:p14="http://schemas.microsoft.com/office/powerpoint/2010/main" val="3076781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a:p>
        </p:txBody>
      </p:sp>
      <p:sp>
        <p:nvSpPr>
          <p:cNvPr id="4" name="Marcador de posición de número de diapositiva 3"/>
          <p:cNvSpPr>
            <a:spLocks noGrp="1"/>
          </p:cNvSpPr>
          <p:nvPr>
            <p:ph type="sldNum" sz="quarter" idx="10"/>
          </p:nvPr>
        </p:nvSpPr>
        <p:spPr/>
        <p:txBody>
          <a:bodyPr rtlCol="0"/>
          <a:lstStyle/>
          <a:p>
            <a:pPr rtl="0"/>
            <a:fld id="{B0279F17-7BA4-49BC-BB37-7F646CF8D2F0}" type="slidenum">
              <a:rPr lang="es-ES" smtClean="0"/>
              <a:t>10</a:t>
            </a:fld>
            <a:endParaRPr lang="es-ES"/>
          </a:p>
        </p:txBody>
      </p:sp>
    </p:spTree>
    <p:extLst>
      <p:ext uri="{BB962C8B-B14F-4D97-AF65-F5344CB8AC3E}">
        <p14:creationId xmlns:p14="http://schemas.microsoft.com/office/powerpoint/2010/main" val="19054094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9" name="Imagen 8" descr="HD-PanelTitle-GrommetsCombine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Título 1"/>
          <p:cNvSpPr>
            <a:spLocks noGrp="1"/>
          </p:cNvSpPr>
          <p:nvPr>
            <p:ph type="ctrTitle"/>
          </p:nvPr>
        </p:nvSpPr>
        <p:spPr>
          <a:xfrm>
            <a:off x="2692398" y="1871131"/>
            <a:ext cx="6815669" cy="1515533"/>
          </a:xfrm>
        </p:spPr>
        <p:txBody>
          <a:bodyPr rtlCol="0" anchor="b">
            <a:noAutofit/>
          </a:bodyPr>
          <a:lstStyle>
            <a:lvl1pPr algn="ctr">
              <a:defRPr sz="5400">
                <a:effectLst/>
              </a:defRPr>
            </a:lvl1pPr>
          </a:lstStyle>
          <a:p>
            <a:pPr rtl="0"/>
            <a:r>
              <a:rPr lang="es-ES" noProof="0" smtClean="0"/>
              <a:t>Haga clic para modificar el estilo de título del patrón</a:t>
            </a:r>
            <a:endParaRPr lang="es-ES" noProof="0"/>
          </a:p>
        </p:txBody>
      </p:sp>
      <p:sp>
        <p:nvSpPr>
          <p:cNvPr id="3" name="Subtítulo 2"/>
          <p:cNvSpPr>
            <a:spLocks noGrp="1"/>
          </p:cNvSpPr>
          <p:nvPr>
            <p:ph type="subTitle" idx="1" hasCustomPrompt="1"/>
          </p:nvPr>
        </p:nvSpPr>
        <p:spPr>
          <a:xfrm>
            <a:off x="2692398" y="3657597"/>
            <a:ext cx="6815669" cy="1320802"/>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ES" noProof="0"/>
              <a:t>Haga clic para editar el estilo de subtítulo del patrón</a:t>
            </a:r>
          </a:p>
        </p:txBody>
      </p:sp>
      <p:sp>
        <p:nvSpPr>
          <p:cNvPr id="4" name="Marcador de posición de fecha 3"/>
          <p:cNvSpPr>
            <a:spLocks noGrp="1"/>
          </p:cNvSpPr>
          <p:nvPr>
            <p:ph type="dt" sz="half" idx="10"/>
          </p:nvPr>
        </p:nvSpPr>
        <p:spPr>
          <a:xfrm>
            <a:off x="7983232" y="5037663"/>
            <a:ext cx="897467" cy="279400"/>
          </a:xfrm>
        </p:spPr>
        <p:txBody>
          <a:bodyPr rtlCol="0"/>
          <a:lstStyle/>
          <a:p>
            <a:pPr rtl="0"/>
            <a:fld id="{970AD9AB-239E-449F-A640-8D18A7212FAA}" type="datetime1">
              <a:rPr lang="es-ES" noProof="0" smtClean="0"/>
              <a:t>17/11/2021</a:t>
            </a:fld>
            <a:endParaRPr lang="es-ES" noProof="0"/>
          </a:p>
        </p:txBody>
      </p:sp>
      <p:sp>
        <p:nvSpPr>
          <p:cNvPr id="5" name="Marcador de posición de pie de página 4"/>
          <p:cNvSpPr>
            <a:spLocks noGrp="1"/>
          </p:cNvSpPr>
          <p:nvPr>
            <p:ph type="ftr" sz="quarter" idx="11"/>
          </p:nvPr>
        </p:nvSpPr>
        <p:spPr>
          <a:xfrm>
            <a:off x="2692397" y="5037663"/>
            <a:ext cx="5214635" cy="279400"/>
          </a:xfrm>
        </p:spPr>
        <p:txBody>
          <a:bodyPr rtlCol="0"/>
          <a:lstStyle/>
          <a:p>
            <a:pPr rtl="0"/>
            <a:endParaRPr lang="es-ES" noProof="0"/>
          </a:p>
        </p:txBody>
      </p:sp>
      <p:sp>
        <p:nvSpPr>
          <p:cNvPr id="6" name="Marcador de posición de número de diapositiva 5"/>
          <p:cNvSpPr>
            <a:spLocks noGrp="1"/>
          </p:cNvSpPr>
          <p:nvPr>
            <p:ph type="sldNum" sz="quarter" idx="12"/>
          </p:nvPr>
        </p:nvSpPr>
        <p:spPr>
          <a:xfrm>
            <a:off x="8956900" y="5037663"/>
            <a:ext cx="551167" cy="279400"/>
          </a:xfrm>
        </p:spPr>
        <p:txBody>
          <a:bodyPr rtlCol="0"/>
          <a:lstStyle/>
          <a:p>
            <a:pPr rtl="0"/>
            <a:fld id="{330EA680-D336-4FF7-8B7A-9848BB0A1C32}" type="slidenum">
              <a:rPr lang="es-ES" noProof="0" smtClean="0"/>
              <a:t>‹Nº›</a:t>
            </a:fld>
            <a:endParaRPr lang="es-ES" noProof="0"/>
          </a:p>
        </p:txBody>
      </p:sp>
      <p:cxnSp>
        <p:nvCxnSpPr>
          <p:cNvPr id="15" name="Conector recto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918587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2015069" y="1752606"/>
            <a:ext cx="8158688" cy="1822514"/>
          </a:xfrm>
        </p:spPr>
        <p:txBody>
          <a:bodyPr rtlCol="0" anchor="b">
            <a:normAutofit/>
          </a:bodyPr>
          <a:lstStyle>
            <a:lvl1pPr algn="ctr">
              <a:defRPr sz="4400" b="0" cap="none"/>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2015067" y="3846051"/>
            <a:ext cx="8158690" cy="954547"/>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4BDB0475-10F8-4061-A00D-AEE7300BD2E7}" type="datetime1">
              <a:rPr lang="es-ES" noProof="0" smtClean="0"/>
              <a:t>17/11/2021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cxnSp>
        <p:nvCxnSpPr>
          <p:cNvPr id="16" name="Conector recto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8369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cxnSp>
        <p:nvCxnSpPr>
          <p:cNvPr id="8" name="Conector recto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sz="half" idx="1" hasCustomPrompt="1"/>
          </p:nvPr>
        </p:nvSpPr>
        <p:spPr>
          <a:xfrm>
            <a:off x="1298448" y="2560320"/>
            <a:ext cx="4718304" cy="3310128"/>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181344" y="2560320"/>
            <a:ext cx="4718304" cy="3310128"/>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2B5B011B-CFE8-4324-B7F8-6F41AE90A20F}" type="datetime1">
              <a:rPr lang="es-ES" noProof="0" smtClean="0"/>
              <a:t>17/11/2021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spTree>
    <p:extLst>
      <p:ext uri="{BB962C8B-B14F-4D97-AF65-F5344CB8AC3E}">
        <p14:creationId xmlns:p14="http://schemas.microsoft.com/office/powerpoint/2010/main" val="13363795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a:defRPr/>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1295400" y="2530739"/>
            <a:ext cx="4718304" cy="476250"/>
          </a:xfrm>
        </p:spPr>
        <p:txBody>
          <a:bodyPr rtlCol="0" anchor="b">
            <a:noAutofit/>
          </a:bodyPr>
          <a:lstStyle>
            <a:lvl1pPr marL="0" indent="0">
              <a:buNone/>
              <a:defRPr sz="2800" b="0">
                <a:solidFill>
                  <a:schemeClr val="accent3"/>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295400" y="3116261"/>
            <a:ext cx="4718304" cy="2632605"/>
          </a:xfrm>
        </p:spPr>
        <p:txBody>
          <a:bodyPr rtlCol="0" anchor="t">
            <a:normAutofit/>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180671" y="2530739"/>
            <a:ext cx="4718304" cy="476250"/>
          </a:xfrm>
        </p:spPr>
        <p:txBody>
          <a:bodyPr rtlCol="0" anchor="b">
            <a:noAutofit/>
          </a:bodyPr>
          <a:lstStyle>
            <a:lvl1pPr marL="0" indent="0">
              <a:buNone/>
              <a:defRPr sz="2800" b="0">
                <a:solidFill>
                  <a:schemeClr val="accent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180671" y="3116261"/>
            <a:ext cx="4718304" cy="2632605"/>
          </a:xfrm>
        </p:spPr>
        <p:txBody>
          <a:bodyPr rtlCol="0" anchor="t">
            <a:normAutofit/>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B0F1376B-C18C-4D4E-A2B0-6A516315D2E1}" type="datetime1">
              <a:rPr lang="es-ES" noProof="0" smtClean="0"/>
              <a:t>17/11/2021</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cxnSp>
        <p:nvCxnSpPr>
          <p:cNvPr id="18" name="Conector recto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9178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ontenido + foto a la derecha">
    <p:spTree>
      <p:nvGrpSpPr>
        <p:cNvPr id="1" name=""/>
        <p:cNvGrpSpPr/>
        <p:nvPr/>
      </p:nvGrpSpPr>
      <p:grpSpPr>
        <a:xfrm>
          <a:off x="0" y="0"/>
          <a:ext cx="0" cy="0"/>
          <a:chOff x="0" y="0"/>
          <a:chExt cx="0" cy="0"/>
        </a:xfrm>
      </p:grpSpPr>
      <p:cxnSp>
        <p:nvCxnSpPr>
          <p:cNvPr id="8" name="Conector recto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hasCustomPrompt="1"/>
          </p:nvPr>
        </p:nvSpPr>
        <p:spPr>
          <a:xfrm>
            <a:off x="1295403" y="982132"/>
            <a:ext cx="3580380" cy="1303867"/>
          </a:xfrm>
        </p:spPr>
        <p:txBody>
          <a:bodyPr rtlCol="0"/>
          <a:lstStyle>
            <a:lvl1pPr algn="l">
              <a:defRPr/>
            </a:lvl1pPr>
          </a:lstStyle>
          <a:p>
            <a:pPr rtl="0"/>
            <a:r>
              <a:rPr lang="es-ES" noProof="0"/>
              <a:t>Haga clic para editar el título</a:t>
            </a:r>
          </a:p>
        </p:txBody>
      </p:sp>
      <p:sp>
        <p:nvSpPr>
          <p:cNvPr id="5" name="Marcador de posición de fecha 4"/>
          <p:cNvSpPr>
            <a:spLocks noGrp="1"/>
          </p:cNvSpPr>
          <p:nvPr>
            <p:ph type="dt" sz="half" idx="10"/>
          </p:nvPr>
        </p:nvSpPr>
        <p:spPr/>
        <p:txBody>
          <a:bodyPr rtlCol="0"/>
          <a:lstStyle/>
          <a:p>
            <a:pPr rtl="0"/>
            <a:fld id="{A1AE89C7-FD85-4716-BC5B-C48B06FB534F}" type="datetime1">
              <a:rPr lang="es-ES" noProof="0" smtClean="0"/>
              <a:t>17/11/2021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sp>
        <p:nvSpPr>
          <p:cNvPr id="10" name="Paralelogramo 9">
            <a:extLst>
              <a:ext uri="{FF2B5EF4-FFF2-40B4-BE49-F238E27FC236}">
                <a16:creationId xmlns:a16="http://schemas.microsoft.com/office/drawing/2014/main" xmlns=""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Esquinas redondeadas 10">
            <a:extLst>
              <a:ext uri="{FF2B5EF4-FFF2-40B4-BE49-F238E27FC236}">
                <a16:creationId xmlns:a16="http://schemas.microsoft.com/office/drawing/2014/main" xmlns=""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Marcador de posición de imagen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es-ES" noProof="0"/>
              <a:t>Inserte o arrastre y coloque su foto</a:t>
            </a:r>
          </a:p>
        </p:txBody>
      </p:sp>
      <p:sp>
        <p:nvSpPr>
          <p:cNvPr id="13" name="Marcador de posición de texto 3">
            <a:extLst>
              <a:ext uri="{FF2B5EF4-FFF2-40B4-BE49-F238E27FC236}">
                <a16:creationId xmlns:a16="http://schemas.microsoft.com/office/drawing/2014/main" xmlns="" id="{809CB875-1032-49F8-A74E-BD0BA58F9727}"/>
              </a:ext>
            </a:extLst>
          </p:cNvPr>
          <p:cNvSpPr>
            <a:spLocks noGrp="1"/>
          </p:cNvSpPr>
          <p:nvPr>
            <p:ph type="body" sz="half" idx="2" hasCustomPrompt="1"/>
          </p:nvPr>
        </p:nvSpPr>
        <p:spPr>
          <a:xfrm>
            <a:off x="1295400" y="2556934"/>
            <a:ext cx="3580381" cy="331205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Tree>
    <p:extLst>
      <p:ext uri="{BB962C8B-B14F-4D97-AF65-F5344CB8AC3E}">
        <p14:creationId xmlns:p14="http://schemas.microsoft.com/office/powerpoint/2010/main" val="17824540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ntenido + foto a la derecha">
    <p:spTree>
      <p:nvGrpSpPr>
        <p:cNvPr id="1" name=""/>
        <p:cNvGrpSpPr/>
        <p:nvPr/>
      </p:nvGrpSpPr>
      <p:grpSpPr>
        <a:xfrm>
          <a:off x="0" y="0"/>
          <a:ext cx="0" cy="0"/>
          <a:chOff x="0" y="0"/>
          <a:chExt cx="0" cy="0"/>
        </a:xfrm>
      </p:grpSpPr>
      <p:cxnSp>
        <p:nvCxnSpPr>
          <p:cNvPr id="8" name="Conector recto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hasCustomPrompt="1"/>
          </p:nvPr>
        </p:nvSpPr>
        <p:spPr>
          <a:xfrm>
            <a:off x="1295403" y="982132"/>
            <a:ext cx="3580380" cy="1303867"/>
          </a:xfrm>
        </p:spPr>
        <p:txBody>
          <a:bodyPr rtlCol="0"/>
          <a:lstStyle>
            <a:lvl1pPr algn="l">
              <a:defRPr/>
            </a:lvl1pPr>
          </a:lstStyle>
          <a:p>
            <a:pPr rtl="0"/>
            <a:r>
              <a:rPr lang="es-ES" noProof="0"/>
              <a:t>Haga clic para editar el título</a:t>
            </a:r>
          </a:p>
        </p:txBody>
      </p:sp>
      <p:sp>
        <p:nvSpPr>
          <p:cNvPr id="3" name="Marcador de posición de contenido 2"/>
          <p:cNvSpPr>
            <a:spLocks noGrp="1"/>
          </p:cNvSpPr>
          <p:nvPr>
            <p:ph sz="half" idx="1" hasCustomPrompt="1"/>
          </p:nvPr>
        </p:nvSpPr>
        <p:spPr>
          <a:xfrm>
            <a:off x="5288294" y="895547"/>
            <a:ext cx="5871325" cy="4974901"/>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283F329C-E975-40F1-A291-1EA5A262E381}" type="datetime1">
              <a:rPr lang="es-ES" noProof="0" smtClean="0"/>
              <a:t>17/11/2021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sp>
        <p:nvSpPr>
          <p:cNvPr id="13" name="Marcador de posición de texto 3">
            <a:extLst>
              <a:ext uri="{FF2B5EF4-FFF2-40B4-BE49-F238E27FC236}">
                <a16:creationId xmlns:a16="http://schemas.microsoft.com/office/drawing/2014/main" xmlns="" id="{379CAAA9-085A-46C2-A892-DE935E67C328}"/>
              </a:ext>
            </a:extLst>
          </p:cNvPr>
          <p:cNvSpPr>
            <a:spLocks noGrp="1"/>
          </p:cNvSpPr>
          <p:nvPr>
            <p:ph type="body" sz="half" idx="2" hasCustomPrompt="1"/>
          </p:nvPr>
        </p:nvSpPr>
        <p:spPr>
          <a:xfrm>
            <a:off x="1295400" y="2556934"/>
            <a:ext cx="3580381" cy="331205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Tree>
    <p:extLst>
      <p:ext uri="{BB962C8B-B14F-4D97-AF65-F5344CB8AC3E}">
        <p14:creationId xmlns:p14="http://schemas.microsoft.com/office/powerpoint/2010/main" val="8871136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smtClean="0"/>
              <a:t>Haga clic para modificar el estilo de título del patrón</a:t>
            </a:r>
            <a:endParaRPr lang="es-ES" noProof="0"/>
          </a:p>
        </p:txBody>
      </p:sp>
      <p:sp>
        <p:nvSpPr>
          <p:cNvPr id="3" name="Marcador de posición de fecha 2"/>
          <p:cNvSpPr>
            <a:spLocks noGrp="1"/>
          </p:cNvSpPr>
          <p:nvPr>
            <p:ph type="dt" sz="half" idx="10"/>
          </p:nvPr>
        </p:nvSpPr>
        <p:spPr/>
        <p:txBody>
          <a:bodyPr rtlCol="0"/>
          <a:lstStyle/>
          <a:p>
            <a:pPr rtl="0"/>
            <a:fld id="{07E65AA9-64B9-4703-9406-A953B162DEB9}" type="datetime1">
              <a:rPr lang="es-ES" noProof="0" smtClean="0"/>
              <a:t>17/11/2021</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cxnSp>
        <p:nvCxnSpPr>
          <p:cNvPr id="14" name="Conector recto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8454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3A483BE3-305B-46CD-97F5-69B838974B21}" type="datetime1">
              <a:rPr lang="es-ES" noProof="0" smtClean="0"/>
              <a:t>17/11/2021</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spTree>
    <p:extLst>
      <p:ext uri="{BB962C8B-B14F-4D97-AF65-F5344CB8AC3E}">
        <p14:creationId xmlns:p14="http://schemas.microsoft.com/office/powerpoint/2010/main" val="3107929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cxnSp>
        <p:nvCxnSpPr>
          <p:cNvPr id="7" name="Conector recto 6"/>
          <p:cNvCxnSpPr/>
          <p:nvPr/>
        </p:nvCxnSpPr>
        <p:spPr>
          <a:xfrm>
            <a:off x="1396169" y="2421466"/>
            <a:ext cx="9407298"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p:nvPr>
        </p:nvSpPr>
        <p:spPr/>
        <p:txBody>
          <a:bodyPr rtlCol="0"/>
          <a:lstStyle>
            <a:lvl1pPr>
              <a:defRPr>
                <a:latin typeface="+mj-lt"/>
              </a:defRPr>
            </a:lvl1pPr>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p:txBody>
          <a:bodyPr rtlCol="0"/>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F5199314-1316-4F2F-BC9F-B3CFFC56F2C4}" type="datetime1">
              <a:rPr lang="es-ES" noProof="0" smtClean="0"/>
              <a:t>17/11/2021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spTree>
    <p:extLst>
      <p:ext uri="{BB962C8B-B14F-4D97-AF65-F5344CB8AC3E}">
        <p14:creationId xmlns:p14="http://schemas.microsoft.com/office/powerpoint/2010/main" val="2047178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res columnas">
    <p:spTree>
      <p:nvGrpSpPr>
        <p:cNvPr id="1" name=""/>
        <p:cNvGrpSpPr/>
        <p:nvPr/>
      </p:nvGrpSpPr>
      <p:grpSpPr>
        <a:xfrm>
          <a:off x="0" y="0"/>
          <a:ext cx="0" cy="0"/>
          <a:chOff x="0" y="0"/>
          <a:chExt cx="0" cy="0"/>
        </a:xfrm>
      </p:grpSpPr>
      <p:sp>
        <p:nvSpPr>
          <p:cNvPr id="7" name="Elipse 6">
            <a:extLst>
              <a:ext uri="{FF2B5EF4-FFF2-40B4-BE49-F238E27FC236}">
                <a16:creationId xmlns:a16="http://schemas.microsoft.com/office/drawing/2014/main" xmlns="" id="{98A5301E-AB93-4945-A0AA-2215B6872DB2}"/>
              </a:ext>
            </a:extLst>
          </p:cNvPr>
          <p:cNvSpPr>
            <a:spLocks noChangeAspect="1"/>
          </p:cNvSpPr>
          <p:nvPr userDrawn="1"/>
        </p:nvSpPr>
        <p:spPr>
          <a:xfrm>
            <a:off x="1871401" y="2602132"/>
            <a:ext cx="1801368" cy="180136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3" name="Elipse 12">
            <a:extLst>
              <a:ext uri="{FF2B5EF4-FFF2-40B4-BE49-F238E27FC236}">
                <a16:creationId xmlns:a16="http://schemas.microsoft.com/office/drawing/2014/main" xmlns="" id="{D2FF1D57-3E5F-584B-94C2-629CD166831B}"/>
              </a:ext>
            </a:extLst>
          </p:cNvPr>
          <p:cNvSpPr>
            <a:spLocks noChangeAspect="1"/>
          </p:cNvSpPr>
          <p:nvPr userDrawn="1"/>
        </p:nvSpPr>
        <p:spPr>
          <a:xfrm>
            <a:off x="5194632" y="2602132"/>
            <a:ext cx="1801368" cy="180136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5" name="Elipse 14">
            <a:extLst>
              <a:ext uri="{FF2B5EF4-FFF2-40B4-BE49-F238E27FC236}">
                <a16:creationId xmlns:a16="http://schemas.microsoft.com/office/drawing/2014/main" xmlns="" id="{90A619F7-99B1-EB46-8946-F77C733C4D86}"/>
              </a:ext>
            </a:extLst>
          </p:cNvPr>
          <p:cNvSpPr>
            <a:spLocks noChangeAspect="1"/>
          </p:cNvSpPr>
          <p:nvPr userDrawn="1"/>
        </p:nvSpPr>
        <p:spPr>
          <a:xfrm>
            <a:off x="8519230" y="2602132"/>
            <a:ext cx="1801368" cy="180136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p:nvPr>
        </p:nvSpPr>
        <p:spPr>
          <a:xfrm>
            <a:off x="1295402" y="982132"/>
            <a:ext cx="9601196" cy="1303867"/>
          </a:xfrm>
        </p:spPr>
        <p:txBody>
          <a:bodyPr rtlCol="0"/>
          <a:lstStyle/>
          <a:p>
            <a:pPr rtl="0"/>
            <a:r>
              <a:rPr lang="es-ES" noProof="0" smtClean="0"/>
              <a:t>Haga clic para modificar el estilo de título del patrón</a:t>
            </a:r>
            <a:endParaRPr lang="es-ES" noProof="0"/>
          </a:p>
        </p:txBody>
      </p:sp>
      <p:sp>
        <p:nvSpPr>
          <p:cNvPr id="3" name="Marcador de posición de contenido 2"/>
          <p:cNvSpPr>
            <a:spLocks noGrp="1"/>
          </p:cNvSpPr>
          <p:nvPr>
            <p:ph idx="1" hasCustomPrompt="1"/>
          </p:nvPr>
        </p:nvSpPr>
        <p:spPr>
          <a:xfrm>
            <a:off x="1295401" y="4804495"/>
            <a:ext cx="2952000" cy="1109133"/>
          </a:xfrm>
        </p:spPr>
        <p:txBody>
          <a:bodyPr rtlCol="0"/>
          <a:lstStyle/>
          <a:p>
            <a:pPr lvl="0" rtl="0"/>
            <a:r>
              <a:rPr lang="es-ES" noProof="0"/>
              <a:t>Editar estilos de texto del patrón</a:t>
            </a:r>
          </a:p>
          <a:p>
            <a:pPr lvl="1" rtl="0"/>
            <a:r>
              <a:rPr lang="es-ES" noProof="0"/>
              <a:t>Segundo nivel</a:t>
            </a:r>
          </a:p>
          <a:p>
            <a:pPr lvl="2" rtl="0"/>
            <a:r>
              <a:rPr lang="es-ES" noProof="0"/>
              <a:t>Tercer nivel</a:t>
            </a:r>
          </a:p>
        </p:txBody>
      </p:sp>
      <p:sp>
        <p:nvSpPr>
          <p:cNvPr id="4" name="Marcador de posición de fecha 3"/>
          <p:cNvSpPr>
            <a:spLocks noGrp="1"/>
          </p:cNvSpPr>
          <p:nvPr>
            <p:ph type="dt" sz="half" idx="10"/>
          </p:nvPr>
        </p:nvSpPr>
        <p:spPr/>
        <p:txBody>
          <a:bodyPr rtlCol="0"/>
          <a:lstStyle/>
          <a:p>
            <a:pPr rtl="0"/>
            <a:fld id="{B28530FD-5153-46B4-B5A7-F735ED51B0C9}" type="datetime1">
              <a:rPr lang="es-ES" noProof="0" smtClean="0"/>
              <a:t>17/11/2021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sp>
        <p:nvSpPr>
          <p:cNvPr id="9" name="Marcador de posición de contenido 2">
            <a:extLst>
              <a:ext uri="{FF2B5EF4-FFF2-40B4-BE49-F238E27FC236}">
                <a16:creationId xmlns:a16="http://schemas.microsoft.com/office/drawing/2014/main" xmlns="" id="{D2FC6D4A-DA65-4AB4-A214-ABFCCC77CE2F}"/>
              </a:ext>
            </a:extLst>
          </p:cNvPr>
          <p:cNvSpPr>
            <a:spLocks noGrp="1"/>
          </p:cNvSpPr>
          <p:nvPr>
            <p:ph idx="13" hasCustomPrompt="1"/>
          </p:nvPr>
        </p:nvSpPr>
        <p:spPr>
          <a:xfrm>
            <a:off x="4620000" y="4804495"/>
            <a:ext cx="2952000" cy="1109133"/>
          </a:xfrm>
        </p:spPr>
        <p:txBody>
          <a:bodyPr rtlCol="0"/>
          <a:lstStyle/>
          <a:p>
            <a:pPr lvl="0" rtl="0"/>
            <a:r>
              <a:rPr lang="es-ES" noProof="0"/>
              <a:t>Editar estilos de texto del patrón</a:t>
            </a:r>
          </a:p>
          <a:p>
            <a:pPr lvl="1" rtl="0"/>
            <a:r>
              <a:rPr lang="es-ES" noProof="0"/>
              <a:t>Segundo nivel</a:t>
            </a:r>
          </a:p>
          <a:p>
            <a:pPr lvl="2" rtl="0"/>
            <a:r>
              <a:rPr lang="es-ES" noProof="0"/>
              <a:t>Tercer nivel</a:t>
            </a:r>
          </a:p>
        </p:txBody>
      </p:sp>
      <p:sp>
        <p:nvSpPr>
          <p:cNvPr id="10" name="Marcador de posición de contenido 2">
            <a:extLst>
              <a:ext uri="{FF2B5EF4-FFF2-40B4-BE49-F238E27FC236}">
                <a16:creationId xmlns:a16="http://schemas.microsoft.com/office/drawing/2014/main" xmlns="" id="{64EDB116-654D-48D8-BED5-DCA5C06DA378}"/>
              </a:ext>
            </a:extLst>
          </p:cNvPr>
          <p:cNvSpPr>
            <a:spLocks noGrp="1"/>
          </p:cNvSpPr>
          <p:nvPr>
            <p:ph idx="14" hasCustomPrompt="1"/>
          </p:nvPr>
        </p:nvSpPr>
        <p:spPr>
          <a:xfrm>
            <a:off x="7944598" y="4804495"/>
            <a:ext cx="2952000" cy="1109133"/>
          </a:xfrm>
        </p:spPr>
        <p:txBody>
          <a:bodyPr rtlCol="0"/>
          <a:lstStyle/>
          <a:p>
            <a:pPr lvl="0" rtl="0"/>
            <a:r>
              <a:rPr lang="es-ES" noProof="0"/>
              <a:t>Editar estilos de texto del patrón</a:t>
            </a:r>
          </a:p>
          <a:p>
            <a:pPr lvl="1" rtl="0"/>
            <a:r>
              <a:rPr lang="es-ES" noProof="0"/>
              <a:t>Segundo nivel</a:t>
            </a:r>
          </a:p>
          <a:p>
            <a:pPr lvl="2" rtl="0"/>
            <a:r>
              <a:rPr lang="es-ES" noProof="0"/>
              <a:t>Tercer nivel</a:t>
            </a:r>
          </a:p>
        </p:txBody>
      </p:sp>
      <p:sp>
        <p:nvSpPr>
          <p:cNvPr id="12" name="Marcador de posición de imagen 11">
            <a:extLst>
              <a:ext uri="{FF2B5EF4-FFF2-40B4-BE49-F238E27FC236}">
                <a16:creationId xmlns:a16="http://schemas.microsoft.com/office/drawing/2014/main" xmlns="" id="{0E6232E7-9350-493B-BFD0-883015EB07CE}"/>
              </a:ext>
            </a:extLst>
          </p:cNvPr>
          <p:cNvSpPr>
            <a:spLocks noGrp="1" noChangeAspect="1"/>
          </p:cNvSpPr>
          <p:nvPr>
            <p:ph type="pic" sz="quarter" idx="15" hasCustomPrompt="1"/>
          </p:nvPr>
        </p:nvSpPr>
        <p:spPr>
          <a:xfrm>
            <a:off x="2191441" y="2922172"/>
            <a:ext cx="1161288" cy="1161288"/>
          </a:xfrm>
          <a:prstGeom prst="ellipse">
            <a:avLst/>
          </a:prstGeom>
          <a:noFill/>
        </p:spPr>
        <p:txBody>
          <a:bodyPr rtlCol="0" anchor="ctr"/>
          <a:lstStyle>
            <a:lvl1pPr marL="0" indent="0" algn="ctr">
              <a:buNone/>
              <a:defRPr sz="1400" i="1">
                <a:solidFill>
                  <a:schemeClr val="bg1"/>
                </a:solidFill>
              </a:defRPr>
            </a:lvl1pPr>
          </a:lstStyle>
          <a:p>
            <a:pPr rtl="0"/>
            <a:r>
              <a:rPr lang="es-ES" noProof="0"/>
              <a:t>Inserte icono o imagen</a:t>
            </a:r>
          </a:p>
        </p:txBody>
      </p:sp>
      <p:sp>
        <p:nvSpPr>
          <p:cNvPr id="14" name="Marcador de posición de imagen 13">
            <a:extLst>
              <a:ext uri="{FF2B5EF4-FFF2-40B4-BE49-F238E27FC236}">
                <a16:creationId xmlns:a16="http://schemas.microsoft.com/office/drawing/2014/main" xmlns="" id="{E13A6892-C6C0-404F-96AD-993154ED8C7C}"/>
              </a:ext>
            </a:extLst>
          </p:cNvPr>
          <p:cNvSpPr>
            <a:spLocks noGrp="1" noChangeAspect="1"/>
          </p:cNvSpPr>
          <p:nvPr>
            <p:ph type="pic" sz="quarter" idx="16" hasCustomPrompt="1"/>
          </p:nvPr>
        </p:nvSpPr>
        <p:spPr>
          <a:xfrm>
            <a:off x="5514672" y="2922172"/>
            <a:ext cx="1161288" cy="1161288"/>
          </a:xfrm>
          <a:prstGeom prst="ellipse">
            <a:avLst/>
          </a:prstGeom>
          <a:solidFill>
            <a:schemeClr val="accent2"/>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s-ES" noProof="0"/>
              <a:t>Inserte icono o imagen</a:t>
            </a:r>
          </a:p>
        </p:txBody>
      </p:sp>
      <p:sp>
        <p:nvSpPr>
          <p:cNvPr id="16" name="Marcador de posición de imagen 15">
            <a:extLst>
              <a:ext uri="{FF2B5EF4-FFF2-40B4-BE49-F238E27FC236}">
                <a16:creationId xmlns:a16="http://schemas.microsoft.com/office/drawing/2014/main" xmlns="" id="{70281C28-F044-4622-B651-CE20C022E723}"/>
              </a:ext>
            </a:extLst>
          </p:cNvPr>
          <p:cNvSpPr>
            <a:spLocks noGrp="1"/>
          </p:cNvSpPr>
          <p:nvPr>
            <p:ph type="pic" sz="quarter" idx="17" hasCustomPrompt="1"/>
          </p:nvPr>
        </p:nvSpPr>
        <p:spPr>
          <a:xfrm>
            <a:off x="8838000" y="2920902"/>
            <a:ext cx="1163828" cy="1163828"/>
          </a:xfrm>
          <a:prstGeom prst="ellipse">
            <a:avLst/>
          </a:prstGeom>
          <a:no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400" b="0" i="1">
                <a:solidFill>
                  <a:schemeClr val="bg1"/>
                </a:solidFill>
              </a:defRPr>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s-ES" noProof="0"/>
              <a:t>Inserte icono o imagen</a:t>
            </a:r>
          </a:p>
        </p:txBody>
      </p:sp>
    </p:spTree>
    <p:extLst>
      <p:ext uri="{BB962C8B-B14F-4D97-AF65-F5344CB8AC3E}">
        <p14:creationId xmlns:p14="http://schemas.microsoft.com/office/powerpoint/2010/main" val="14670372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columnas + foto">
    <p:spTree>
      <p:nvGrpSpPr>
        <p:cNvPr id="1" name=""/>
        <p:cNvGrpSpPr/>
        <p:nvPr/>
      </p:nvGrpSpPr>
      <p:grpSpPr>
        <a:xfrm>
          <a:off x="0" y="0"/>
          <a:ext cx="0" cy="0"/>
          <a:chOff x="0" y="0"/>
          <a:chExt cx="0" cy="0"/>
        </a:xfrm>
      </p:grpSpPr>
      <p:cxnSp>
        <p:nvCxnSpPr>
          <p:cNvPr id="8" name="Conector recto 7"/>
          <p:cNvCxnSpPr>
            <a:cxnSpLocks/>
          </p:cNvCxnSpPr>
          <p:nvPr/>
        </p:nvCxnSpPr>
        <p:spPr>
          <a:xfrm>
            <a:off x="3498694" y="2421466"/>
            <a:ext cx="740731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hasCustomPrompt="1"/>
          </p:nvPr>
        </p:nvSpPr>
        <p:spPr>
          <a:xfrm>
            <a:off x="3498694" y="982132"/>
            <a:ext cx="7397903" cy="1303867"/>
          </a:xfrm>
        </p:spPr>
        <p:txBody>
          <a:bodyPr rtlCol="0"/>
          <a:lstStyle/>
          <a:p>
            <a:pPr rtl="0"/>
            <a:r>
              <a:rPr lang="es-ES" noProof="0"/>
              <a:t>Haga clic para editar el estilo de título del patrón</a:t>
            </a:r>
          </a:p>
        </p:txBody>
      </p:sp>
      <p:sp>
        <p:nvSpPr>
          <p:cNvPr id="3" name="Marcador de posición de contenido 2"/>
          <p:cNvSpPr>
            <a:spLocks noGrp="1"/>
          </p:cNvSpPr>
          <p:nvPr>
            <p:ph sz="half" idx="1" hasCustomPrompt="1"/>
          </p:nvPr>
        </p:nvSpPr>
        <p:spPr>
          <a:xfrm>
            <a:off x="3498694" y="2560320"/>
            <a:ext cx="3580381" cy="3310128"/>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7316216" y="2560320"/>
            <a:ext cx="3580381" cy="3310128"/>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BE6B644A-CD94-4145-8105-252E645987F2}" type="datetime1">
              <a:rPr lang="es-ES" noProof="0" smtClean="0"/>
              <a:t>17/11/2021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sp>
        <p:nvSpPr>
          <p:cNvPr id="10" name="Paralelogramo 9">
            <a:extLst>
              <a:ext uri="{FF2B5EF4-FFF2-40B4-BE49-F238E27FC236}">
                <a16:creationId xmlns:a16="http://schemas.microsoft.com/office/drawing/2014/main" xmlns="" id="{9C4F6082-2952-43DC-9B9C-74C88B262CE9}"/>
              </a:ext>
            </a:extLst>
          </p:cNvPr>
          <p:cNvSpPr/>
          <p:nvPr userDrawn="1"/>
        </p:nvSpPr>
        <p:spPr>
          <a:xfrm rot="5400000">
            <a:off x="388783" y="2483417"/>
            <a:ext cx="3220061" cy="3373452"/>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Esquinas redondeadas 10">
            <a:extLst>
              <a:ext uri="{FF2B5EF4-FFF2-40B4-BE49-F238E27FC236}">
                <a16:creationId xmlns:a16="http://schemas.microsoft.com/office/drawing/2014/main" xmlns="" id="{67618976-780E-4131-85CD-66F013F5ACDE}"/>
              </a:ext>
            </a:extLst>
          </p:cNvPr>
          <p:cNvSpPr/>
          <p:nvPr userDrawn="1"/>
        </p:nvSpPr>
        <p:spPr>
          <a:xfrm rot="-120000">
            <a:off x="211380" y="1442831"/>
            <a:ext cx="3220061" cy="3910358"/>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Marcador de posición de imagen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422103" y="1691853"/>
            <a:ext cx="2736000" cy="3367314"/>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es-ES" noProof="0"/>
              <a:t>Inserte o arrastre y coloque su foto</a:t>
            </a:r>
          </a:p>
        </p:txBody>
      </p:sp>
    </p:spTree>
    <p:extLst>
      <p:ext uri="{BB962C8B-B14F-4D97-AF65-F5344CB8AC3E}">
        <p14:creationId xmlns:p14="http://schemas.microsoft.com/office/powerpoint/2010/main" val="376265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llage">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xmlns="" id="{F4F82F76-1F28-4871-AA44-ADE3B29E465F}"/>
              </a:ext>
            </a:extLst>
          </p:cNvPr>
          <p:cNvSpPr/>
          <p:nvPr userDrawn="1"/>
        </p:nvSpPr>
        <p:spPr>
          <a:xfrm>
            <a:off x="1066800" y="1009665"/>
            <a:ext cx="7056969" cy="4847145"/>
          </a:xfrm>
          <a:prstGeom prst="rect">
            <a:avLst/>
          </a:prstGeom>
          <a:solidFill>
            <a:schemeClr val="bg1"/>
          </a:solidFill>
          <a:ln w="82550" cmpd="thickThin">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2" name="Título 1"/>
          <p:cNvSpPr>
            <a:spLocks noGrp="1"/>
          </p:cNvSpPr>
          <p:nvPr>
            <p:ph type="title" hasCustomPrompt="1"/>
          </p:nvPr>
        </p:nvSpPr>
        <p:spPr>
          <a:xfrm>
            <a:off x="8216900" y="982132"/>
            <a:ext cx="2679698" cy="1412725"/>
          </a:xfrm>
        </p:spPr>
        <p:txBody>
          <a:bodyPr rtlCol="0" anchor="t"/>
          <a:lstStyle>
            <a:lvl1pPr algn="r">
              <a:defRPr/>
            </a:lvl1pPr>
          </a:lstStyle>
          <a:p>
            <a:pPr rtl="0"/>
            <a:r>
              <a:rPr lang="es-ES" noProof="0"/>
              <a:t>Haga clic en el título</a:t>
            </a:r>
          </a:p>
        </p:txBody>
      </p:sp>
      <p:sp>
        <p:nvSpPr>
          <p:cNvPr id="4" name="Marcador de posición de fecha 3"/>
          <p:cNvSpPr>
            <a:spLocks noGrp="1"/>
          </p:cNvSpPr>
          <p:nvPr>
            <p:ph type="dt" sz="half" idx="10"/>
          </p:nvPr>
        </p:nvSpPr>
        <p:spPr/>
        <p:txBody>
          <a:bodyPr rtlCol="0"/>
          <a:lstStyle/>
          <a:p>
            <a:pPr rtl="0"/>
            <a:fld id="{62461181-851F-4C65-8016-B3EFED8C7408}" type="datetime1">
              <a:rPr lang="es-ES" noProof="0" smtClean="0"/>
              <a:t>17/11/2021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sp>
        <p:nvSpPr>
          <p:cNvPr id="11" name="Marcador de posición de imagen 10">
            <a:extLst>
              <a:ext uri="{FF2B5EF4-FFF2-40B4-BE49-F238E27FC236}">
                <a16:creationId xmlns:a16="http://schemas.microsoft.com/office/drawing/2014/main" xmlns="" id="{087D12F9-00B3-48A4-8EFB-78ACCA9F99DC}"/>
              </a:ext>
            </a:extLst>
          </p:cNvPr>
          <p:cNvSpPr>
            <a:spLocks noGrp="1"/>
          </p:cNvSpPr>
          <p:nvPr>
            <p:ph type="pic" sz="quarter" idx="13" hasCustomPrompt="1"/>
          </p:nvPr>
        </p:nvSpPr>
        <p:spPr>
          <a:xfrm>
            <a:off x="5482052" y="1318687"/>
            <a:ext cx="2338493" cy="2881988"/>
          </a:xfrm>
          <a:solidFill>
            <a:schemeClr val="bg1">
              <a:lumMod val="95000"/>
            </a:schemeClr>
          </a:solidFill>
        </p:spPr>
        <p:txBody>
          <a:bodyPr rtlCol="0" anchor="ctr"/>
          <a:lstStyle>
            <a:lvl1pPr marL="0" indent="0" algn="ctr">
              <a:buNone/>
              <a:defRPr sz="1200" i="1"/>
            </a:lvl1pPr>
          </a:lstStyle>
          <a:p>
            <a:pPr rtl="0"/>
            <a:r>
              <a:rPr lang="es-ES" noProof="0"/>
              <a:t>Imágenes de edificios</a:t>
            </a:r>
          </a:p>
        </p:txBody>
      </p:sp>
      <p:sp>
        <p:nvSpPr>
          <p:cNvPr id="12" name="Marcador de posición de imagen 10">
            <a:extLst>
              <a:ext uri="{FF2B5EF4-FFF2-40B4-BE49-F238E27FC236}">
                <a16:creationId xmlns:a16="http://schemas.microsoft.com/office/drawing/2014/main" xmlns="" id="{242B44F9-2E79-4910-8D1A-CE37EF05242B}"/>
              </a:ext>
            </a:extLst>
          </p:cNvPr>
          <p:cNvSpPr>
            <a:spLocks noGrp="1"/>
          </p:cNvSpPr>
          <p:nvPr>
            <p:ph type="pic" sz="quarter" idx="14" hasCustomPrompt="1"/>
          </p:nvPr>
        </p:nvSpPr>
        <p:spPr>
          <a:xfrm>
            <a:off x="1374222" y="3128436"/>
            <a:ext cx="3974629" cy="2424639"/>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s-ES" noProof="0"/>
              <a:t> Imágenes de trabajos</a:t>
            </a:r>
          </a:p>
        </p:txBody>
      </p:sp>
      <p:sp>
        <p:nvSpPr>
          <p:cNvPr id="13" name="Marcador de posición de imagen 10">
            <a:extLst>
              <a:ext uri="{FF2B5EF4-FFF2-40B4-BE49-F238E27FC236}">
                <a16:creationId xmlns:a16="http://schemas.microsoft.com/office/drawing/2014/main" xmlns="" id="{68412D06-1A64-446B-8E3E-026437ADFB5D}"/>
              </a:ext>
            </a:extLst>
          </p:cNvPr>
          <p:cNvSpPr>
            <a:spLocks noGrp="1"/>
          </p:cNvSpPr>
          <p:nvPr>
            <p:ph type="pic" sz="quarter" idx="15" hasCustomPrompt="1"/>
          </p:nvPr>
        </p:nvSpPr>
        <p:spPr>
          <a:xfrm>
            <a:off x="3600451" y="1318687"/>
            <a:ext cx="1748400" cy="1680173"/>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s-ES" noProof="0"/>
              <a:t>Imágenes de transporte</a:t>
            </a:r>
          </a:p>
        </p:txBody>
      </p:sp>
      <p:sp>
        <p:nvSpPr>
          <p:cNvPr id="14" name="Marcador de posición de imagen 10">
            <a:extLst>
              <a:ext uri="{FF2B5EF4-FFF2-40B4-BE49-F238E27FC236}">
                <a16:creationId xmlns:a16="http://schemas.microsoft.com/office/drawing/2014/main" xmlns="" id="{3152ED43-82C8-44B9-8B8E-2C0C9CEB1F19}"/>
              </a:ext>
            </a:extLst>
          </p:cNvPr>
          <p:cNvSpPr>
            <a:spLocks noGrp="1"/>
          </p:cNvSpPr>
          <p:nvPr>
            <p:ph type="pic" sz="quarter" idx="16" hasCustomPrompt="1"/>
          </p:nvPr>
        </p:nvSpPr>
        <p:spPr>
          <a:xfrm>
            <a:off x="1374222" y="1318687"/>
            <a:ext cx="2093027" cy="1680173"/>
          </a:xfrm>
          <a:solidFill>
            <a:schemeClr val="bg1">
              <a:lumMod val="95000"/>
            </a:schemeClr>
          </a:solidFill>
        </p:spPr>
        <p:txBody>
          <a:bodyPr rtlCol="0" anchor="ctr"/>
          <a:lstStyle>
            <a:lvl1pPr marL="0" indent="0" algn="ctr">
              <a:buNone/>
              <a:defRPr sz="1200" i="1"/>
            </a:lvl1pPr>
          </a:lstStyle>
          <a:p>
            <a:pPr rtl="0"/>
            <a:r>
              <a:rPr lang="es-ES" noProof="0"/>
              <a:t>Imágenes de ropa</a:t>
            </a:r>
          </a:p>
        </p:txBody>
      </p:sp>
      <p:sp>
        <p:nvSpPr>
          <p:cNvPr id="19" name="Marcador de posición de imagen 10">
            <a:extLst>
              <a:ext uri="{FF2B5EF4-FFF2-40B4-BE49-F238E27FC236}">
                <a16:creationId xmlns:a16="http://schemas.microsoft.com/office/drawing/2014/main" xmlns="" id="{0BCC3DC8-BDE4-4B07-A8CA-0321A364356B}"/>
              </a:ext>
            </a:extLst>
          </p:cNvPr>
          <p:cNvSpPr>
            <a:spLocks noGrp="1"/>
          </p:cNvSpPr>
          <p:nvPr>
            <p:ph type="pic" sz="quarter" idx="17" hasCustomPrompt="1"/>
          </p:nvPr>
        </p:nvSpPr>
        <p:spPr>
          <a:xfrm>
            <a:off x="5482052" y="4333875"/>
            <a:ext cx="2338493" cy="1219200"/>
          </a:xfrm>
          <a:solidFill>
            <a:schemeClr val="bg1">
              <a:lumMod val="95000"/>
            </a:schemeClr>
          </a:solidFill>
        </p:spPr>
        <p:txBody>
          <a:bodyPr rtlCol="0" anchor="ctr"/>
          <a:lstStyle>
            <a:lvl1pPr marL="0" marR="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sz="1200" i="1"/>
            </a:lvl1pPr>
          </a:lstStyle>
          <a:p>
            <a:pPr marL="0" marR="0" lvl="0" indent="0" algn="ctr" defTabSz="457200" rtl="0" eaLnBrk="1" fontAlgn="auto" latinLnBrk="0" hangingPunct="1">
              <a:lnSpc>
                <a:spcPct val="100000"/>
              </a:lnSpc>
              <a:spcBef>
                <a:spcPct val="20000"/>
              </a:spcBef>
              <a:spcAft>
                <a:spcPts val="600"/>
              </a:spcAft>
              <a:buClr>
                <a:schemeClr val="accent1"/>
              </a:buClr>
              <a:buSzPct val="115000"/>
              <a:buFont typeface="Arial"/>
              <a:buNone/>
              <a:tabLst/>
              <a:defRPr/>
            </a:pPr>
            <a:r>
              <a:rPr lang="es-ES" noProof="0"/>
              <a:t>Imágenes de otros elementos que capturen la época</a:t>
            </a:r>
          </a:p>
        </p:txBody>
      </p:sp>
      <p:sp>
        <p:nvSpPr>
          <p:cNvPr id="21" name="Marcador de posición de texto 20">
            <a:extLst>
              <a:ext uri="{FF2B5EF4-FFF2-40B4-BE49-F238E27FC236}">
                <a16:creationId xmlns:a16="http://schemas.microsoft.com/office/drawing/2014/main" xmlns="" id="{2E769B50-B286-4700-AFD4-EFDA8F2FBA04}"/>
              </a:ext>
            </a:extLst>
          </p:cNvPr>
          <p:cNvSpPr>
            <a:spLocks noGrp="1"/>
          </p:cNvSpPr>
          <p:nvPr>
            <p:ph type="body" sz="quarter" idx="18" hasCustomPrompt="1"/>
          </p:nvPr>
        </p:nvSpPr>
        <p:spPr>
          <a:xfrm>
            <a:off x="8216900" y="2507046"/>
            <a:ext cx="2679698" cy="3349763"/>
          </a:xfrm>
        </p:spPr>
        <p:txBody>
          <a:bodyPr rtlCol="0"/>
          <a:lstStyle>
            <a:lvl1pPr marL="0" indent="0" algn="r">
              <a:buNone/>
              <a:defRPr/>
            </a:lvl1pPr>
            <a:lvl2pPr marL="457200" indent="0" algn="r">
              <a:buNone/>
              <a:defRPr/>
            </a:lvl2pPr>
            <a:lvl3pPr marL="914400" indent="0" algn="r">
              <a:buNone/>
              <a:defRPr/>
            </a:lvl3pPr>
            <a:lvl4pPr marL="1371600" indent="0" algn="r">
              <a:buNone/>
              <a:defRPr/>
            </a:lvl4pPr>
            <a:lvl5pPr marL="1828800" indent="0" algn="r">
              <a:buNone/>
              <a:defRPr/>
            </a:lvl5pPr>
          </a:lstStyle>
          <a:p>
            <a:pPr lvl="0" rtl="0"/>
            <a:r>
              <a:rPr lang="es-ES" noProof="0"/>
              <a:t>Subtítulo</a:t>
            </a:r>
          </a:p>
        </p:txBody>
      </p:sp>
    </p:spTree>
    <p:extLst>
      <p:ext uri="{BB962C8B-B14F-4D97-AF65-F5344CB8AC3E}">
        <p14:creationId xmlns:p14="http://schemas.microsoft.com/office/powerpoint/2010/main" val="4260075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to grande">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xmlns="" id="{13CE66FB-7564-43B1-9A0A-6594394A243B}"/>
              </a:ext>
            </a:extLst>
          </p:cNvPr>
          <p:cNvSpPr/>
          <p:nvPr userDrawn="1"/>
        </p:nvSpPr>
        <p:spPr>
          <a:xfrm>
            <a:off x="476250" y="476250"/>
            <a:ext cx="11239500" cy="592455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Marcador de posición de imagen 10">
            <a:extLst>
              <a:ext uri="{FF2B5EF4-FFF2-40B4-BE49-F238E27FC236}">
                <a16:creationId xmlns:a16="http://schemas.microsoft.com/office/drawing/2014/main" xmlns="" id="{D335E96D-A567-4898-B2BA-3B8C2F40BA6E}"/>
              </a:ext>
            </a:extLst>
          </p:cNvPr>
          <p:cNvSpPr>
            <a:spLocks noGrp="1"/>
          </p:cNvSpPr>
          <p:nvPr>
            <p:ph type="pic" sz="quarter" idx="10" hasCustomPrompt="1"/>
          </p:nvPr>
        </p:nvSpPr>
        <p:spPr>
          <a:xfrm>
            <a:off x="552000" y="567000"/>
            <a:ext cx="11088000" cy="5724000"/>
          </a:xfrm>
          <a:solidFill>
            <a:schemeClr val="bg1">
              <a:lumMod val="95000"/>
            </a:schemeClr>
          </a:solidFill>
        </p:spPr>
        <p:txBody>
          <a:bodyPr rtlCol="0" anchor="ctr"/>
          <a:lstStyle>
            <a:lvl1pPr marL="0" indent="0" algn="ctr">
              <a:buNone/>
              <a:defRPr sz="1600" i="1">
                <a:solidFill>
                  <a:schemeClr val="tx1">
                    <a:lumMod val="85000"/>
                    <a:lumOff val="15000"/>
                  </a:schemeClr>
                </a:solidFill>
              </a:defRPr>
            </a:lvl1pPr>
          </a:lstStyle>
          <a:p>
            <a:pPr rtl="0"/>
            <a:r>
              <a:rPr lang="es-ES" noProof="0"/>
              <a:t>Inserte una imagen emblemática de la época</a:t>
            </a:r>
          </a:p>
        </p:txBody>
      </p:sp>
      <p:sp>
        <p:nvSpPr>
          <p:cNvPr id="2" name="Título 1"/>
          <p:cNvSpPr>
            <a:spLocks noGrp="1"/>
          </p:cNvSpPr>
          <p:nvPr>
            <p:ph type="title" hasCustomPrompt="1"/>
          </p:nvPr>
        </p:nvSpPr>
        <p:spPr>
          <a:xfrm>
            <a:off x="1295402" y="692939"/>
            <a:ext cx="9601196" cy="751418"/>
          </a:xfrm>
        </p:spPr>
        <p:txBody>
          <a:bodyPr rtlCol="0"/>
          <a:lstStyle/>
          <a:p>
            <a:pPr rtl="0"/>
            <a:r>
              <a:rPr lang="es-ES" noProof="0"/>
              <a:t>Haga clic para editar el estilo de título del patrón</a:t>
            </a:r>
          </a:p>
        </p:txBody>
      </p:sp>
      <p:pic>
        <p:nvPicPr>
          <p:cNvPr id="7" name="Imagen 6" descr="HD-PanelContent-GrommetsCombined.png">
            <a:extLst>
              <a:ext uri="{FF2B5EF4-FFF2-40B4-BE49-F238E27FC236}">
                <a16:creationId xmlns:a16="http://schemas.microsoft.com/office/drawing/2014/main" xmlns="" id="{EE5D561D-B993-4D57-A306-77777AD9090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631069"/>
            <a:ext cx="240481" cy="238041"/>
          </a:xfrm>
          <a:prstGeom prst="ellipse">
            <a:avLst/>
          </a:prstGeom>
          <a:effectLst>
            <a:outerShdw blurRad="12700" dir="2700000" sx="102000" sy="102000" algn="tl" rotWithShape="0">
              <a:prstClr val="black">
                <a:alpha val="40000"/>
              </a:prstClr>
            </a:outerShdw>
          </a:effectLst>
        </p:spPr>
      </p:pic>
      <p:pic>
        <p:nvPicPr>
          <p:cNvPr id="8" name="Imagen 7" descr="HD-PanelContent-GrommetsCombined.png">
            <a:extLst>
              <a:ext uri="{FF2B5EF4-FFF2-40B4-BE49-F238E27FC236}">
                <a16:creationId xmlns:a16="http://schemas.microsoft.com/office/drawing/2014/main" xmlns="" id="{56E46F13-579D-42C5-8CB9-411911275FA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631069"/>
            <a:ext cx="240481" cy="238041"/>
          </a:xfrm>
          <a:prstGeom prst="ellipse">
            <a:avLst/>
          </a:prstGeom>
          <a:effectLst>
            <a:outerShdw blurRad="12700" dir="2700000" sx="102000" sy="102000" algn="tl" rotWithShape="0">
              <a:prstClr val="black">
                <a:alpha val="40000"/>
              </a:prstClr>
            </a:outerShdw>
          </a:effectLst>
        </p:spPr>
      </p:pic>
      <p:pic>
        <p:nvPicPr>
          <p:cNvPr id="9" name="Imagen 8" descr="HD-PanelContent-GrommetsCombined.png">
            <a:extLst>
              <a:ext uri="{FF2B5EF4-FFF2-40B4-BE49-F238E27FC236}">
                <a16:creationId xmlns:a16="http://schemas.microsoft.com/office/drawing/2014/main" xmlns="" id="{E055F617-AE0E-412B-BD58-B6C6F1E57E24}"/>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28661" y="5996029"/>
            <a:ext cx="240481" cy="238041"/>
          </a:xfrm>
          <a:prstGeom prst="ellipse">
            <a:avLst/>
          </a:prstGeom>
          <a:effectLst>
            <a:outerShdw blurRad="12700" dir="2700000" sx="102000" sy="102000" algn="tl" rotWithShape="0">
              <a:prstClr val="black">
                <a:alpha val="40000"/>
              </a:prstClr>
            </a:outerShdw>
          </a:effectLst>
        </p:spPr>
      </p:pic>
      <p:pic>
        <p:nvPicPr>
          <p:cNvPr id="10" name="Imagen 9" descr="HD-PanelContent-GrommetsCombined.png">
            <a:extLst>
              <a:ext uri="{FF2B5EF4-FFF2-40B4-BE49-F238E27FC236}">
                <a16:creationId xmlns:a16="http://schemas.microsoft.com/office/drawing/2014/main" xmlns="" id="{E6A3ABD2-1E11-490E-83ED-21CCB187892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322858" y="5996029"/>
            <a:ext cx="240481" cy="238041"/>
          </a:xfrm>
          <a:prstGeom prst="ellipse">
            <a:avLst/>
          </a:prstGeom>
          <a:effectLst>
            <a:outerShdw blurRad="12700" dir="2700000" sx="102000" sy="102000" algn="tl" rotWithShape="0">
              <a:prstClr val="black">
                <a:alpha val="40000"/>
              </a:prstClr>
            </a:outerShdw>
          </a:effectLst>
        </p:spPr>
      </p:pic>
    </p:spTree>
    <p:extLst>
      <p:ext uri="{BB962C8B-B14F-4D97-AF65-F5344CB8AC3E}">
        <p14:creationId xmlns:p14="http://schemas.microsoft.com/office/powerpoint/2010/main" val="28182870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ido + foto a la derecha">
    <p:spTree>
      <p:nvGrpSpPr>
        <p:cNvPr id="1" name=""/>
        <p:cNvGrpSpPr/>
        <p:nvPr/>
      </p:nvGrpSpPr>
      <p:grpSpPr>
        <a:xfrm>
          <a:off x="0" y="0"/>
          <a:ext cx="0" cy="0"/>
          <a:chOff x="0" y="0"/>
          <a:chExt cx="0" cy="0"/>
        </a:xfrm>
      </p:grpSpPr>
      <p:cxnSp>
        <p:nvCxnSpPr>
          <p:cNvPr id="8" name="Conector recto 7"/>
          <p:cNvCxnSpPr>
            <a:cxnSpLocks/>
          </p:cNvCxnSpPr>
          <p:nvPr/>
        </p:nvCxnSpPr>
        <p:spPr>
          <a:xfrm>
            <a:off x="1295401" y="2421466"/>
            <a:ext cx="3580381"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hasCustomPrompt="1"/>
          </p:nvPr>
        </p:nvSpPr>
        <p:spPr>
          <a:xfrm>
            <a:off x="1295403" y="982132"/>
            <a:ext cx="3580380" cy="1303867"/>
          </a:xfrm>
        </p:spPr>
        <p:txBody>
          <a:bodyPr rtlCol="0"/>
          <a:lstStyle>
            <a:lvl1pPr algn="l">
              <a:defRPr/>
            </a:lvl1pPr>
          </a:lstStyle>
          <a:p>
            <a:pPr rtl="0"/>
            <a:r>
              <a:rPr lang="es-ES" noProof="0"/>
              <a:t>Haga clic para editar el título</a:t>
            </a:r>
          </a:p>
        </p:txBody>
      </p:sp>
      <p:sp>
        <p:nvSpPr>
          <p:cNvPr id="3" name="Marcador de posición de contenido 2"/>
          <p:cNvSpPr>
            <a:spLocks noGrp="1"/>
          </p:cNvSpPr>
          <p:nvPr>
            <p:ph sz="half" idx="1" hasCustomPrompt="1"/>
          </p:nvPr>
        </p:nvSpPr>
        <p:spPr>
          <a:xfrm>
            <a:off x="1295401" y="2560320"/>
            <a:ext cx="3580381" cy="3310128"/>
          </a:xfrm>
        </p:spPr>
        <p:txBody>
          <a:bodyPr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F721203E-02A4-4123-B65E-2D513A7036C8}" type="datetime1">
              <a:rPr lang="es-ES" noProof="0" smtClean="0"/>
              <a:t>17/11/2021</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sp>
        <p:nvSpPr>
          <p:cNvPr id="10" name="Paralelogramo 9">
            <a:extLst>
              <a:ext uri="{FF2B5EF4-FFF2-40B4-BE49-F238E27FC236}">
                <a16:creationId xmlns:a16="http://schemas.microsoft.com/office/drawing/2014/main" xmlns="" id="{9C4F6082-2952-43DC-9B9C-74C88B262CE9}"/>
              </a:ext>
            </a:extLst>
          </p:cNvPr>
          <p:cNvSpPr/>
          <p:nvPr userDrawn="1"/>
        </p:nvSpPr>
        <p:spPr>
          <a:xfrm rot="5400000">
            <a:off x="6801681" y="1316976"/>
            <a:ext cx="4037344" cy="5975391"/>
          </a:xfrm>
          <a:prstGeom prst="parallelogram">
            <a:avLst>
              <a:gd name="adj" fmla="val 12608"/>
            </a:avLst>
          </a:prstGeom>
          <a:gradFill>
            <a:gsLst>
              <a:gs pos="11000">
                <a:schemeClr val="tx1">
                  <a:alpha val="0"/>
                </a:schemeClr>
              </a:gs>
              <a:gs pos="100000">
                <a:schemeClr val="tx1"/>
              </a:gs>
            </a:gsLst>
            <a:lin ang="5400000" scaled="1"/>
          </a:gradFill>
          <a:ln>
            <a:noFill/>
          </a:ln>
          <a:effectLst>
            <a:softEdge rad="317500"/>
          </a:effectLst>
          <a:scene3d>
            <a:camera prst="orthographicFront"/>
            <a:lightRig rig="threePt" dir="t">
              <a:rot lat="0" lon="0" rev="20400000"/>
            </a:lightRig>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1" name="Rectángulo: Esquinas redondeadas 10">
            <a:extLst>
              <a:ext uri="{FF2B5EF4-FFF2-40B4-BE49-F238E27FC236}">
                <a16:creationId xmlns:a16="http://schemas.microsoft.com/office/drawing/2014/main" xmlns="" id="{67618976-780E-4131-85CD-66F013F5ACDE}"/>
              </a:ext>
            </a:extLst>
          </p:cNvPr>
          <p:cNvSpPr/>
          <p:nvPr userDrawn="1"/>
        </p:nvSpPr>
        <p:spPr>
          <a:xfrm rot="-120000">
            <a:off x="5372113" y="869568"/>
            <a:ext cx="5703690" cy="4902845"/>
          </a:xfrm>
          <a:prstGeom prst="roundRect">
            <a:avLst>
              <a:gd name="adj" fmla="val 454"/>
            </a:avLst>
          </a:prstGeom>
          <a:blipFill dpi="0" rotWithShape="1">
            <a:blip r:embed="rId2" cstate="screen">
              <a:extLst>
                <a:ext uri="{BEBA8EAE-BF5A-486C-A8C5-ECC9F3942E4B}">
                  <a14:imgProps xmlns:a14="http://schemas.microsoft.com/office/drawing/2010/main">
                    <a14:imgLayer r:embed="rId3">
                      <a14:imgEffect>
                        <a14:sharpenSoften amount="64000"/>
                      </a14:imgEffect>
                      <a14:imgEffect>
                        <a14:saturation sat="0"/>
                      </a14:imgEffect>
                      <a14:imgEffect>
                        <a14:brightnessContrast bright="4000"/>
                      </a14:imgEffect>
                    </a14:imgLayer>
                  </a14:imgProps>
                </a:ext>
                <a:ext uri="{28A0092B-C50C-407E-A947-70E740481C1C}">
                  <a14:useLocalDpi xmlns:a14="http://schemas.microsoft.com/office/drawing/2010/main"/>
                </a:ext>
              </a:extLst>
            </a:blip>
            <a:srcRect/>
            <a:tile tx="0" ty="0" sx="20000" sy="20000" flip="xy" algn="tl"/>
          </a:blipFill>
          <a:ln>
            <a:noFill/>
          </a:ln>
          <a:effectLst/>
          <a:scene3d>
            <a:camera prst="orthographicFront"/>
            <a:lightRig rig="threePt" dir="t">
              <a:rot lat="0" lon="0" rev="20400000"/>
            </a:lightRig>
          </a:scene3d>
          <a:sp3d>
            <a:bevelT w="12700" h="63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noProof="0"/>
          </a:p>
        </p:txBody>
      </p:sp>
      <p:sp>
        <p:nvSpPr>
          <p:cNvPr id="12" name="Marcador de posición de imagen 17">
            <a:extLst>
              <a:ext uri="{FF2B5EF4-FFF2-40B4-BE49-F238E27FC236}">
                <a16:creationId xmlns:a16="http://schemas.microsoft.com/office/drawing/2014/main" xmlns="" id="{01E4A9BC-C863-435A-8A18-508AE86DCBB7}"/>
              </a:ext>
            </a:extLst>
          </p:cNvPr>
          <p:cNvSpPr>
            <a:spLocks noGrp="1"/>
          </p:cNvSpPr>
          <p:nvPr>
            <p:ph type="pic" sz="quarter" idx="14" hasCustomPrompt="1"/>
          </p:nvPr>
        </p:nvSpPr>
        <p:spPr>
          <a:xfrm rot="-120000" flipH="1">
            <a:off x="5584031" y="1077708"/>
            <a:ext cx="5279854" cy="4486565"/>
          </a:xfrm>
          <a:solidFill>
            <a:schemeClr val="tx1">
              <a:lumMod val="75000"/>
              <a:lumOff val="25000"/>
            </a:schemeClr>
          </a:solidFill>
          <a:effectLst>
            <a:innerShdw blurRad="25400" dist="12700" dir="13500000">
              <a:prstClr val="black">
                <a:alpha val="16000"/>
              </a:prstClr>
            </a:innerShdw>
          </a:effectLst>
        </p:spPr>
        <p:txBody>
          <a:bodyPr lIns="180000" rIns="180000" rtlCol="0" anchor="ctr"/>
          <a:lstStyle>
            <a:lvl1pPr marL="0" indent="0" algn="ctr">
              <a:buNone/>
              <a:defRPr sz="1600" i="1">
                <a:solidFill>
                  <a:schemeClr val="bg1"/>
                </a:solidFill>
                <a:latin typeface="+mn-lt"/>
                <a:cs typeface="Times New Roman" panose="02020603050405020304" pitchFamily="18" charset="0"/>
              </a:defRPr>
            </a:lvl1pPr>
          </a:lstStyle>
          <a:p>
            <a:pPr rtl="0"/>
            <a:r>
              <a:rPr lang="es-ES" noProof="0"/>
              <a:t>Inserte o arrastre y coloque su foto</a:t>
            </a:r>
          </a:p>
        </p:txBody>
      </p:sp>
    </p:spTree>
    <p:extLst>
      <p:ext uri="{BB962C8B-B14F-4D97-AF65-F5344CB8AC3E}">
        <p14:creationId xmlns:p14="http://schemas.microsoft.com/office/powerpoint/2010/main" val="168386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 contenido alternativo">
    <p:spTree>
      <p:nvGrpSpPr>
        <p:cNvPr id="1" name=""/>
        <p:cNvGrpSpPr/>
        <p:nvPr/>
      </p:nvGrpSpPr>
      <p:grpSpPr>
        <a:xfrm>
          <a:off x="0" y="0"/>
          <a:ext cx="0" cy="0"/>
          <a:chOff x="0" y="0"/>
          <a:chExt cx="0" cy="0"/>
        </a:xfrm>
      </p:grpSpPr>
      <p:pic>
        <p:nvPicPr>
          <p:cNvPr id="9" name="Imagen 8" descr="HD-PanelContent-GrommetsCombined.png">
            <a:extLst>
              <a:ext uri="{FF2B5EF4-FFF2-40B4-BE49-F238E27FC236}">
                <a16:creationId xmlns:a16="http://schemas.microsoft.com/office/drawing/2014/main" xmlns="" id="{7BD0150C-9F76-4D95-80BF-675693B48FA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88825" cy="6856214"/>
          </a:xfrm>
          <a:prstGeom prst="rect">
            <a:avLst/>
          </a:prstGeom>
        </p:spPr>
      </p:pic>
      <p:cxnSp>
        <p:nvCxnSpPr>
          <p:cNvPr id="7" name="Conector recto 6"/>
          <p:cNvCxnSpPr>
            <a:cxnSpLocks/>
          </p:cNvCxnSpPr>
          <p:nvPr/>
        </p:nvCxnSpPr>
        <p:spPr>
          <a:xfrm>
            <a:off x="1295401" y="2421466"/>
            <a:ext cx="4669665"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Título 1"/>
          <p:cNvSpPr>
            <a:spLocks noGrp="1"/>
          </p:cNvSpPr>
          <p:nvPr>
            <p:ph type="title" hasCustomPrompt="1"/>
          </p:nvPr>
        </p:nvSpPr>
        <p:spPr>
          <a:xfrm>
            <a:off x="1295402" y="982132"/>
            <a:ext cx="4669664" cy="1303867"/>
          </a:xfrm>
        </p:spPr>
        <p:txBody>
          <a:bodyPr rtlCol="0"/>
          <a:lstStyle/>
          <a:p>
            <a:pPr rtl="0"/>
            <a:r>
              <a:rPr lang="es-ES" noProof="0"/>
              <a:t>Haga clic para editar el título</a:t>
            </a:r>
          </a:p>
        </p:txBody>
      </p:sp>
      <p:sp>
        <p:nvSpPr>
          <p:cNvPr id="3" name="Marcador de contenido 2"/>
          <p:cNvSpPr>
            <a:spLocks noGrp="1"/>
          </p:cNvSpPr>
          <p:nvPr>
            <p:ph idx="1" hasCustomPrompt="1"/>
          </p:nvPr>
        </p:nvSpPr>
        <p:spPr>
          <a:xfrm>
            <a:off x="1295401" y="2556932"/>
            <a:ext cx="4669666" cy="3318936"/>
          </a:xfrm>
        </p:spPr>
        <p:txBody>
          <a:bodyPr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10"/>
          </p:nvPr>
        </p:nvSpPr>
        <p:spPr/>
        <p:txBody>
          <a:bodyPr rtlCol="0"/>
          <a:lstStyle/>
          <a:p>
            <a:pPr rtl="0"/>
            <a:fld id="{85A636A1-8C9E-4527-9DDA-EC24C56ECA7D}" type="datetime1">
              <a:rPr lang="es-ES" noProof="0" smtClean="0"/>
              <a:t>17/11/2021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sp>
        <p:nvSpPr>
          <p:cNvPr id="11" name="Marcador de posición de contenido 2">
            <a:extLst>
              <a:ext uri="{FF2B5EF4-FFF2-40B4-BE49-F238E27FC236}">
                <a16:creationId xmlns:a16="http://schemas.microsoft.com/office/drawing/2014/main" xmlns="" id="{68FEA8B0-7C15-481C-885B-E54C78BC32E7}"/>
              </a:ext>
            </a:extLst>
          </p:cNvPr>
          <p:cNvSpPr>
            <a:spLocks noGrp="1"/>
          </p:cNvSpPr>
          <p:nvPr>
            <p:ph idx="13" hasCustomPrompt="1"/>
          </p:nvPr>
        </p:nvSpPr>
        <p:spPr>
          <a:xfrm>
            <a:off x="6226935" y="982132"/>
            <a:ext cx="4669666" cy="412658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4" name="Marcador de posición de texto 13">
            <a:extLst>
              <a:ext uri="{FF2B5EF4-FFF2-40B4-BE49-F238E27FC236}">
                <a16:creationId xmlns:a16="http://schemas.microsoft.com/office/drawing/2014/main" xmlns="" id="{8DCEB7F9-6056-41AE-93D6-C5D4C94C8F50}"/>
              </a:ext>
            </a:extLst>
          </p:cNvPr>
          <p:cNvSpPr>
            <a:spLocks noGrp="1"/>
          </p:cNvSpPr>
          <p:nvPr>
            <p:ph type="body" sz="quarter" idx="14" hasCustomPrompt="1"/>
          </p:nvPr>
        </p:nvSpPr>
        <p:spPr>
          <a:xfrm rot="21043309">
            <a:off x="8122162" y="5338536"/>
            <a:ext cx="2746356" cy="425315"/>
          </a:xfrm>
        </p:spPr>
        <p:txBody>
          <a:bodyPr rtlCol="0"/>
          <a:lstStyle>
            <a:lvl1pPr marL="0" indent="0" algn="r">
              <a:buNone/>
              <a:defRPr i="0">
                <a:latin typeface="Lucida Handwriting" panose="03010101010101010101" pitchFamily="66" charset="0"/>
              </a:defRPr>
            </a:lvl1pPr>
            <a:lvl2pPr marL="457200" indent="0">
              <a:buNone/>
              <a:defRPr/>
            </a:lvl2pPr>
            <a:lvl3pPr marL="914400" indent="0">
              <a:buNone/>
              <a:defRPr/>
            </a:lvl3pPr>
            <a:lvl4pPr marL="1371600" indent="0">
              <a:buNone/>
              <a:defRPr/>
            </a:lvl4pPr>
            <a:lvl5pPr marL="1828800" indent="0">
              <a:buNone/>
              <a:defRPr/>
            </a:lvl5pPr>
          </a:lstStyle>
          <a:p>
            <a:pPr lvl="0" rtl="0"/>
            <a:r>
              <a:rPr lang="es-ES" noProof="0"/>
              <a:t>Generación XYZ</a:t>
            </a:r>
          </a:p>
        </p:txBody>
      </p:sp>
    </p:spTree>
    <p:extLst>
      <p:ext uri="{BB962C8B-B14F-4D97-AF65-F5344CB8AC3E}">
        <p14:creationId xmlns:p14="http://schemas.microsoft.com/office/powerpoint/2010/main" val="1455771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es puntos">
    <p:spTree>
      <p:nvGrpSpPr>
        <p:cNvPr id="1" name=""/>
        <p:cNvGrpSpPr/>
        <p:nvPr/>
      </p:nvGrpSpPr>
      <p:grpSpPr>
        <a:xfrm>
          <a:off x="0" y="0"/>
          <a:ext cx="0" cy="0"/>
          <a:chOff x="0" y="0"/>
          <a:chExt cx="0" cy="0"/>
        </a:xfrm>
      </p:grpSpPr>
      <p:sp>
        <p:nvSpPr>
          <p:cNvPr id="2" name="Título 1"/>
          <p:cNvSpPr>
            <a:spLocks noGrp="1"/>
          </p:cNvSpPr>
          <p:nvPr>
            <p:ph type="title"/>
          </p:nvPr>
        </p:nvSpPr>
        <p:spPr>
          <a:xfrm>
            <a:off x="1295400" y="979709"/>
            <a:ext cx="9601197" cy="1822514"/>
          </a:xfrm>
        </p:spPr>
        <p:txBody>
          <a:bodyPr rtlCol="0" anchor="b">
            <a:normAutofit/>
          </a:bodyPr>
          <a:lstStyle>
            <a:lvl1pPr algn="ctr">
              <a:defRPr sz="4400" b="0" cap="none"/>
            </a:lvl1pPr>
          </a:lstStyle>
          <a:p>
            <a:pPr rtl="0"/>
            <a:r>
              <a:rPr lang="es-ES" noProof="0" smtClean="0"/>
              <a:t>Haga clic para modificar el estilo de título del patrón</a:t>
            </a:r>
            <a:endParaRPr lang="es-ES" noProof="0"/>
          </a:p>
        </p:txBody>
      </p:sp>
      <p:sp>
        <p:nvSpPr>
          <p:cNvPr id="3" name="Marcador de posición de texto 2"/>
          <p:cNvSpPr>
            <a:spLocks noGrp="1"/>
          </p:cNvSpPr>
          <p:nvPr>
            <p:ph type="body" idx="1" hasCustomPrompt="1"/>
          </p:nvPr>
        </p:nvSpPr>
        <p:spPr>
          <a:xfrm>
            <a:off x="1295400" y="3073155"/>
            <a:ext cx="9601197" cy="520392"/>
          </a:xfrm>
        </p:spPr>
        <p:txBody>
          <a:bodyPr rtlCol="0"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D9499945-B967-40A3-B462-7E3451D8B19A}" type="datetime1">
              <a:rPr lang="es-ES" noProof="0" smtClean="0"/>
              <a:t>17/11/2021</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330EA680-D336-4FF7-8B7A-9848BB0A1C32}" type="slidenum">
              <a:rPr lang="es-ES" noProof="0" smtClean="0"/>
              <a:t>‹Nº›</a:t>
            </a:fld>
            <a:endParaRPr lang="es-ES" noProof="0"/>
          </a:p>
        </p:txBody>
      </p:sp>
      <p:cxnSp>
        <p:nvCxnSpPr>
          <p:cNvPr id="16" name="Conector recto 15"/>
          <p:cNvCxnSpPr/>
          <p:nvPr/>
        </p:nvCxnSpPr>
        <p:spPr>
          <a:xfrm>
            <a:off x="1296884" y="2937688"/>
            <a:ext cx="9601200"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8" name="Marcador de posición de contenido 2">
            <a:extLst>
              <a:ext uri="{FF2B5EF4-FFF2-40B4-BE49-F238E27FC236}">
                <a16:creationId xmlns:a16="http://schemas.microsoft.com/office/drawing/2014/main" xmlns="" id="{4202A890-9091-4399-80AF-8AF212A1ED43}"/>
              </a:ext>
            </a:extLst>
          </p:cNvPr>
          <p:cNvSpPr>
            <a:spLocks noGrp="1"/>
          </p:cNvSpPr>
          <p:nvPr>
            <p:ph idx="13" hasCustomPrompt="1"/>
          </p:nvPr>
        </p:nvSpPr>
        <p:spPr>
          <a:xfrm>
            <a:off x="1295401" y="3864479"/>
            <a:ext cx="2952000" cy="1109133"/>
          </a:xfrm>
          <a:ln w="44450" cap="sq" cmpd="thinThick">
            <a:solidFill>
              <a:schemeClr val="accent1"/>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es-ES" noProof="0"/>
              <a:t>Descripción</a:t>
            </a:r>
          </a:p>
        </p:txBody>
      </p:sp>
      <p:sp>
        <p:nvSpPr>
          <p:cNvPr id="9" name="Marcador de posición de contenido 2">
            <a:extLst>
              <a:ext uri="{FF2B5EF4-FFF2-40B4-BE49-F238E27FC236}">
                <a16:creationId xmlns:a16="http://schemas.microsoft.com/office/drawing/2014/main" xmlns="" id="{F1661F6C-2BB1-41AF-BF4C-144E940F7B25}"/>
              </a:ext>
            </a:extLst>
          </p:cNvPr>
          <p:cNvSpPr>
            <a:spLocks noGrp="1"/>
          </p:cNvSpPr>
          <p:nvPr>
            <p:ph idx="14" hasCustomPrompt="1"/>
          </p:nvPr>
        </p:nvSpPr>
        <p:spPr>
          <a:xfrm>
            <a:off x="4620000" y="3864479"/>
            <a:ext cx="2952000" cy="1109133"/>
          </a:xfrm>
          <a:ln w="44450" cap="sq" cmpd="thinThick">
            <a:solidFill>
              <a:schemeClr val="accent3"/>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es-ES" noProof="0"/>
              <a:t>Descripción</a:t>
            </a:r>
          </a:p>
        </p:txBody>
      </p:sp>
      <p:sp>
        <p:nvSpPr>
          <p:cNvPr id="10" name="Marcador de posición de contenido 2">
            <a:extLst>
              <a:ext uri="{FF2B5EF4-FFF2-40B4-BE49-F238E27FC236}">
                <a16:creationId xmlns:a16="http://schemas.microsoft.com/office/drawing/2014/main" xmlns="" id="{3AFB258B-8362-4F6C-94EF-7C1F32CEBF2D}"/>
              </a:ext>
            </a:extLst>
          </p:cNvPr>
          <p:cNvSpPr>
            <a:spLocks noGrp="1"/>
          </p:cNvSpPr>
          <p:nvPr>
            <p:ph idx="15" hasCustomPrompt="1"/>
          </p:nvPr>
        </p:nvSpPr>
        <p:spPr>
          <a:xfrm>
            <a:off x="7944598" y="3864479"/>
            <a:ext cx="2952000" cy="1109133"/>
          </a:xfrm>
          <a:ln w="44450" cap="sq" cmpd="thinThick">
            <a:solidFill>
              <a:schemeClr val="accent2"/>
            </a:solidFill>
            <a:miter lim="800000"/>
          </a:ln>
        </p:spPr>
        <p:txBody>
          <a:bodyPr rtlCol="0" anchor="ctr"/>
          <a:lstStyle>
            <a:lvl1pPr marL="0" indent="0" algn="ctr">
              <a:buNone/>
              <a:defRPr/>
            </a:lvl1pPr>
            <a:lvl2pPr marL="457200" indent="0" algn="ctr">
              <a:buNone/>
              <a:defRPr/>
            </a:lvl2pPr>
            <a:lvl3pPr marL="914400" indent="0" algn="ctr">
              <a:buNone/>
              <a:defRPr/>
            </a:lvl3pPr>
          </a:lstStyle>
          <a:p>
            <a:pPr lvl="0" rtl="0"/>
            <a:r>
              <a:rPr lang="es-ES" noProof="0"/>
              <a:t>Descripción</a:t>
            </a:r>
          </a:p>
        </p:txBody>
      </p:sp>
    </p:spTree>
    <p:extLst>
      <p:ext uri="{BB962C8B-B14F-4D97-AF65-F5344CB8AC3E}">
        <p14:creationId xmlns:p14="http://schemas.microsoft.com/office/powerpoint/2010/main" val="36728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Imagen 6" descr="HD-PanelContent-GrommetsCombined.png"/>
          <p:cNvPicPr>
            <a:picLocks noChangeAspect="1"/>
          </p:cNvPicPr>
          <p:nvPr/>
        </p:nvPicPr>
        <p:blipFill>
          <a:blip r:embed="rId18">
            <a:extLst>
              <a:ext uri="{28A0092B-C50C-407E-A947-70E740481C1C}">
                <a14:useLocalDpi xmlns:a14="http://schemas.microsoft.com/office/drawing/2010/main"/>
              </a:ext>
            </a:extLst>
          </a:blip>
          <a:stretch>
            <a:fillRect/>
          </a:stretch>
        </p:blipFill>
        <p:spPr>
          <a:xfrm>
            <a:off x="0" y="0"/>
            <a:ext cx="12188825" cy="6856214"/>
          </a:xfrm>
          <a:prstGeom prst="rect">
            <a:avLst/>
          </a:prstGeom>
        </p:spPr>
      </p:pic>
      <p:sp>
        <p:nvSpPr>
          <p:cNvPr id="2" name="Marcador de posición de título 1"/>
          <p:cNvSpPr>
            <a:spLocks noGrp="1"/>
          </p:cNvSpPr>
          <p:nvPr>
            <p:ph type="title"/>
          </p:nvPr>
        </p:nvSpPr>
        <p:spPr>
          <a:xfrm>
            <a:off x="1295402" y="982132"/>
            <a:ext cx="9601196" cy="1303867"/>
          </a:xfrm>
          <a:prstGeom prst="rect">
            <a:avLst/>
          </a:prstGeom>
          <a:effectLst/>
        </p:spPr>
        <p:txBody>
          <a:bodyPr vert="horz" lIns="91440" tIns="45720" rIns="91440" bIns="45720" rtlCol="0" anchor="ctr">
            <a:noAutofit/>
          </a:bodyPr>
          <a:lstStyle/>
          <a:p>
            <a:pPr rtl="0"/>
            <a:r>
              <a:rPr lang="es-ES" noProof="0"/>
              <a:t>Haga clic para modificar el estilo de título del patrón</a:t>
            </a:r>
          </a:p>
        </p:txBody>
      </p:sp>
      <p:sp>
        <p:nvSpPr>
          <p:cNvPr id="3" name="Marcador de posición de texto 2"/>
          <p:cNvSpPr>
            <a:spLocks noGrp="1"/>
          </p:cNvSpPr>
          <p:nvPr>
            <p:ph type="body" idx="1"/>
          </p:nvPr>
        </p:nvSpPr>
        <p:spPr>
          <a:xfrm>
            <a:off x="1295401" y="2556932"/>
            <a:ext cx="9601196" cy="3318936"/>
          </a:xfrm>
          <a:prstGeom prst="rect">
            <a:avLst/>
          </a:prstGeom>
        </p:spPr>
        <p:txBody>
          <a:bodyPr vert="horz" lIns="91440" tIns="45720" rIns="91440" bIns="45720" rtlCol="0" anchor="t">
            <a:no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E65F442D-B053-493F-B1D9-4F22F1730CDC}" type="datetime1">
              <a:rPr lang="es-ES" noProof="0" smtClean="0"/>
              <a:t>17/11/2021</a:t>
            </a:fld>
            <a:endParaRPr lang="es-ES" noProof="0" dirty="0"/>
          </a:p>
        </p:txBody>
      </p:sp>
      <p:sp>
        <p:nvSpPr>
          <p:cNvPr id="5" name="Marcador de posición de pie de página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rtl="0"/>
            <a:endParaRPr lang="es-ES" noProof="0"/>
          </a:p>
        </p:txBody>
      </p:sp>
      <p:sp>
        <p:nvSpPr>
          <p:cNvPr id="6" name="Marcador de posición de número de diapositiva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rtl="0"/>
            <a:fld id="{330EA680-D336-4FF7-8B7A-9848BB0A1C32}" type="slidenum">
              <a:rPr lang="es-ES" noProof="0" smtClean="0"/>
              <a:t>‹Nº›</a:t>
            </a:fld>
            <a:endParaRPr lang="es-ES" noProof="0"/>
          </a:p>
        </p:txBody>
      </p:sp>
    </p:spTree>
    <p:extLst>
      <p:ext uri="{BB962C8B-B14F-4D97-AF65-F5344CB8AC3E}">
        <p14:creationId xmlns:p14="http://schemas.microsoft.com/office/powerpoint/2010/main" val="543425805"/>
      </p:ext>
    </p:extLst>
  </p:cSld>
  <p:clrMap bg1="lt1" tx1="dk1" bg2="lt2" tx2="dk2" accent1="accent1" accent2="accent2" accent3="accent3" accent4="accent4" accent5="accent5" accent6="accent6" hlink="hlink" folHlink="folHlink"/>
  <p:sldLayoutIdLst>
    <p:sldLayoutId id="2147484169" r:id="rId1"/>
    <p:sldLayoutId id="2147484170" r:id="rId2"/>
    <p:sldLayoutId id="2147484186" r:id="rId3"/>
    <p:sldLayoutId id="2147484187" r:id="rId4"/>
    <p:sldLayoutId id="2147484188" r:id="rId5"/>
    <p:sldLayoutId id="2147484189" r:id="rId6"/>
    <p:sldLayoutId id="2147484190" r:id="rId7"/>
    <p:sldLayoutId id="2147484191" r:id="rId8"/>
    <p:sldLayoutId id="2147484192" r:id="rId9"/>
    <p:sldLayoutId id="2147484171" r:id="rId10"/>
    <p:sldLayoutId id="2147484172" r:id="rId11"/>
    <p:sldLayoutId id="2147484173" r:id="rId12"/>
    <p:sldLayoutId id="2147484193" r:id="rId13"/>
    <p:sldLayoutId id="2147484194" r:id="rId14"/>
    <p:sldLayoutId id="2147484174" r:id="rId15"/>
    <p:sldLayoutId id="2147484175" r:id="rId16"/>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2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1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microsoft.com/office/2007/relationships/hdphoto" Target="../media/hdphoto2.wd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microsoft.com/office/2007/relationships/hdphoto" Target="../media/hdphoto2.wdp"/></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microsoft.com/office/2007/relationships/hdphoto" Target="../media/hdphoto2.wdp"/></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microsoft.com/office/2007/relationships/hdphoto" Target="../media/hdphoto2.wdp"/></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O" sz="4800" dirty="0">
                <a:latin typeface="Forte" panose="03060902040502070203" pitchFamily="66" charset="0"/>
              </a:rPr>
              <a:t>Panorama histórico del pensamiento humano I</a:t>
            </a:r>
          </a:p>
        </p:txBody>
      </p:sp>
      <p:sp>
        <p:nvSpPr>
          <p:cNvPr id="3" name="Subtítulo 2"/>
          <p:cNvSpPr>
            <a:spLocks noGrp="1"/>
          </p:cNvSpPr>
          <p:nvPr>
            <p:ph type="subTitle" idx="1"/>
          </p:nvPr>
        </p:nvSpPr>
        <p:spPr/>
        <p:txBody>
          <a:bodyPr/>
          <a:lstStyle/>
          <a:p>
            <a:r>
              <a:rPr lang="es-CO" dirty="0" smtClean="0">
                <a:latin typeface="Times New Roman" panose="02020603050405020304" pitchFamily="18" charset="0"/>
                <a:cs typeface="Times New Roman" panose="02020603050405020304" pitchFamily="18" charset="0"/>
              </a:rPr>
              <a:t>HEIDY NATALY VELASCO CAASTILLO</a:t>
            </a:r>
          </a:p>
          <a:p>
            <a:r>
              <a:rPr lang="es-CO" dirty="0" smtClean="0">
                <a:latin typeface="Times New Roman" panose="02020603050405020304" pitchFamily="18" charset="0"/>
                <a:cs typeface="Times New Roman" panose="02020603050405020304" pitchFamily="18" charset="0"/>
              </a:rPr>
              <a:t>10-2</a:t>
            </a:r>
            <a:endParaRPr lang="es-CO"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3168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Teoría del conocimiento:</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5" name="Marcador de contenido 4"/>
          <p:cNvSpPr>
            <a:spLocks noGrp="1"/>
          </p:cNvSpPr>
          <p:nvPr>
            <p:ph sz="half" idx="1"/>
          </p:nvPr>
        </p:nvSpPr>
        <p:spPr>
          <a:xfrm>
            <a:off x="3498694" y="2560319"/>
            <a:ext cx="7919274" cy="3696101"/>
          </a:xfrm>
        </p:spPr>
        <p:txBody>
          <a:bodyPr>
            <a:normAutofit lnSpcReduction="10000"/>
          </a:bodyPr>
          <a:lstStyle/>
          <a:p>
            <a:r>
              <a:rPr lang="es-CO" dirty="0">
                <a:latin typeface="Times New Roman" panose="02020603050405020304" pitchFamily="18" charset="0"/>
                <a:cs typeface="Times New Roman" panose="02020603050405020304" pitchFamily="18" charset="0"/>
              </a:rPr>
              <a:t>Empero las ideas poseen la peculiaridad de existir separadas de los objetos que vemos, por esa razón el filósofo habla muchas veces de "el planeta de las ideas" o "mundo inteligible" para indicar esta libertad con respecto al mundo sensible que nos circunda. Las ideas, en cuanto esencias de las cosas susceptibles, recogen la multiplicidad de objetos semejantes que hay en el planeta. De esta forma ocurre con todos los objetos: sillas, damas, plantas, etcétera., tienen la posibilidad de tener recursos accidentales diferentes, sin embargo siguen siendo sillas, damas o plantas en cuanto ideas. Siendo esto de esta forma, el razonamiento de todo el mundo se da mediante el motivo que es capaz de entender las ideas abstractas. Debemos lentamente alejarnos de todo el mundo sensible hasta llegar al mundo de las ideas que es el verdadero entendimiento en griego Episteme. De otra parte el planeta de los sentidos es engañoso y poco fiable, los objetos tienen la posibilidad de modificar de aspecto, sin embargo las ideas están. </a:t>
            </a:r>
          </a:p>
        </p:txBody>
      </p:sp>
    </p:spTree>
    <p:extLst>
      <p:ext uri="{BB962C8B-B14F-4D97-AF65-F5344CB8AC3E}">
        <p14:creationId xmlns:p14="http://schemas.microsoft.com/office/powerpoint/2010/main" val="23459046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sz="3600" dirty="0"/>
              <a:t>ARISTOTELOES (384 – 322 a.C.)</a:t>
            </a:r>
            <a:r>
              <a:rPr lang="es-ES" dirty="0"/>
              <a:t/>
            </a:r>
            <a:br>
              <a:rPr lang="es-ES" dirty="0"/>
            </a:br>
            <a:endParaRPr lang="es-ES" dirty="0"/>
          </a:p>
        </p:txBody>
      </p:sp>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862138" y="2560320"/>
            <a:ext cx="7034460" cy="3310128"/>
          </a:xfrm>
        </p:spPr>
        <p:txBody>
          <a:bodyPr rtlCol="0"/>
          <a:lstStyle/>
          <a:p>
            <a:r>
              <a:rPr lang="es-CO" dirty="0"/>
              <a:t>Luego de el deceso de su maestro comenzó su propio camino de averiguación de la inteligencia llevando a cabo diferentes viajes hasta su encuentro con Filipo, monarca de Macedonia, quien lo delega de la enseñanza de su hijo Alejandro Magno. Sus obras entienden diferentes tratados: ética, biología, política, cosmología, metafísica, entre otros temas, que ofrecen cuenta de la constante averiguación del entendimiento que orientó la vida del pensador de </a:t>
            </a:r>
            <a:r>
              <a:rPr lang="es-CO" dirty="0" err="1"/>
              <a:t>Estagira</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6072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sz="3200" dirty="0"/>
              <a:t>Diferencias y similitudes en las doctrinas Platónicas y aristotélicas.</a:t>
            </a:r>
            <a:endParaRPr lang="es-ES" sz="3200"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7397903" cy="3732196"/>
          </a:xfrm>
        </p:spPr>
        <p:txBody>
          <a:bodyPr rtlCol="0">
            <a:normAutofit fontScale="92500" lnSpcReduction="10000"/>
          </a:bodyPr>
          <a:lstStyle/>
          <a:p>
            <a:r>
              <a:rPr lang="es-CO" dirty="0">
                <a:latin typeface="Times New Roman" panose="02020603050405020304" pitchFamily="18" charset="0"/>
                <a:cs typeface="Times New Roman" panose="02020603050405020304" pitchFamily="18" charset="0"/>
              </a:rPr>
              <a:t>Teoría del entendimiento: hay 2 universos, el planeta sensible y el planeta inteligible o de las ideas, el razonamiento verdadero se apoya en la entrada al mundo de las ideas. </a:t>
            </a:r>
          </a:p>
          <a:p>
            <a:r>
              <a:rPr lang="es-CO" dirty="0">
                <a:latin typeface="Times New Roman" panose="02020603050405020304" pitchFamily="18" charset="0"/>
                <a:cs typeface="Times New Roman" panose="02020603050405020304" pitchFamily="18" charset="0"/>
              </a:rPr>
              <a:t> Antropología: el ser humano es un compuesto de alma y cuerpo humano (dualismo), sin embargo el alma es preeminente al cuerpo humano. El cuerpo humano es un problema para conocer, "es la penitenciaría del alma". El cuerpo humano tiende a las pasiones, el alma al entendimiento. </a:t>
            </a:r>
          </a:p>
          <a:p>
            <a:r>
              <a:rPr lang="es-CO" dirty="0">
                <a:latin typeface="Times New Roman" panose="02020603050405020304" pitchFamily="18" charset="0"/>
                <a:cs typeface="Times New Roman" panose="02020603050405020304" pitchFamily="18" charset="0"/>
              </a:rPr>
              <a:t> Teoría del entendimiento: el razonamiento parte de la verdad sensible, o sea, de los objetos que nos rodean tal y como los percibimos. </a:t>
            </a:r>
          </a:p>
          <a:p>
            <a:r>
              <a:rPr lang="es-CO" dirty="0">
                <a:latin typeface="Times New Roman" panose="02020603050405020304" pitchFamily="18" charset="0"/>
                <a:cs typeface="Times New Roman" panose="02020603050405020304" pitchFamily="18" charset="0"/>
              </a:rPr>
              <a:t> Antropología: el ser humano es un compuesto de alma y cuerpo humano, sin embargo son 2 entidades complementarias, alma y cuerpo humano son inseparables y conforman un compuesto armonioso: el alma requiere corporal y el cuerpo humano del alma. </a:t>
            </a:r>
            <a:endParaRPr lang="es-ES" dirty="0">
              <a:latin typeface="Times New Roman" panose="02020603050405020304" pitchFamily="18" charset="0"/>
              <a:cs typeface="Times New Roman" panose="02020603050405020304" pitchFamily="18" charset="0"/>
            </a:endParaRPr>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816326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FILOSOFIA HELENISTA O DE LA DECADENCIA:</a:t>
            </a:r>
            <a:endParaRPr lang="es-ES" dirty="0"/>
          </a:p>
        </p:txBody>
      </p:sp>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633538" y="2536255"/>
            <a:ext cx="7263060" cy="3660007"/>
          </a:xfrm>
        </p:spPr>
        <p:txBody>
          <a:bodyPr rtlCol="0">
            <a:normAutofit/>
          </a:bodyPr>
          <a:lstStyle/>
          <a:p>
            <a:r>
              <a:rPr lang="es-CO" dirty="0">
                <a:latin typeface="Times New Roman" panose="02020603050405020304" pitchFamily="18" charset="0"/>
                <a:cs typeface="Times New Roman" panose="02020603050405020304" pitchFamily="18" charset="0"/>
              </a:rPr>
              <a:t>El helenismo es un tiempo histórico de la cultura griega que comprende alrededor de a partir de la era de Alejandro Magno (Siglo IV a.C.), hasta el siglo I a.C. Fueron alrededor de 300 años en donde la cultura griega ha cambiado drásticamente al entrar en contacto con otros pueblos del continente Asiático como producto de las conquistas (INVASIONES) de Alejandro. Este enorme general extendió las fronteras del imperio hasta la India permitiendo que la cultura griega se enriqueciera con los aportes de otros pueblos. </a:t>
            </a:r>
            <a:endParaRPr lang="es-ES" dirty="0">
              <a:latin typeface="Times New Roman" panose="02020603050405020304" pitchFamily="18" charset="0"/>
              <a:cs typeface="Times New Roman" panose="02020603050405020304" pitchFamily="18" charset="0"/>
            </a:endParaRPr>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45652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REGLAS DEL PLACER – EPICURO:</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5994222" cy="3310128"/>
          </a:xfrm>
        </p:spPr>
        <p:txBody>
          <a:bodyPr rtlCol="0">
            <a:normAutofit/>
          </a:bodyPr>
          <a:lstStyle/>
          <a:p>
            <a:r>
              <a:rPr lang="es-CO" dirty="0"/>
              <a:t>Busca placeres </a:t>
            </a:r>
            <a:r>
              <a:rPr lang="es-CO" dirty="0" smtClean="0"/>
              <a:t>espirituales</a:t>
            </a:r>
            <a:endParaRPr lang="es-CO" dirty="0"/>
          </a:p>
          <a:p>
            <a:r>
              <a:rPr lang="es-CO" dirty="0"/>
              <a:t>Acepta el dolor que te libre de un mayor </a:t>
            </a:r>
            <a:r>
              <a:rPr lang="es-CO" dirty="0" smtClean="0"/>
              <a:t>dolor</a:t>
            </a:r>
          </a:p>
          <a:p>
            <a:r>
              <a:rPr lang="es-ES" dirty="0"/>
              <a:t>Busca placeres </a:t>
            </a:r>
            <a:r>
              <a:rPr lang="es-ES" dirty="0" smtClean="0"/>
              <a:t>espirituales </a:t>
            </a:r>
          </a:p>
          <a:p>
            <a:r>
              <a:rPr lang="es-CO" dirty="0"/>
              <a:t>Vive sin temor a la </a:t>
            </a:r>
            <a:r>
              <a:rPr lang="es-CO" dirty="0" smtClean="0"/>
              <a:t>muerte</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1674939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sz="3600" dirty="0"/>
              <a:t>EL ESTOICISMO – la apatía, vivir serenamente, sin perturbaciones:</a:t>
            </a:r>
            <a:endParaRPr lang="es-ES" sz="3600"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6956748" cy="3310128"/>
          </a:xfrm>
        </p:spPr>
        <p:txBody>
          <a:bodyPr rtlCol="0">
            <a:normAutofit/>
          </a:bodyPr>
          <a:lstStyle/>
          <a:p>
            <a:pPr>
              <a:buFont typeface="Arial" panose="020B0604020202020204" pitchFamily="34" charset="0"/>
              <a:buChar char="•"/>
            </a:pPr>
            <a:r>
              <a:rPr lang="es-CO" dirty="0"/>
              <a:t>El estoicismo constituye una de las teorías éticas más relevantes de todo el mundo antiguo, su fundador es Zenón de </a:t>
            </a:r>
            <a:r>
              <a:rPr lang="es-CO" dirty="0" err="1"/>
              <a:t>Citio</a:t>
            </a:r>
            <a:r>
              <a:rPr lang="es-CO" dirty="0"/>
              <a:t> y uno de sus más famosos </a:t>
            </a:r>
            <a:r>
              <a:rPr lang="es-CO" dirty="0" smtClean="0"/>
              <a:t> </a:t>
            </a:r>
          </a:p>
          <a:p>
            <a:pPr>
              <a:buFont typeface="Arial" panose="020B0604020202020204" pitchFamily="34" charset="0"/>
              <a:buChar char="•"/>
            </a:pPr>
            <a:r>
              <a:rPr lang="es-CO" dirty="0" smtClean="0"/>
              <a:t>El </a:t>
            </a:r>
            <a:r>
              <a:rPr lang="es-CO" dirty="0"/>
              <a:t>término estoico viene del griego </a:t>
            </a:r>
            <a:r>
              <a:rPr lang="es-CO" dirty="0" err="1"/>
              <a:t>Stoa</a:t>
            </a:r>
            <a:r>
              <a:rPr lang="es-CO" dirty="0"/>
              <a:t> que significa pórtico, puesto que dichos pensadores se reunían en el pórtico o galería </a:t>
            </a:r>
            <a:r>
              <a:rPr lang="es-CO" dirty="0" err="1"/>
              <a:t>columnada</a:t>
            </a:r>
            <a:r>
              <a:rPr lang="es-CO" dirty="0"/>
              <a:t> de Atenas.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956748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LOS CINICOS</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7397903" cy="3310128"/>
          </a:xfrm>
        </p:spPr>
        <p:txBody>
          <a:bodyPr rtlCol="0">
            <a:normAutofit/>
          </a:bodyPr>
          <a:lstStyle/>
          <a:p>
            <a:r>
              <a:rPr lang="es-CO" dirty="0"/>
              <a:t>El nombre de cínicos tiene un doble origen, por una lado pues dichos pensadores se reunían en el sitio denominado Gimnasio del </a:t>
            </a:r>
            <a:r>
              <a:rPr lang="es-CO" dirty="0" err="1"/>
              <a:t>Cinosarges</a:t>
            </a:r>
            <a:r>
              <a:rPr lang="es-CO" dirty="0"/>
              <a:t> (perro ágil), sin embargo también porque dichos filósofos de alguna forma imitaban con su historia a los "perros callejeros" (caninos). Eran hombres que defendían una forma de vida simple y tranquila basada en 4 principios básicos.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5512324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dirty="0"/>
              <a:t>PRINCIPIOS BÁSICOS PARA UN VIVIR FELIZ</a:t>
            </a:r>
            <a:endParaRPr lang="es-ES" dirty="0"/>
          </a:p>
        </p:txBody>
      </p:sp>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850106" y="2560320"/>
            <a:ext cx="7046492" cy="3310128"/>
          </a:xfrm>
        </p:spPr>
        <p:txBody>
          <a:bodyPr rtlCol="0">
            <a:normAutofit/>
          </a:bodyPr>
          <a:lstStyle/>
          <a:p>
            <a:r>
              <a:rPr lang="es-ES" dirty="0"/>
              <a:t>Vive al </a:t>
            </a:r>
            <a:r>
              <a:rPr lang="es-ES" dirty="0" smtClean="0"/>
              <a:t>natural</a:t>
            </a:r>
          </a:p>
          <a:p>
            <a:r>
              <a:rPr lang="es-CO" dirty="0"/>
              <a:t>Vive sin depender de nada ni </a:t>
            </a:r>
            <a:r>
              <a:rPr lang="es-CO" dirty="0" smtClean="0"/>
              <a:t>nadie</a:t>
            </a:r>
          </a:p>
          <a:p>
            <a:r>
              <a:rPr lang="es-CO" dirty="0" smtClean="0"/>
              <a:t>Vive con lo mínimo necesario</a:t>
            </a:r>
          </a:p>
          <a:p>
            <a:r>
              <a:rPr lang="es-CO" dirty="0" smtClean="0"/>
              <a:t>Vivir </a:t>
            </a:r>
            <a:r>
              <a:rPr lang="es-CO" dirty="0"/>
              <a:t>sin convenciones sociales</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44047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dirty="0"/>
              <a:t>LOS ESCEPTICOS – NO SE PUEDE CONOCER LA VERDAD: </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7397903" cy="3310128"/>
          </a:xfrm>
        </p:spPr>
        <p:txBody>
          <a:bodyPr rtlCol="0">
            <a:normAutofit/>
          </a:bodyPr>
          <a:lstStyle/>
          <a:p>
            <a:r>
              <a:rPr lang="es-CO" dirty="0"/>
              <a:t>Su nombre viene del griego </a:t>
            </a:r>
            <a:r>
              <a:rPr lang="es-CO" dirty="0" err="1"/>
              <a:t>Skeptomai</a:t>
            </a:r>
            <a:r>
              <a:rPr lang="es-CO" dirty="0"/>
              <a:t> que significa "ver cuidadosamente" o "analizar </a:t>
            </a:r>
          </a:p>
          <a:p>
            <a:r>
              <a:rPr lang="es-CO" dirty="0"/>
              <a:t> La ideología importante de los escépticos se apoya en que jamás tenemos la posibilidad de conocer con exactitud la realidad, por consiguiente la mejor reacción ante la verdad es la duda sistemática y la abstención del juicio.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3471775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dirty="0"/>
              <a:t>A. LA RELACION ENTRE LA FE Y LA RAZON</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7397903" cy="3310128"/>
          </a:xfrm>
        </p:spPr>
        <p:txBody>
          <a:bodyPr rtlCol="0">
            <a:normAutofit/>
          </a:bodyPr>
          <a:lstStyle/>
          <a:p>
            <a:r>
              <a:rPr lang="es-CO" dirty="0">
                <a:latin typeface="Times New Roman" panose="02020603050405020304" pitchFamily="18" charset="0"/>
                <a:cs typeface="Times New Roman" panose="02020603050405020304" pitchFamily="18" charset="0"/>
              </a:rPr>
              <a:t>Los predicadores cristianos en un inicio contaban con las Sagradas Escrituras (Biblia) para describir la novedad del mensaje de Jesús, el Cristo. Empero muy lento en las mismas sociedades cristianas y a partir de otros espacios socioculturales fueron apareciendo distintas interpretaciones alrededor de el individuo de Jesús de Nazaret, la </a:t>
            </a:r>
            <a:r>
              <a:rPr lang="es-CO" dirty="0" err="1">
                <a:latin typeface="Times New Roman" panose="02020603050405020304" pitchFamily="18" charset="0"/>
                <a:cs typeface="Times New Roman" panose="02020603050405020304" pitchFamily="18" charset="0"/>
              </a:rPr>
              <a:t>Iglesiay</a:t>
            </a:r>
            <a:r>
              <a:rPr lang="es-CO" dirty="0">
                <a:latin typeface="Times New Roman" panose="02020603050405020304" pitchFamily="18" charset="0"/>
                <a:cs typeface="Times New Roman" panose="02020603050405020304" pitchFamily="18" charset="0"/>
              </a:rPr>
              <a:t> el orden propi o de todo el mundo. Con esta motivación, los pensadores cristianos se valieron de la filosofía griega y romana para entender la fe católica y describir por medio de categorías racionales la validez del mensaje de Jesús, la narración de salvación narrada en la Biblia y el orden de la verdad declarado por la Iglesias. </a:t>
            </a:r>
            <a:endParaRPr lang="es-ES" dirty="0">
              <a:latin typeface="Times New Roman" panose="02020603050405020304" pitchFamily="18" charset="0"/>
              <a:cs typeface="Times New Roman" panose="02020603050405020304" pitchFamily="18" charset="0"/>
            </a:endParaRPr>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05547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Filósofos Presocráticos</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7397903" cy="3310128"/>
          </a:xfrm>
        </p:spPr>
        <p:txBody>
          <a:bodyPr rtlCol="0"/>
          <a:lstStyle/>
          <a:p>
            <a:r>
              <a:rPr lang="es-CO" dirty="0"/>
              <a:t>Con este nombre se llama a un conjunto de "sabios" provenientes de Grecia, la zona </a:t>
            </a:r>
            <a:r>
              <a:rPr lang="es-CO" dirty="0" smtClean="0"/>
              <a:t> de </a:t>
            </a:r>
            <a:r>
              <a:rPr lang="es-CO" dirty="0"/>
              <a:t>Jonia (Asia menor) y de lo cual en la actualidad es Italia meridional (Elea), que desarrollaron interesantes reflexiones </a:t>
            </a:r>
            <a:r>
              <a:rPr lang="es-CO" dirty="0" smtClean="0"/>
              <a:t>de </a:t>
            </a:r>
            <a:r>
              <a:rPr lang="es-CO" dirty="0"/>
              <a:t>carácter lógico -racional entre los siglos VI y V a.C. </a:t>
            </a:r>
            <a:endParaRPr lang="es-CO" dirty="0" smtClean="0"/>
          </a:p>
          <a:p>
            <a:r>
              <a:rPr lang="es-CO" dirty="0"/>
              <a:t>Los presocráticos son significativos en la crónica de la filosofía puesto que, principalmente, representan los inicios del pensamiento científico en contraposición al pensamiento  mágico - mítico.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22829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sz="2400" dirty="0"/>
              <a:t>D. EL PROBLEMA ANT ROPOLOGI CO DE LA LIBERTAD Y LA PRESENCIA DEL MAL EN EL MUNDO.</a:t>
            </a:r>
            <a:endParaRPr lang="es-ES" sz="2400"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5" name="Marcador de contenido 4"/>
          <p:cNvSpPr>
            <a:spLocks noGrp="1"/>
          </p:cNvSpPr>
          <p:nvPr>
            <p:ph sz="half" idx="1"/>
          </p:nvPr>
        </p:nvSpPr>
        <p:spPr>
          <a:xfrm>
            <a:off x="3498693" y="2560320"/>
            <a:ext cx="7397903" cy="3310128"/>
          </a:xfrm>
        </p:spPr>
        <p:txBody>
          <a:bodyPr>
            <a:normAutofit/>
          </a:bodyPr>
          <a:lstStyle/>
          <a:p>
            <a:r>
              <a:rPr lang="es-CO" sz="2400" dirty="0">
                <a:latin typeface="Times New Roman" panose="02020603050405020304" pitchFamily="18" charset="0"/>
                <a:cs typeface="Times New Roman" panose="02020603050405020304" pitchFamily="18" charset="0"/>
              </a:rPr>
              <a:t>Empero en la situación especial de las personas se da un problema extremista: el mal. La contestación a dichos preguntas llevaron a diferentes pensadores a intentar el problema de la independencia en el ser humano y la esencia del mal como algo ajeno a la construcción de Dios. ¿En qué radica la independencia humana?, ¿Cuál es el fin último de la vida? </a:t>
            </a:r>
          </a:p>
        </p:txBody>
      </p:sp>
    </p:spTree>
    <p:extLst>
      <p:ext uri="{BB962C8B-B14F-4D97-AF65-F5344CB8AC3E}">
        <p14:creationId xmlns:p14="http://schemas.microsoft.com/office/powerpoint/2010/main" val="11570397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LA PATRISTICA:</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674399" y="2572352"/>
            <a:ext cx="7046492" cy="3310128"/>
          </a:xfrm>
        </p:spPr>
        <p:txBody>
          <a:bodyPr rtlCol="0">
            <a:normAutofit/>
          </a:bodyPr>
          <a:lstStyle/>
          <a:p>
            <a:r>
              <a:rPr lang="es-CO" dirty="0"/>
              <a:t>Luego de las predicaciones de los apóstoles y discípulos de Jesús, las sociedades cristianas se vieron forzadas a acomodar y determinar las enseñanzas primordiales que constituían la ideología de fe católica. En un rato en que aún era bastante profundo el politeísmo romano y surgían distintas posiciones filosóficas y teológicas contrarias al mensaje cristiano, diversos pensadores se brindaron a la labor de proteger racionalmente los presupuestos de fe de la nueva religión.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346464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LA ESCOLASTICA</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19"/>
            <a:ext cx="7397903" cy="3708133"/>
          </a:xfrm>
        </p:spPr>
        <p:txBody>
          <a:bodyPr rtlCol="0">
            <a:normAutofit fontScale="85000" lnSpcReduction="10000"/>
          </a:bodyPr>
          <a:lstStyle/>
          <a:p>
            <a:r>
              <a:rPr lang="es-CO" dirty="0"/>
              <a:t>El nombre procede de las escuelas catedralicias y conventual es que establecieron procedimientos de educación y aprendizaje que fueron bastante significativos a lo largo de el medio evo, de allí que además se l e llame "lapso de las escuelas". Al lado de las enormes catedrales medievales muy lento se fueron promoviendo centros educativos (escuelas), donde los clérigos y otros miembros de la sociedad podían entrar al entendimiento de la era. Con la época estas escuelas se transformaron en universidades, varias de las cuales hay hasta el momento. </a:t>
            </a:r>
            <a:r>
              <a:rPr lang="es-CO" dirty="0" smtClean="0"/>
              <a:t> Para </a:t>
            </a:r>
            <a:r>
              <a:rPr lang="es-CO" dirty="0"/>
              <a:t>t al impacto, el maestro empleaba el procedimiento de las escuelas que, generalmente, poseía 2 maneras estáticas de </a:t>
            </a:r>
            <a:r>
              <a:rPr lang="es-CO" dirty="0" err="1"/>
              <a:t>educación.varias</a:t>
            </a:r>
            <a:r>
              <a:rPr lang="es-CO" dirty="0"/>
              <a:t> situaciones el instructor utilizaba la </a:t>
            </a:r>
            <a:r>
              <a:rPr lang="es-CO" dirty="0" err="1"/>
              <a:t>lectío</a:t>
            </a:r>
            <a:r>
              <a:rPr lang="es-CO" dirty="0"/>
              <a:t>, En especie de disertación o conferencia sobre un asunto especializado, generalmente guiado por un escrito. En otros instantes se utilizaba la </a:t>
            </a:r>
            <a:r>
              <a:rPr lang="es-CO" dirty="0" err="1"/>
              <a:t>disputatio</a:t>
            </a:r>
            <a:r>
              <a:rPr lang="es-CO" dirty="0"/>
              <a:t>, especie de seminario en donde se establecían debates alrededor de un asunto especial. En esta visión, el motivo jamás estaba por arriba de la fe, constantemente la autoridad de el santuario estaba vigilante a cuanto se describía en las escuelas medievales, de tal forma que en preguntas dudosas el Papa y el magisterio d</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875470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EL </a:t>
            </a:r>
            <a:r>
              <a:rPr lang="es-ES" dirty="0" smtClean="0"/>
              <a:t>RENACIMIENTO</a:t>
            </a:r>
            <a:r>
              <a:rPr lang="es-ES" dirty="0"/>
              <a:t>:</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7397903" cy="3310128"/>
          </a:xfrm>
        </p:spPr>
        <p:txBody>
          <a:bodyPr rtlCol="0">
            <a:normAutofit/>
          </a:bodyPr>
          <a:lstStyle/>
          <a:p>
            <a:r>
              <a:rPr lang="es-CO" dirty="0"/>
              <a:t>El Renacimiento engloba los siglos XV y XVI, se caracteriza por ser un lapso de transición entre la Edad Media y la maduración de la Edad Actualizada. A lo largo de el Renacimiento empieza a perfilarse el nuevo ideal de hombre, la nueva cultura y la nueva ciencia que se continuará a lo largo de toda la Edad Actualizada, hasta nuestros propios días. En el fondo lo cual el Renacimiento rechazó ha sido al hombre medieval y su estilo de vida ligado profundamente con las trabas de la fe y del Estado. El Renacimiento otorgó un no rotundo al hombre tranquilo y sereno que dormitaba confiado a la sombra de el templo y de la nobleza aristocrática, sin interés por el aumento material.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42121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dirty="0"/>
              <a:t>EL NUEVO IDEAL DE HOMBRE:</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
        <p:nvSpPr>
          <p:cNvPr id="5" name="Marcador de contenido 4"/>
          <p:cNvSpPr>
            <a:spLocks noGrp="1"/>
          </p:cNvSpPr>
          <p:nvPr>
            <p:ph sz="half" idx="1"/>
          </p:nvPr>
        </p:nvSpPr>
        <p:spPr>
          <a:xfrm>
            <a:off x="3498694" y="2560320"/>
            <a:ext cx="7883180" cy="3732196"/>
          </a:xfrm>
        </p:spPr>
        <p:txBody>
          <a:bodyPr>
            <a:normAutofit lnSpcReduction="10000"/>
          </a:bodyPr>
          <a:lstStyle/>
          <a:p>
            <a:r>
              <a:rPr lang="es-CO" dirty="0">
                <a:latin typeface="Times New Roman" panose="02020603050405020304" pitchFamily="18" charset="0"/>
                <a:cs typeface="Times New Roman" panose="02020603050405020304" pitchFamily="18" charset="0"/>
              </a:rPr>
              <a:t>Sin abdicar ni a Dios ni al cielo, el ser humano de este tiempo desea vivir intensamente la vida de la tierra; por el momento no desea ser un peregrino que está de paso por el planeta, sino que desea hallar y conocer el planeta ya que desea vivir en él. La característica importante del Renacimiento ha sido el despliegue optimista que el ser humano hizo de sus habilidades, capacidades y talento, dormidos a lo largo de un largo tiempo bajo la sombra de el templo y de la nobleza feudal. Renace un hombre nuevo, diferente, que se busca con ansia pues desea conocerse, y renace un mundo que engloba en sí los secretos y la descripción de lo cual es el ser humano. Si el ser humano quiere conocerse, tiene que buscarse en el planeta ya que en él está su sitio, su puesto, se vocación humana y divina. </a:t>
            </a:r>
            <a:r>
              <a:rPr lang="es-CO" dirty="0" smtClean="0">
                <a:latin typeface="Times New Roman" panose="02020603050405020304" pitchFamily="18" charset="0"/>
                <a:cs typeface="Times New Roman" panose="02020603050405020304" pitchFamily="18" charset="0"/>
              </a:rPr>
              <a:t> Hombre </a:t>
            </a:r>
            <a:r>
              <a:rPr lang="es-CO" dirty="0">
                <a:latin typeface="Times New Roman" panose="02020603050405020304" pitchFamily="18" charset="0"/>
                <a:cs typeface="Times New Roman" panose="02020603050405020304" pitchFamily="18" charset="0"/>
              </a:rPr>
              <a:t>y mundo son los protagonistas del Renacimiento; el ser humano que vuelve sus ojos hacia la tierra y el planeta y descarga en ellos su preocupación de saber, su anhelo de descubrir, ya que ha descubierto que el planeta está lleno de modalidades. </a:t>
            </a:r>
          </a:p>
        </p:txBody>
      </p:sp>
    </p:spTree>
    <p:extLst>
      <p:ext uri="{BB962C8B-B14F-4D97-AF65-F5344CB8AC3E}">
        <p14:creationId xmlns:p14="http://schemas.microsoft.com/office/powerpoint/2010/main" val="20140102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EL INDIVIDUALISMO RELIGIOSO:</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19"/>
            <a:ext cx="7871148" cy="3768291"/>
          </a:xfrm>
        </p:spPr>
        <p:txBody>
          <a:bodyPr rtlCol="0">
            <a:normAutofit fontScale="92500" lnSpcReduction="20000"/>
          </a:bodyPr>
          <a:lstStyle/>
          <a:p>
            <a:r>
              <a:rPr lang="es-CO" dirty="0">
                <a:latin typeface="Times New Roman" panose="02020603050405020304" pitchFamily="18" charset="0"/>
                <a:cs typeface="Times New Roman" panose="02020603050405020304" pitchFamily="18" charset="0"/>
              </a:rPr>
              <a:t>El ser humano ha sido perdiendo interés por la vida eterna, por eludir el pecado, más que nada el de tipo económico, por las prácticas religiosas, y esto hizo que perdiera fuerza </a:t>
            </a:r>
            <a:r>
              <a:rPr lang="es-CO" dirty="0" err="1">
                <a:latin typeface="Times New Roman" panose="02020603050405020304" pitchFamily="18" charset="0"/>
                <a:cs typeface="Times New Roman" panose="02020603050405020304" pitchFamily="18" charset="0"/>
              </a:rPr>
              <a:t>tam</a:t>
            </a:r>
            <a:r>
              <a:rPr lang="es-CO" dirty="0">
                <a:latin typeface="Times New Roman" panose="02020603050405020304" pitchFamily="18" charset="0"/>
                <a:cs typeface="Times New Roman" panose="02020603050405020304" pitchFamily="18" charset="0"/>
              </a:rPr>
              <a:t>- </a:t>
            </a:r>
            <a:r>
              <a:rPr lang="es-CO" dirty="0" err="1">
                <a:latin typeface="Times New Roman" panose="02020603050405020304" pitchFamily="18" charset="0"/>
                <a:cs typeface="Times New Roman" panose="02020603050405020304" pitchFamily="18" charset="0"/>
              </a:rPr>
              <a:t>bién</a:t>
            </a:r>
            <a:r>
              <a:rPr lang="es-CO" dirty="0">
                <a:latin typeface="Times New Roman" panose="02020603050405020304" pitchFamily="18" charset="0"/>
                <a:cs typeface="Times New Roman" panose="02020603050405020304" pitchFamily="18" charset="0"/>
              </a:rPr>
              <a:t> la profundo autoridad que el templo ejercía sobre él. A esto se debe adicionar el hecho de que el santuario se dejara influenciar de los ideales burgueses de la riqueza y confundiera constantemente el poder temporal y el espiritual, reduciendo de esta forma su prestigio. Lutero ha sido el impulsador de este individualismo religioso, y el protestantismo ha sido la nueva Congregación conformada por sus seguidores. Lutero afianzó al sujeto ante la sociedad y a la autoridad de el templo; a esto se le llamó el independiente examen; ¿en qué consistió? Las Sagradas Escrituras debían ser interpretadas por las autoridades de el templo y entregadas y recibidas obedientemente por los fieles; Lutero reclamó para la conciencia personal aquel poder y aquel derecho; la persona debía tener independencia frente a Dios para interpretar las Sagradas Escrituras sin la autoridad de el templo. La conciencia de independencia ante la autoridad de el santuario ha sido el motivo de la independencia sicológica, política y económica del Renacimiento. </a:t>
            </a:r>
            <a:endParaRPr lang="es-ES" dirty="0">
              <a:latin typeface="Times New Roman" panose="02020603050405020304" pitchFamily="18" charset="0"/>
              <a:cs typeface="Times New Roman" panose="02020603050405020304" pitchFamily="18" charset="0"/>
            </a:endParaRPr>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136012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dirty="0"/>
              <a:t>LA NUEVA ECONOMÍA Y LA NUEVA POLÍTICA: </a:t>
            </a:r>
            <a:endParaRPr lang="es-ES" dirty="0"/>
          </a:p>
        </p:txBody>
      </p:sp>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814012" y="2560320"/>
            <a:ext cx="7082585" cy="3720164"/>
          </a:xfrm>
        </p:spPr>
        <p:txBody>
          <a:bodyPr rtlCol="0">
            <a:normAutofit/>
          </a:bodyPr>
          <a:lstStyle/>
          <a:p>
            <a:r>
              <a:rPr lang="es-CO" dirty="0">
                <a:latin typeface="Times New Roman" panose="02020603050405020304" pitchFamily="18" charset="0"/>
                <a:cs typeface="Times New Roman" panose="02020603050405020304" pitchFamily="18" charset="0"/>
              </a:rPr>
              <a:t>En el Renacimiento pudimos encontrar ya una economía hecha y una condición social adinerada que es la burguesía. La burguesía ha sido activando las fuerzas productivas, ha desarrollado el negocio y la banca y ha estimulado la ambición de tener y de </a:t>
            </a:r>
            <a:r>
              <a:rPr lang="es-CO" dirty="0" smtClean="0">
                <a:latin typeface="Times New Roman" panose="02020603050405020304" pitchFamily="18" charset="0"/>
                <a:cs typeface="Times New Roman" panose="02020603050405020304" pitchFamily="18" charset="0"/>
              </a:rPr>
              <a:t>consumir. El </a:t>
            </a:r>
            <a:r>
              <a:rPr lang="es-CO" dirty="0">
                <a:latin typeface="Times New Roman" panose="02020603050405020304" pitchFamily="18" charset="0"/>
                <a:cs typeface="Times New Roman" panose="02020603050405020304" pitchFamily="18" charset="0"/>
              </a:rPr>
              <a:t>prestigio social se mide ahora por el dinero que se tiene, y su compra es dependiente de las capacidades y habilidades personales. </a:t>
            </a:r>
          </a:p>
          <a:p>
            <a:r>
              <a:rPr lang="es-CO" dirty="0">
                <a:latin typeface="Times New Roman" panose="02020603050405020304" pitchFamily="18" charset="0"/>
                <a:cs typeface="Times New Roman" panose="02020603050405020304" pitchFamily="18" charset="0"/>
              </a:rPr>
              <a:t> Con el nuevo modelo económico el punto de gravedad se desplaza ahora del campo a la localidad, y la actividad agrícola cedió a la industrial. Referente a la política vino además un cambio producido por el mismo cambio económico. En la Edad Media el poder y la postura social venía por herencia, por origen; en el Renacimiento el poder y la postura social son debidos al dinero. </a:t>
            </a:r>
            <a:endParaRPr lang="es-ES" dirty="0">
              <a:latin typeface="Times New Roman" panose="02020603050405020304" pitchFamily="18" charset="0"/>
              <a:cs typeface="Times New Roman" panose="02020603050405020304" pitchFamily="18" charset="0"/>
            </a:endParaRPr>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0451454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FILOSOFÍA MODERNA</a:t>
            </a:r>
            <a:br>
              <a:rPr lang="es-ES" dirty="0"/>
            </a:br>
            <a:endParaRPr lang="es-ES" dirty="0"/>
          </a:p>
        </p:txBody>
      </p:sp>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498694" y="2560320"/>
            <a:ext cx="7883180" cy="3792354"/>
          </a:xfrm>
        </p:spPr>
        <p:txBody>
          <a:bodyPr rtlCol="0">
            <a:normAutofit fontScale="92500" lnSpcReduction="20000"/>
          </a:bodyPr>
          <a:lstStyle/>
          <a:p>
            <a:r>
              <a:rPr lang="es-CO" dirty="0">
                <a:latin typeface="Times New Roman" panose="02020603050405020304" pitchFamily="18" charset="0"/>
                <a:cs typeface="Times New Roman" panose="02020603050405020304" pitchFamily="18" charset="0"/>
              </a:rPr>
              <a:t>Es un tiempo de tiempo caracterizado por una totalmente nueva mentalidad en donde el ser humano se siente propietario y artífice de todo el mundo (antropocentrismo), con habilidades inexploradas para dominar la naturaleza y maneras inmensas para averiguar todo cuanto pasa en el cosmos. En la modernidad los hombres buscan novedosas formas de hacer frente los inconvenientes que la verdad muestra a diario en sus diversas facetas: ciencia, enseñanza, arte, política, filosofía,  economía, etcétera., distanciándose de los viejos modelos explicativos de todo el mundo y elaborando arriesgadas teorías sobre los múltiples entornos en que nos desenvolvemos. A partir de la perspectiva filosófico la modernidad tiene un intenso hincapié en la averiguación del alcance y los parámetros del entendimiento, de allí que un óptimo conjunto de pensadores dediquen su tiempo y obras a solucionar viejos y nuevos inconvenientes epistemológicos como el error, la realidad, la conciencia, la subjetividad, el papel de los sentidos y el procedimiento apropiado para conocer el planeta en que vivimos. En este entorno de preocupación intelectual emergen entonces diferentes inconvenientes y corrientes de pensamiento que van a caracterizar la modernidad. </a:t>
            </a:r>
            <a:endParaRPr lang="es-ES" dirty="0">
              <a:latin typeface="Times New Roman" panose="02020603050405020304" pitchFamily="18" charset="0"/>
              <a:cs typeface="Times New Roman" panose="02020603050405020304" pitchFamily="18" charset="0"/>
            </a:endParaRPr>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190866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TEORÍAS MODERNAS DEL CONOCIMIENTO</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7397903" cy="3310128"/>
          </a:xfrm>
        </p:spPr>
        <p:txBody>
          <a:bodyPr rtlCol="0">
            <a:normAutofit fontScale="92500" lnSpcReduction="10000"/>
          </a:bodyPr>
          <a:lstStyle/>
          <a:p>
            <a:r>
              <a:rPr lang="es-ES" dirty="0"/>
              <a:t>EL </a:t>
            </a:r>
            <a:r>
              <a:rPr lang="es-ES" dirty="0" smtClean="0"/>
              <a:t>RACIONALISMO</a:t>
            </a:r>
          </a:p>
          <a:p>
            <a:r>
              <a:rPr lang="es-CO" dirty="0"/>
              <a:t>EL RACIONALISMO DE DESCARTES (1596- </a:t>
            </a:r>
            <a:r>
              <a:rPr lang="es-CO" dirty="0" smtClean="0"/>
              <a:t>1650)</a:t>
            </a:r>
          </a:p>
          <a:p>
            <a:r>
              <a:rPr lang="es-ES" dirty="0"/>
              <a:t>La duda </a:t>
            </a:r>
            <a:r>
              <a:rPr lang="es-ES" dirty="0" smtClean="0"/>
              <a:t>metódica</a:t>
            </a:r>
            <a:endParaRPr lang="es-ES" dirty="0"/>
          </a:p>
          <a:p>
            <a:r>
              <a:rPr lang="es-CO" dirty="0"/>
              <a:t>El primer principio indudable: "Pienso, </a:t>
            </a:r>
            <a:r>
              <a:rPr lang="es-CO" dirty="0" smtClean="0"/>
              <a:t>luego existo“</a:t>
            </a:r>
          </a:p>
          <a:p>
            <a:r>
              <a:rPr lang="es-ES" dirty="0"/>
              <a:t>Dios o la substancia </a:t>
            </a:r>
            <a:r>
              <a:rPr lang="es-ES" dirty="0" smtClean="0"/>
              <a:t>infinita</a:t>
            </a:r>
          </a:p>
          <a:p>
            <a:r>
              <a:rPr lang="es-ES" dirty="0"/>
              <a:t>BARUCH SPINOZA (1632-1677</a:t>
            </a:r>
            <a:r>
              <a:rPr lang="es-ES" dirty="0" smtClean="0"/>
              <a:t>)</a:t>
            </a:r>
          </a:p>
          <a:p>
            <a:r>
              <a:rPr lang="es-CO" dirty="0"/>
              <a:t>Antropología: el hombre un ser dual</a:t>
            </a:r>
            <a:endParaRPr lang="es-ES" dirty="0" smtClean="0"/>
          </a:p>
          <a:p>
            <a:r>
              <a:rPr lang="es-CO" dirty="0"/>
              <a:t>El Panteísmo: Dios, naturaleza y sustancia son lo </a:t>
            </a:r>
            <a:r>
              <a:rPr lang="es-CO" dirty="0" smtClean="0"/>
              <a:t>mismo</a:t>
            </a:r>
            <a:endParaRPr lang="es-CO" dirty="0"/>
          </a:p>
          <a:p>
            <a:r>
              <a:rPr lang="es-CO" dirty="0"/>
              <a:t>LEIBNIS (1646-1716)</a:t>
            </a:r>
            <a:endParaRPr lang="es-CO" dirty="0" smtClean="0"/>
          </a:p>
          <a:p>
            <a:endParaRPr lang="es-ES" dirty="0" smtClean="0"/>
          </a:p>
          <a:p>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3517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VISION ANTROPOLOGICA EN LA MODERNIDAD</a:t>
            </a:r>
            <a:br>
              <a:rPr lang="es-ES" dirty="0"/>
            </a:b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7397903" cy="3310128"/>
          </a:xfrm>
        </p:spPr>
        <p:txBody>
          <a:bodyPr rtlCol="0">
            <a:normAutofit/>
          </a:bodyPr>
          <a:lstStyle/>
          <a:p>
            <a:r>
              <a:rPr lang="es-CO" dirty="0"/>
              <a:t>Los inconvenientes del entendimiento ocuparon buena parte del pensamiento nuevo, empero a la par de las ideas epistemológicas se desarrollaron interesantes visiones sobre la naturaleza humana, la vida en sociedad, la organización del Estado y los principios éticos que hasta el momento perduran. Indudablemente la filosofía, en su anhelo de meditación sobre la integridad, contribuyó a entender mejor a aquel hombre nuevo que se consideraba a él mismo como centro del mundo y propietario de unas habilidades tan enormes que debía ponerlas al servicio de la ciencia, la vida en sociedad y el perfeccionamiento moral.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3670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sz="2400" dirty="0"/>
              <a:t>DEL MITO AL LOGOS:</a:t>
            </a:r>
            <a:br>
              <a:rPr lang="es-CO" sz="2400" dirty="0"/>
            </a:br>
            <a:r>
              <a:rPr lang="es-CO" sz="2400" dirty="0"/>
              <a:t>DE LAS EXPLICACIONES BASADAS EN LOS DIOSES A LAS EXPLICACIONES LÓGICO-RACIONALES</a:t>
            </a:r>
            <a:endParaRPr lang="es-ES" sz="2400" dirty="0"/>
          </a:p>
        </p:txBody>
      </p:sp>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498694" y="2560319"/>
            <a:ext cx="7955369" cy="3708133"/>
          </a:xfrm>
        </p:spPr>
        <p:txBody>
          <a:bodyPr rtlCol="0">
            <a:normAutofit fontScale="85000" lnSpcReduction="10000"/>
          </a:bodyPr>
          <a:lstStyle/>
          <a:p>
            <a:pPr marL="0" indent="0">
              <a:buNone/>
            </a:pPr>
            <a:r>
              <a:rPr lang="es-CO" dirty="0" smtClean="0"/>
              <a:t>Los </a:t>
            </a:r>
            <a:r>
              <a:rPr lang="es-CO" dirty="0"/>
              <a:t>presocráticos prácticamente trataban de ofrecer una contestación lógica, concreta y racional a la pregunta sobre los principios y constitución del universo, o sea la integridad de lo existente (el Universo). El tema central era decidir cuál era el inicio importante (en griego </a:t>
            </a:r>
            <a:r>
              <a:rPr lang="es-CO" dirty="0" err="1"/>
              <a:t>Arjé</a:t>
            </a:r>
            <a:r>
              <a:rPr lang="es-CO" dirty="0"/>
              <a:t>) del que todo nace y del que todo está formado. Tal cada presocrático pasó a la historia pues estableció su propia interpretación sobre el factor importante del que permanecen constituidas cada una de las cosas de la naturaleza, sin caer en las clásico es visiones religiosas. </a:t>
            </a:r>
          </a:p>
          <a:p>
            <a:pPr marL="0" indent="0">
              <a:buNone/>
            </a:pPr>
            <a:r>
              <a:rPr lang="es-CO" dirty="0" smtClean="0"/>
              <a:t> </a:t>
            </a:r>
            <a:r>
              <a:rPr lang="es-CO" dirty="0"/>
              <a:t>Aún no existían las ciencias como tal, ni las herramientas de estudio  que poseemos en la actualidad, por consiguiente dichos pensadores únicamente contaban con su capacidad de observación de todo el mundo físico y su capacidad de implantar conexiones lógico - racionales entre los diferentes fenómenos naturales. </a:t>
            </a:r>
          </a:p>
          <a:p>
            <a:pPr marL="0" indent="0">
              <a:buNone/>
            </a:pPr>
            <a:r>
              <a:rPr lang="es-CO" dirty="0" smtClean="0"/>
              <a:t> </a:t>
            </a:r>
            <a:r>
              <a:rPr lang="es-CO" dirty="0"/>
              <a:t>De esta forma, equipados prácticamente con su sabiduría dichos hombres de la antigüedad se aventuraron a plantear nuevas teorías sobre la constitución del mundo o mundo contradiciendo las fuertes e inflexibles concepciones religiosas de la era. </a:t>
            </a:r>
            <a:r>
              <a:rPr lang="es-CO" dirty="0" smtClean="0"/>
              <a:t>para </a:t>
            </a:r>
            <a:r>
              <a:rPr lang="es-CO" dirty="0"/>
              <a:t>ser exactos nos centraremos en lo importante de sus teorías alrededor del </a:t>
            </a:r>
            <a:r>
              <a:rPr lang="es-CO" dirty="0" err="1"/>
              <a:t>Arjé</a:t>
            </a:r>
            <a:r>
              <a:rPr lang="es-CO" dirty="0"/>
              <a:t> o comienzo importante del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05720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sz="3600" dirty="0"/>
              <a:t>LOS PRESOCRATICOS - EL ARJE O PRINCIPIO FUNDAMENTAL</a:t>
            </a:r>
            <a:endParaRPr lang="es-ES" sz="3600" dirty="0"/>
          </a:p>
        </p:txBody>
      </p:sp>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621506" y="2560320"/>
            <a:ext cx="7275092" cy="3310128"/>
          </a:xfrm>
        </p:spPr>
        <p:txBody>
          <a:bodyPr rtlCol="0">
            <a:normAutofit fontScale="85000" lnSpcReduction="10000"/>
          </a:bodyPr>
          <a:lstStyle/>
          <a:p>
            <a:r>
              <a:rPr lang="es-CO" dirty="0"/>
              <a:t>Tales de Mileto (640-546 a, C.): El Agua como inicio importante. localidad junto al océano, y seguramente de tanto mirar la naturaleza concluyó que el agua es el inicio de la agua no hay vida en la tierra y hasta entonces no se ha descubierto otro mundo que contenga agua para comienzo o </a:t>
            </a:r>
            <a:r>
              <a:rPr lang="es-CO" dirty="0" err="1"/>
              <a:t>Arjé</a:t>
            </a:r>
            <a:r>
              <a:rPr lang="es-CO" dirty="0"/>
              <a:t> del mundo. </a:t>
            </a:r>
          </a:p>
          <a:p>
            <a:r>
              <a:rPr lang="es-CO" dirty="0"/>
              <a:t>Anaxímenes 585-524 a.C.): El aire como inicio importante. puede convertirse por medio de 2 procesos llamados rarefacción y condensación. se convierte en fuego y por la condensación en nube, agua, tierra y roca. Como tenemos la posibilidad de intuir, Anaxímenes parte de un componente material no tan visible como el </a:t>
            </a:r>
            <a:r>
              <a:rPr lang="es-CO" dirty="0" smtClean="0"/>
              <a:t>agua</a:t>
            </a:r>
          </a:p>
          <a:p>
            <a:r>
              <a:rPr lang="es-CO" dirty="0"/>
              <a:t>ANAXIMANDRO (610 - 546 a. C)  El </a:t>
            </a:r>
            <a:r>
              <a:rPr lang="es-CO" dirty="0" err="1"/>
              <a:t>Apeirón</a:t>
            </a:r>
            <a:r>
              <a:rPr lang="es-CO" dirty="0"/>
              <a:t>, lo indeterminado es el componente importante. Este filósofo recomienda una teoría muchísimo más abstracta que Tales y Anaxímenes, el </a:t>
            </a:r>
            <a:r>
              <a:rPr lang="es-CO" dirty="0" err="1"/>
              <a:t>Arjé</a:t>
            </a:r>
            <a:r>
              <a:rPr lang="es-CO" dirty="0"/>
              <a:t> no es una sustancia experimental como el agua o el aire, sino una naturaleza indeterminada, indefinida, inmortal e indestructible: el </a:t>
            </a:r>
            <a:r>
              <a:rPr lang="es-CO" dirty="0" err="1"/>
              <a:t>Apeirón</a:t>
            </a:r>
            <a:r>
              <a:rPr lang="es-CO" dirty="0"/>
              <a:t>.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21542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537285" y="938464"/>
            <a:ext cx="7275092" cy="5064332"/>
          </a:xfrm>
        </p:spPr>
        <p:txBody>
          <a:bodyPr rtlCol="0">
            <a:normAutofit fontScale="92500" lnSpcReduction="20000"/>
          </a:bodyPr>
          <a:lstStyle/>
          <a:p>
            <a:r>
              <a:rPr lang="es-CO" dirty="0" smtClean="0"/>
              <a:t>HERACLI </a:t>
            </a:r>
            <a:r>
              <a:rPr lang="es-CO" dirty="0"/>
              <a:t>TO DE ÉFESO (544-584 a.C.): El fuego es el </a:t>
            </a:r>
            <a:r>
              <a:rPr lang="es-CO" dirty="0" err="1"/>
              <a:t>Arjé</a:t>
            </a:r>
            <a:r>
              <a:rPr lang="es-CO" dirty="0"/>
              <a:t> del mundo, todo está en desplazamiento. Empero de mayor relevancia que su teoría sobre el </a:t>
            </a:r>
            <a:r>
              <a:rPr lang="es-CO" dirty="0" err="1"/>
              <a:t>Arjé</a:t>
            </a:r>
            <a:r>
              <a:rPr lang="es-CO" dirty="0"/>
              <a:t>, a Heráclito se le conoce por su perspectiva dinámica de la verdad: todo está en constante desplazamiento, todo fluye, nada permanece, lo propio del cosmos es el eterno devenir de las cosas. Es reputado su sentencia: "no es viable bañarse 2 veces en el mismo rio", queriendo indicar con esto que la verdad jamás es la misma, puesto que en el fondo el universo está regido por el cambio. </a:t>
            </a:r>
            <a:endParaRPr lang="es-CO" dirty="0" smtClean="0"/>
          </a:p>
          <a:p>
            <a:r>
              <a:rPr lang="es-CO" dirty="0"/>
              <a:t>EMPEDOCLES (500-428 a.C.): Los 4 recursos: tierra, agua, fuego y aire. A diferencia de Tales y Anaxímenes que plantean un solo comienzo en la naturaleza, Empédocles es identificado por su reputado teoría de los 4 recursos: tierra, agua fuego y aire que son las raíces de todo lo cual hay en el universo, de allí que se le considere un pluralista. </a:t>
            </a:r>
            <a:endParaRPr lang="es-CO" dirty="0" smtClean="0"/>
          </a:p>
          <a:p>
            <a:r>
              <a:rPr lang="es-CO" dirty="0"/>
              <a:t>ANAXÁGORAS (500 a.C.): Semillas- </a:t>
            </a:r>
            <a:r>
              <a:rPr lang="es-CO" dirty="0" err="1"/>
              <a:t>Nous</a:t>
            </a:r>
            <a:r>
              <a:rPr lang="es-CO" dirty="0"/>
              <a:t>. Ahora bien, las semillas se mezclan por la acción de un "torbellino" cósmico que junta y separa los recursos en un eterno desplazamiento. Este torbellino es orientado por un Espíritu o sabiduría "cósmica" (</a:t>
            </a:r>
            <a:r>
              <a:rPr lang="es-CO" dirty="0" err="1"/>
              <a:t>Nous</a:t>
            </a:r>
            <a:r>
              <a:rPr lang="es-CO" dirty="0"/>
              <a:t>), que tiene el poder de juntar y dividir las semillas; de esta forma ejemplificando, en un pedazo de hi erro pudimos encontrar las semillas de hi erro que en el torbellino cósmico se han unificado </a:t>
            </a:r>
            <a:r>
              <a:rPr lang="es-CO" dirty="0" smtClean="0"/>
              <a:t> </a:t>
            </a:r>
            <a:r>
              <a:rPr lang="es-CO" dirty="0"/>
              <a:t>para conformar este metal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3765284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537285" y="938464"/>
            <a:ext cx="7275092" cy="5064332"/>
          </a:xfrm>
        </p:spPr>
        <p:txBody>
          <a:bodyPr rtlCol="0">
            <a:normAutofit lnSpcReduction="10000"/>
          </a:bodyPr>
          <a:lstStyle/>
          <a:p>
            <a:r>
              <a:rPr lang="es-CO" dirty="0"/>
              <a:t>DEMOCRITO Y LEUCIPO (460-370 a.C.): Los átomos. Piensan que la naturaleza tiene como motivo material último pequeños objetos indivisibles (Átomos), que se mueven libremente en el vacío. Dichos átomos, por acción del azar, chocan entre sí y se combinan produciendo aglomerados "atómicos" que componen los diferentes seres del mundo. </a:t>
            </a:r>
            <a:endParaRPr lang="es-CO" dirty="0" smtClean="0"/>
          </a:p>
          <a:p>
            <a:r>
              <a:rPr lang="es-CO" dirty="0"/>
              <a:t>PITAGORAS (572 a. C.): Los números, todo es </a:t>
            </a:r>
            <a:r>
              <a:rPr lang="es-CO" dirty="0" err="1" smtClean="0"/>
              <a:t>matematizable</a:t>
            </a:r>
            <a:r>
              <a:rPr lang="es-CO" dirty="0" smtClean="0"/>
              <a:t>. es </a:t>
            </a:r>
            <a:r>
              <a:rPr lang="es-CO" dirty="0"/>
              <a:t>el representante más destacado de una escuela de pensamiento antiguo en donde sus miembros </a:t>
            </a:r>
            <a:r>
              <a:rPr lang="es-CO" dirty="0" smtClean="0"/>
              <a:t>En </a:t>
            </a:r>
            <a:r>
              <a:rPr lang="es-CO" dirty="0"/>
              <a:t>este sentido, Pitágoras ofrece una interpretación de la naturaleza bastante distinto a los demás presocráticos. </a:t>
            </a:r>
            <a:r>
              <a:rPr lang="es-CO" dirty="0" smtClean="0"/>
              <a:t> </a:t>
            </a:r>
            <a:r>
              <a:rPr lang="es-CO" dirty="0"/>
              <a:t>Su inicio importante es de carácter formal y no sensible: los números que se comprenden desde una razón </a:t>
            </a:r>
            <a:endParaRPr lang="es-CO" dirty="0" smtClean="0"/>
          </a:p>
          <a:p>
            <a:r>
              <a:rPr lang="es-CO" dirty="0"/>
              <a:t>PARMENIDES 540-470 a.C.): El Ser, la verdad inmodificable: Para este filósofo presocrático el </a:t>
            </a:r>
            <a:r>
              <a:rPr lang="es-CO" dirty="0" err="1"/>
              <a:t>Arjé</a:t>
            </a:r>
            <a:r>
              <a:rPr lang="es-CO" dirty="0"/>
              <a:t> o inicio de todo no podría ser un componente material-sensible, sino una realidad intangible, intelectual. No es simple descifrar sus pensamientos, sin embargo generalmente el Ser es concebido como lo cual es o existe, o sea, la verdad, el planeta.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77776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sz="2400" dirty="0"/>
              <a:t>LOS PRESOCRATICOS Y LOS PUNTOS DE PARTIDA PARA COMPRENDER LA NATURALEZA</a:t>
            </a:r>
            <a:endParaRPr lang="es-ES" sz="2400" dirty="0"/>
          </a:p>
        </p:txBody>
      </p:sp>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498694" y="2560320"/>
            <a:ext cx="7397903" cy="3310128"/>
          </a:xfrm>
        </p:spPr>
        <p:txBody>
          <a:bodyPr rtlCol="0"/>
          <a:lstStyle/>
          <a:p>
            <a:r>
              <a:rPr lang="es-CO" dirty="0" smtClean="0"/>
              <a:t>Hemos </a:t>
            </a:r>
            <a:r>
              <a:rPr lang="es-CO" dirty="0"/>
              <a:t>llevado a cabo un breve recorrido por las ideas centrales de las doctrinas presocráticas sobre el </a:t>
            </a:r>
            <a:r>
              <a:rPr lang="es-CO" dirty="0" err="1"/>
              <a:t>Arjé</a:t>
            </a:r>
            <a:r>
              <a:rPr lang="es-CO" dirty="0"/>
              <a:t> o inicio constitutivo del universo. Observamos que ciertos parten de un inicio material, concreto, o sea un factor natural que es percibido por los sentidos y otros que parten de abstracciones o conceptos que no poseen un origen tangible sino lógico - ideal. A los primeros los vamos a llamar materialistas- empiristas por fiar en la vivencia sensible y a los demás idealistas-lógicos por fiar en la función de el motivo para discurrir y hallar principios en general que orientan el mundo.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117112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CO" dirty="0"/>
              <a:t>EL MOVIMIENTO SOFISTA: TODO ES RELATIVO: </a:t>
            </a:r>
            <a:endParaRPr lang="es-ES" dirty="0"/>
          </a:p>
        </p:txBody>
      </p:sp>
      <p:sp>
        <p:nvSpPr>
          <p:cNvPr id="3" name="Marcador de posición de contenido 2">
            <a:extLst>
              <a:ext uri="{FF2B5EF4-FFF2-40B4-BE49-F238E27FC236}">
                <a16:creationId xmlns:a16="http://schemas.microsoft.com/office/drawing/2014/main" xmlns="" id="{37D92030-ED5A-43D0-870F-DC04D358FFC0}"/>
              </a:ext>
            </a:extLst>
          </p:cNvPr>
          <p:cNvSpPr>
            <a:spLocks noGrp="1"/>
          </p:cNvSpPr>
          <p:nvPr>
            <p:ph sz="half" idx="1"/>
          </p:nvPr>
        </p:nvSpPr>
        <p:spPr>
          <a:xfrm>
            <a:off x="3498694" y="2560320"/>
            <a:ext cx="7397903" cy="3310128"/>
          </a:xfrm>
        </p:spPr>
        <p:txBody>
          <a:bodyPr rtlCol="0">
            <a:normAutofit/>
          </a:bodyPr>
          <a:lstStyle/>
          <a:p>
            <a:r>
              <a:rPr lang="es-CO" dirty="0"/>
              <a:t>Su interés no era cosmológico, sino cómodo, les interesaba la política, la ética, la religión y la enseñanza. </a:t>
            </a:r>
            <a:r>
              <a:rPr lang="es-CO" dirty="0" smtClean="0"/>
              <a:t> </a:t>
            </a:r>
            <a:r>
              <a:rPr lang="es-CO" dirty="0"/>
              <a:t>Sin embargo, sus posiciones filosóficas sobre la realidad, la ventaja y la enseñanza provocaron bastantes controversias en el planeta griego. Los sofistas no hicieron propiamente una escuela de pensamiento, empero sí pudimos encontrar en sus planteamientos diferentes recursos en común. </a:t>
            </a:r>
            <a:endParaRPr lang="es-ES" dirty="0"/>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889223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16508F6-42C2-4FFE-A92E-4981332982CA}"/>
              </a:ext>
            </a:extLst>
          </p:cNvPr>
          <p:cNvSpPr>
            <a:spLocks noGrp="1"/>
          </p:cNvSpPr>
          <p:nvPr>
            <p:ph type="title"/>
          </p:nvPr>
        </p:nvSpPr>
        <p:spPr/>
        <p:txBody>
          <a:bodyPr rtlCol="0"/>
          <a:lstStyle/>
          <a:p>
            <a:r>
              <a:rPr lang="es-ES" dirty="0"/>
              <a:t>SOCRATES Y LA MAYEUTICA:</a:t>
            </a:r>
            <a:br>
              <a:rPr lang="es-ES" dirty="0"/>
            </a:br>
            <a:endParaRPr lang="es-ES" dirty="0"/>
          </a:p>
        </p:txBody>
      </p:sp>
      <p:sp>
        <p:nvSpPr>
          <p:cNvPr id="4" name="Marcador de posición de contenido 3">
            <a:extLst>
              <a:ext uri="{FF2B5EF4-FFF2-40B4-BE49-F238E27FC236}">
                <a16:creationId xmlns:a16="http://schemas.microsoft.com/office/drawing/2014/main" xmlns="" id="{D3FCA4A4-52DE-4F24-A9DC-1B05D722C00B}"/>
              </a:ext>
            </a:extLst>
          </p:cNvPr>
          <p:cNvSpPr>
            <a:spLocks noGrp="1"/>
          </p:cNvSpPr>
          <p:nvPr>
            <p:ph sz="half" idx="2"/>
          </p:nvPr>
        </p:nvSpPr>
        <p:spPr>
          <a:xfrm>
            <a:off x="3392905" y="2560320"/>
            <a:ext cx="8025063" cy="3310128"/>
          </a:xfrm>
        </p:spPr>
        <p:txBody>
          <a:bodyPr rtlCol="0">
            <a:normAutofit lnSpcReduction="10000"/>
          </a:bodyPr>
          <a:lstStyle/>
          <a:p>
            <a:r>
              <a:rPr lang="es-CO" dirty="0">
                <a:latin typeface="Times New Roman" panose="02020603050405020304" pitchFamily="18" charset="0"/>
                <a:cs typeface="Times New Roman" panose="02020603050405020304" pitchFamily="18" charset="0"/>
              </a:rPr>
              <a:t>Sócrates (470-399 a.C.), representa el enorme modelo de filósofo comprometido con la inteligencia. Su forma de pensar marcó una intensa huella en el planeta antiguo y se ha convertido en un punto de" alusión para los pensadores de cada una de las épocas, de allí que se hable de anterior a Sócrates y luego de Sócrates. A diferencia de los primeros filósofos preocupados por la Physis y el </a:t>
            </a:r>
            <a:r>
              <a:rPr lang="es-CO" dirty="0" err="1">
                <a:latin typeface="Times New Roman" panose="02020603050405020304" pitchFamily="18" charset="0"/>
                <a:cs typeface="Times New Roman" panose="02020603050405020304" pitchFamily="18" charset="0"/>
              </a:rPr>
              <a:t>Arjé</a:t>
            </a:r>
            <a:r>
              <a:rPr lang="es-CO" dirty="0">
                <a:latin typeface="Times New Roman" panose="02020603050405020304" pitchFamily="18" charset="0"/>
                <a:cs typeface="Times New Roman" panose="02020603050405020304" pitchFamily="18" charset="0"/>
              </a:rPr>
              <a:t> del mundo, Sócrates tiene una inquietud por la naturaleza humana, la ventaja, la realidad y la ética primordiales para vivir como buenos habitantes de la polis. La ideología socrática especialmente se confronta a las teorías sofistas que proponían un relativismo moral y un uso manipulador de la retórica con tal de triunfar en las discusiones: "lo verdadero podría ser falso y lo falso verdadero". Sócrates se convenció de que una sociedad en donde cada uno tiene su verdad muy lento acaba en el problema y la separación, puesto que ¿cómo puede haber un interés por lo colectivo si cada quién busca su propio beneficio? </a:t>
            </a:r>
            <a:endParaRPr lang="es-ES" dirty="0">
              <a:latin typeface="Times New Roman" panose="02020603050405020304" pitchFamily="18" charset="0"/>
              <a:cs typeface="Times New Roman" panose="02020603050405020304" pitchFamily="18" charset="0"/>
            </a:endParaRPr>
          </a:p>
        </p:txBody>
      </p:sp>
      <p:pic>
        <p:nvPicPr>
          <p:cNvPr id="7" name="Marcador de posición de imagen 6" descr="Persona esquiando fuera  ">
            <a:extLst>
              <a:ext uri="{FF2B5EF4-FFF2-40B4-BE49-F238E27FC236}">
                <a16:creationId xmlns:a16="http://schemas.microsoft.com/office/drawing/2014/main" xmlns="" id="{B4C53DED-8844-4CA2-B538-DDD85AF3C345}"/>
              </a:ext>
            </a:extLst>
          </p:cNvPr>
          <p:cNvPicPr>
            <a:picLocks noGrp="1" noChangeAspect="1"/>
          </p:cNvPicPr>
          <p:nvPr>
            <p:ph type="pic" sz="quarter" idx="14"/>
          </p:nvPr>
        </p:nvPicPr>
        <p:blipFill>
          <a:blip r:embed="rId3" cstate="screen">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7958172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ánico">
  <a:themeElements>
    <a:clrScheme name="Custom 162">
      <a:dk1>
        <a:sysClr val="windowText" lastClr="000000"/>
      </a:dk1>
      <a:lt1>
        <a:sysClr val="window" lastClr="FFFFFF"/>
      </a:lt1>
      <a:dk2>
        <a:srgbClr val="212121"/>
      </a:dk2>
      <a:lt2>
        <a:srgbClr val="DADADA"/>
      </a:lt2>
      <a:accent1>
        <a:srgbClr val="CBAF62"/>
      </a:accent1>
      <a:accent2>
        <a:srgbClr val="4096B0"/>
      </a:accent2>
      <a:accent3>
        <a:srgbClr val="803348"/>
      </a:accent3>
      <a:accent4>
        <a:srgbClr val="8E684C"/>
      </a:accent4>
      <a:accent5>
        <a:srgbClr val="AB946B"/>
      </a:accent5>
      <a:accent6>
        <a:srgbClr val="803348"/>
      </a:accent6>
      <a:hlink>
        <a:srgbClr val="86724D"/>
      </a:hlink>
      <a:folHlink>
        <a:srgbClr val="CBAF62"/>
      </a:folHlink>
    </a:clrScheme>
    <a:fontScheme name="Custom 169">
      <a:majorFont>
        <a:latin typeface="Rockwell"/>
        <a:ea typeface=""/>
        <a:cs typeface=""/>
      </a:majorFont>
      <a:minorFont>
        <a:latin typeface="Trebuchet MS"/>
        <a:ea typeface=""/>
        <a:cs typeface=""/>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ffice_30104645_TF66931312" id="{CD340114-A721-47BF-938C-2F1402B97FC4}" vid="{92E016BC-C84D-4121-A00F-C8A761E3B7CF}"/>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5B8FAC4-99E7-4CF2-AA4F-E5F48F87B542}">
  <ds:schemaRefs>
    <ds:schemaRef ds:uri="6dc4bcd6-49db-4c07-9060-8acfc67cef9f"/>
    <ds:schemaRef ds:uri="http://www.w3.org/XML/1998/namespace"/>
    <ds:schemaRef ds:uri="http://schemas.microsoft.com/office/2006/documentManagement/types"/>
    <ds:schemaRef ds:uri="http://purl.org/dc/terms/"/>
    <ds:schemaRef ds:uri="http://schemas.microsoft.com/office/infopath/2007/PartnerControls"/>
    <ds:schemaRef ds:uri="http://schemas.microsoft.com/office/2006/metadata/properties"/>
    <ds:schemaRef ds:uri="http://purl.org/dc/elements/1.1/"/>
    <ds:schemaRef ds:uri="http://schemas.microsoft.com/sharepoint/v3"/>
    <ds:schemaRef ds:uri="http://schemas.openxmlformats.org/package/2006/metadata/core-properties"/>
    <ds:schemaRef ds:uri="fb0879af-3eba-417a-a55a-ffe6dcd6ca77"/>
    <ds:schemaRef ds:uri="http://purl.org/dc/dcmitype/"/>
  </ds:schemaRefs>
</ds:datastoreItem>
</file>

<file path=customXml/itemProps2.xml><?xml version="1.0" encoding="utf-8"?>
<ds:datastoreItem xmlns:ds="http://schemas.openxmlformats.org/officeDocument/2006/customXml" ds:itemID="{424EDED3-7967-4EF0-BE85-F4606019A9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11D34D-75D2-4894-A4B9-B889F28CA15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Cápsula de tiempo digital </Template>
  <TotalTime>0</TotalTime>
  <Words>3786</Words>
  <Application>Microsoft Office PowerPoint</Application>
  <PresentationFormat>Panorámica</PresentationFormat>
  <Paragraphs>114</Paragraphs>
  <Slides>29</Slides>
  <Notes>28</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Arial</vt:lpstr>
      <vt:lpstr>Calibri</vt:lpstr>
      <vt:lpstr>Forte</vt:lpstr>
      <vt:lpstr>Lucida Handwriting</vt:lpstr>
      <vt:lpstr>Rockwell</vt:lpstr>
      <vt:lpstr>Times New Roman</vt:lpstr>
      <vt:lpstr>Trebuchet MS</vt:lpstr>
      <vt:lpstr>Orgánico</vt:lpstr>
      <vt:lpstr>Panorama histórico del pensamiento humano I</vt:lpstr>
      <vt:lpstr>Filósofos Presocráticos</vt:lpstr>
      <vt:lpstr>DEL MITO AL LOGOS: DE LAS EXPLICACIONES BASADAS EN LOS DIOSES A LAS EXPLICACIONES LÓGICO-RACIONALES</vt:lpstr>
      <vt:lpstr>LOS PRESOCRATICOS - EL ARJE O PRINCIPIO FUNDAMENTAL</vt:lpstr>
      <vt:lpstr>Presentación de PowerPoint</vt:lpstr>
      <vt:lpstr>Presentación de PowerPoint</vt:lpstr>
      <vt:lpstr>LOS PRESOCRATICOS Y LOS PUNTOS DE PARTIDA PARA COMPRENDER LA NATURALEZA</vt:lpstr>
      <vt:lpstr>EL MOVIMIENTO SOFISTA: TODO ES RELATIVO: </vt:lpstr>
      <vt:lpstr>SOCRATES Y LA MAYEUTICA: </vt:lpstr>
      <vt:lpstr>Teoría del conocimiento:</vt:lpstr>
      <vt:lpstr>ARISTOTELOES (384 – 322 a.C.) </vt:lpstr>
      <vt:lpstr>Diferencias y similitudes en las doctrinas Platónicas y aristotélicas.</vt:lpstr>
      <vt:lpstr>FILOSOFIA HELENISTA O DE LA DECADENCIA:</vt:lpstr>
      <vt:lpstr>REGLAS DEL PLACER – EPICURO:</vt:lpstr>
      <vt:lpstr>EL ESTOICISMO – la apatía, vivir serenamente, sin perturbaciones:</vt:lpstr>
      <vt:lpstr>LOS CINICOS</vt:lpstr>
      <vt:lpstr>PRINCIPIOS BÁSICOS PARA UN VIVIR FELIZ</vt:lpstr>
      <vt:lpstr>LOS ESCEPTICOS – NO SE PUEDE CONOCER LA VERDAD: </vt:lpstr>
      <vt:lpstr>A. LA RELACION ENTRE LA FE Y LA RAZON</vt:lpstr>
      <vt:lpstr>D. EL PROBLEMA ANT ROPOLOGI CO DE LA LIBERTAD Y LA PRESENCIA DEL MAL EN EL MUNDO.</vt:lpstr>
      <vt:lpstr>LA PATRISTICA:</vt:lpstr>
      <vt:lpstr>LA ESCOLASTICA</vt:lpstr>
      <vt:lpstr>EL RENACIMIENTO:</vt:lpstr>
      <vt:lpstr>EL NUEVO IDEAL DE HOMBRE:</vt:lpstr>
      <vt:lpstr>EL INDIVIDUALISMO RELIGIOSO:</vt:lpstr>
      <vt:lpstr>LA NUEVA ECONOMÍA Y LA NUEVA POLÍTICA: </vt:lpstr>
      <vt:lpstr>FILOSOFÍA MODERNA </vt:lpstr>
      <vt:lpstr>TEORÍAS MODERNAS DEL CONOCIMIENTO</vt:lpstr>
      <vt:lpstr>VISION ANTROPOLOGICA EN LA MODERNIDAD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2021-11-17T22:28:17Z</dcterms:created>
  <dcterms:modified xsi:type="dcterms:W3CDTF">2021-11-18T00:28:09Z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