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99A1E04-1CD5-4620-BB32-58A628577F0F}" type="datetimeFigureOut">
              <a:rPr lang="es-CO" smtClean="0"/>
              <a:t>17/11/2021</a:t>
            </a:fld>
            <a:endParaRPr lang="es-C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C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EFCCE76-F738-4158-9C9A-98D6ADD5C723}" type="slidenum">
              <a:rPr lang="es-CO" smtClean="0"/>
              <a:t>‹Nº›</a:t>
            </a:fld>
            <a:endParaRPr lang="es-C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9593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9A1E04-1CD5-4620-BB32-58A628577F0F}" type="datetimeFigureOut">
              <a:rPr lang="es-CO" smtClean="0"/>
              <a:t>17/11/2021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93496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9A1E04-1CD5-4620-BB32-58A628577F0F}" type="datetimeFigureOut">
              <a:rPr lang="es-CO" smtClean="0"/>
              <a:t>17/11/2021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4017146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9A1E04-1CD5-4620-BB32-58A628577F0F}" type="datetimeFigureOut">
              <a:rPr lang="es-CO" smtClean="0"/>
              <a:t>17/11/2021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EFCCE76-F738-4158-9C9A-98D6ADD5C723}" type="slidenum">
              <a:rPr lang="es-CO" smtClean="0"/>
              <a:t>‹Nº›</a:t>
            </a:fld>
            <a:endParaRPr lang="es-C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1073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9A1E04-1CD5-4620-BB32-58A628577F0F}" type="datetimeFigureOut">
              <a:rPr lang="es-CO" smtClean="0"/>
              <a:t>17/11/2021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1287664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99A1E04-1CD5-4620-BB32-58A628577F0F}" type="datetimeFigureOut">
              <a:rPr lang="es-CO" smtClean="0"/>
              <a:t>17/11/2021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2396964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99A1E04-1CD5-4620-BB32-58A628577F0F}" type="datetimeFigureOut">
              <a:rPr lang="es-CO" smtClean="0"/>
              <a:t>17/11/2021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106541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9A1E04-1CD5-4620-BB32-58A628577F0F}" type="datetimeFigureOut">
              <a:rPr lang="es-CO" smtClean="0"/>
              <a:t>17/11/2021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364897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9A1E04-1CD5-4620-BB32-58A628577F0F}" type="datetimeFigureOut">
              <a:rPr lang="es-CO" smtClean="0"/>
              <a:t>17/11/2021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330748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CD4A5-75FC-4A16-9CBC-29472603FDC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B19E85E-C0B4-436C-B0C9-77150F60EC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A757BEB-6320-4D51-9E88-EA7AF588C8BA}"/>
              </a:ext>
            </a:extLst>
          </p:cNvPr>
          <p:cNvSpPr>
            <a:spLocks noGrp="1"/>
          </p:cNvSpPr>
          <p:nvPr>
            <p:ph type="dt" sz="half" idx="10"/>
          </p:nvPr>
        </p:nvSpPr>
        <p:spPr/>
        <p:txBody>
          <a:bodyPr/>
          <a:lstStyle/>
          <a:p>
            <a:fld id="{699A1E04-1CD5-4620-BB32-58A628577F0F}" type="datetimeFigureOut">
              <a:rPr lang="es-CO" smtClean="0"/>
              <a:t>17/11/2021</a:t>
            </a:fld>
            <a:endParaRPr lang="es-CO"/>
          </a:p>
        </p:txBody>
      </p:sp>
      <p:sp>
        <p:nvSpPr>
          <p:cNvPr id="5" name="Marcador de pie de página 4">
            <a:extLst>
              <a:ext uri="{FF2B5EF4-FFF2-40B4-BE49-F238E27FC236}">
                <a16:creationId xmlns:a16="http://schemas.microsoft.com/office/drawing/2014/main" id="{91669741-28BF-4548-813A-BCB7A27FCD8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EB977C7-9232-47DA-B7AB-4364C6625EF9}"/>
              </a:ext>
            </a:extLst>
          </p:cNvPr>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117626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9A1E04-1CD5-4620-BB32-58A628577F0F}" type="datetimeFigureOut">
              <a:rPr lang="es-CO" smtClean="0"/>
              <a:t>17/11/2021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37549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99A1E04-1CD5-4620-BB32-58A628577F0F}" type="datetimeFigureOut">
              <a:rPr lang="es-CO" smtClean="0"/>
              <a:t>17/11/2021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123023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9A1E04-1CD5-4620-BB32-58A628577F0F}" type="datetimeFigureOut">
              <a:rPr lang="es-CO" smtClean="0"/>
              <a:t>17/11/2021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276336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9A1E04-1CD5-4620-BB32-58A628577F0F}" type="datetimeFigureOut">
              <a:rPr lang="es-CO" smtClean="0"/>
              <a:t>17/11/2021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363110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9A1E04-1CD5-4620-BB32-58A628577F0F}" type="datetimeFigureOut">
              <a:rPr lang="es-CO" smtClean="0"/>
              <a:t>17/11/2021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372808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A1E04-1CD5-4620-BB32-58A628577F0F}" type="datetimeFigureOut">
              <a:rPr lang="es-CO" smtClean="0"/>
              <a:t>17/11/2021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106697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9A1E04-1CD5-4620-BB32-58A628577F0F}" type="datetimeFigureOut">
              <a:rPr lang="es-CO" smtClean="0"/>
              <a:t>17/11/2021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98924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9A1E04-1CD5-4620-BB32-58A628577F0F}" type="datetimeFigureOut">
              <a:rPr lang="es-CO" smtClean="0"/>
              <a:t>17/11/2021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EFCCE76-F738-4158-9C9A-98D6ADD5C723}" type="slidenum">
              <a:rPr lang="es-CO" smtClean="0"/>
              <a:t>‹Nº›</a:t>
            </a:fld>
            <a:endParaRPr lang="es-CO"/>
          </a:p>
        </p:txBody>
      </p:sp>
    </p:spTree>
    <p:extLst>
      <p:ext uri="{BB962C8B-B14F-4D97-AF65-F5344CB8AC3E}">
        <p14:creationId xmlns:p14="http://schemas.microsoft.com/office/powerpoint/2010/main" val="358802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99A1E04-1CD5-4620-BB32-58A628577F0F}" type="datetimeFigureOut">
              <a:rPr lang="es-CO" smtClean="0"/>
              <a:t>17/11/2021</a:t>
            </a:fld>
            <a:endParaRPr lang="es-C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C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EFCCE76-F738-4158-9C9A-98D6ADD5C723}" type="slidenum">
              <a:rPr lang="es-CO" smtClean="0"/>
              <a:t>‹Nº›</a:t>
            </a:fld>
            <a:endParaRPr lang="es-CO"/>
          </a:p>
        </p:txBody>
      </p:sp>
    </p:spTree>
    <p:extLst>
      <p:ext uri="{BB962C8B-B14F-4D97-AF65-F5344CB8AC3E}">
        <p14:creationId xmlns:p14="http://schemas.microsoft.com/office/powerpoint/2010/main" val="2562028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354BB-A6F7-4F96-AFC1-29EA86BDC4B4}"/>
              </a:ext>
            </a:extLst>
          </p:cNvPr>
          <p:cNvSpPr>
            <a:spLocks noGrp="1"/>
          </p:cNvSpPr>
          <p:nvPr>
            <p:ph type="ctrTitle"/>
          </p:nvPr>
        </p:nvSpPr>
        <p:spPr>
          <a:xfrm>
            <a:off x="2381534" y="1344304"/>
            <a:ext cx="7451678" cy="2843702"/>
          </a:xfrm>
        </p:spPr>
        <p:txBody>
          <a:bodyPr>
            <a:normAutofit/>
          </a:bodyPr>
          <a:lstStyle/>
          <a:p>
            <a:r>
              <a:rPr lang="es-ES" sz="5400" dirty="0">
                <a:solidFill>
                  <a:schemeClr val="tx1"/>
                </a:solidFill>
              </a:rPr>
              <a:t>LOS PRESOCRATICOS</a:t>
            </a:r>
            <a:endParaRPr lang="es-CO" sz="5400" dirty="0">
              <a:solidFill>
                <a:schemeClr val="tx1"/>
              </a:solidFill>
            </a:endParaRPr>
          </a:p>
        </p:txBody>
      </p:sp>
      <p:sp>
        <p:nvSpPr>
          <p:cNvPr id="3" name="Subtítulo 2">
            <a:extLst>
              <a:ext uri="{FF2B5EF4-FFF2-40B4-BE49-F238E27FC236}">
                <a16:creationId xmlns:a16="http://schemas.microsoft.com/office/drawing/2014/main" id="{1D875E5A-4039-47E3-A615-F2BAEBFDF1DB}"/>
              </a:ext>
            </a:extLst>
          </p:cNvPr>
          <p:cNvSpPr>
            <a:spLocks noGrp="1"/>
          </p:cNvSpPr>
          <p:nvPr>
            <p:ph type="subTitle" idx="1"/>
          </p:nvPr>
        </p:nvSpPr>
        <p:spPr>
          <a:xfrm>
            <a:off x="2886765" y="4414123"/>
            <a:ext cx="6418471" cy="1432109"/>
          </a:xfrm>
        </p:spPr>
        <p:txBody>
          <a:bodyPr>
            <a:normAutofit fontScale="70000" lnSpcReduction="20000"/>
          </a:bodyPr>
          <a:lstStyle/>
          <a:p>
            <a:r>
              <a:rPr lang="es-ES" sz="2000" dirty="0">
                <a:solidFill>
                  <a:schemeClr val="tx1"/>
                </a:solidFill>
              </a:rPr>
              <a:t>PRESENTADO POR:</a:t>
            </a:r>
          </a:p>
          <a:p>
            <a:r>
              <a:rPr lang="es-ES" sz="2000" dirty="0">
                <a:solidFill>
                  <a:schemeClr val="tx1"/>
                </a:solidFill>
              </a:rPr>
              <a:t>JOSE RAUL BELTRAN ROMERO</a:t>
            </a:r>
          </a:p>
          <a:p>
            <a:r>
              <a:rPr lang="es-ES" sz="2000" dirty="0">
                <a:solidFill>
                  <a:schemeClr val="tx1"/>
                </a:solidFill>
              </a:rPr>
              <a:t>SABATINA CICLO 6-2</a:t>
            </a:r>
          </a:p>
          <a:p>
            <a:r>
              <a:rPr lang="es-ES" sz="2000" dirty="0">
                <a:solidFill>
                  <a:schemeClr val="tx1"/>
                </a:solidFill>
              </a:rPr>
              <a:t>2021</a:t>
            </a:r>
          </a:p>
          <a:p>
            <a:endParaRPr lang="es-ES" sz="2000" dirty="0">
              <a:solidFill>
                <a:schemeClr val="bg1"/>
              </a:solidFill>
            </a:endParaRPr>
          </a:p>
          <a:p>
            <a:endParaRPr lang="es-ES" sz="2000" dirty="0">
              <a:solidFill>
                <a:schemeClr val="bg1"/>
              </a:solidFill>
            </a:endParaRPr>
          </a:p>
          <a:p>
            <a:endParaRPr lang="es-ES" sz="2000" dirty="0">
              <a:solidFill>
                <a:schemeClr val="bg1"/>
              </a:solidFill>
            </a:endParaRPr>
          </a:p>
          <a:p>
            <a:endParaRPr lang="es-ES" sz="2000" dirty="0">
              <a:solidFill>
                <a:schemeClr val="bg1"/>
              </a:solidFill>
            </a:endParaRPr>
          </a:p>
          <a:p>
            <a:endParaRPr lang="es-CO" sz="2000" dirty="0">
              <a:solidFill>
                <a:schemeClr val="bg1"/>
              </a:solidFill>
            </a:endParaRPr>
          </a:p>
        </p:txBody>
      </p:sp>
    </p:spTree>
    <p:extLst>
      <p:ext uri="{BB962C8B-B14F-4D97-AF65-F5344CB8AC3E}">
        <p14:creationId xmlns:p14="http://schemas.microsoft.com/office/powerpoint/2010/main" val="42804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7FAFB7-53CB-4777-844B-8057787C6640}"/>
              </a:ext>
            </a:extLst>
          </p:cNvPr>
          <p:cNvSpPr>
            <a:spLocks noGrp="1"/>
          </p:cNvSpPr>
          <p:nvPr>
            <p:ph idx="1"/>
          </p:nvPr>
        </p:nvSpPr>
        <p:spPr>
          <a:xfrm>
            <a:off x="1010477" y="702365"/>
            <a:ext cx="10041835" cy="4373218"/>
          </a:xfrm>
        </p:spPr>
        <p:txBody>
          <a:bodyPr>
            <a:normAutofit fontScale="77500" lnSpcReduction="20000"/>
          </a:bodyPr>
          <a:lstStyle/>
          <a:p>
            <a:r>
              <a:rPr lang="es-ES" dirty="0"/>
              <a:t>La sociedad prefilosófica griega se caracteriza por ser una sociedad agrícola y guerrera, con dos clases bien diferenciadas: la nobleza y el pueblo. Para el paso a la etapa filosófica posterior cobrará una importancia definitiva el auge del comercio: aparece la moneda, y los viajes traen consigo nuevos conocimientos técnicos y geográficos. Ello lleva a que la interpretación del universo y de la convivencia humana se asienten sobre bases distintas (racionales), con una crítica a la sabiduría “popular” y a las explicaciones míticas. El mito es el conjunto de narraciones y doctrinas tradicionales de los poetas acerca del mundo, de los hombres y de los dioses, ofreciendo una explicación “total”. Como a partir de esta explicación los fenómenos naturales son imprevisibles y arbitrarios se hace imposible la ciencia. La filosofía recogerá esta idea de “necesidad”, pero despojándola de su carácter ilógico e inescrutable y afirmando la exigencia de la racionalidad de lo real. La explicación filosófica, a partir del logos, se caracteriza por acabar con la idea de arbitrariedad, y relacionándola con la idea de permanencia o constancia, a la que los griegos denominaron Eidos (esencia): lo que una cosa es a pesar de los cambios posibles de apariencia o estado. Con ello queda definida la diferenciación entre lo permanente y lo cambiante de la naturaleza, la diferenciación entre esencia y apariencia. Conocer las cosas será, pues, conocer lo que verdaderamente son, lo que tienen de común y permanente: conocer la esencia. A esta diferenciación corresponde también la dualidad en el campo del conocimiento entre la Razón y los Sentidos. </a:t>
            </a:r>
            <a:endParaRPr lang="es-CO" dirty="0"/>
          </a:p>
        </p:txBody>
      </p:sp>
    </p:spTree>
    <p:extLst>
      <p:ext uri="{BB962C8B-B14F-4D97-AF65-F5344CB8AC3E}">
        <p14:creationId xmlns:p14="http://schemas.microsoft.com/office/powerpoint/2010/main" val="124338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98F7D5C-0AA7-4E7F-A526-0D24BF0E2734}"/>
              </a:ext>
            </a:extLst>
          </p:cNvPr>
          <p:cNvSpPr>
            <a:spLocks noGrp="1"/>
          </p:cNvSpPr>
          <p:nvPr>
            <p:ph idx="1"/>
          </p:nvPr>
        </p:nvSpPr>
        <p:spPr>
          <a:xfrm>
            <a:off x="685800" y="357810"/>
            <a:ext cx="10817087" cy="5016776"/>
          </a:xfrm>
        </p:spPr>
        <p:txBody>
          <a:bodyPr>
            <a:normAutofit fontScale="92500" lnSpcReduction="20000"/>
          </a:bodyPr>
          <a:lstStyle/>
          <a:p>
            <a:r>
              <a:rPr lang="es-ES" dirty="0"/>
              <a:t>PRINCIPALES FILÓSOFOS PRESOCRÁTICOS </a:t>
            </a:r>
          </a:p>
          <a:p>
            <a:r>
              <a:rPr lang="es-ES" dirty="0"/>
              <a:t>TALES DE MILETO: es el primer griego que admite una causa natural de las cosas. Para Tales "todo procede del agua", esta afirmación implica la idea de la unidad de todas las cosas; hay, por lo tanto, dos novedades decisivas: a) que todas las cosas tienen un común y natural origen b) la idea de que tras los cambios de los fenómenos se oculta un principio común a todas las cosas e invariable (</a:t>
            </a:r>
            <a:r>
              <a:rPr lang="es-ES" dirty="0" err="1"/>
              <a:t>Arjé</a:t>
            </a:r>
            <a:r>
              <a:rPr lang="es-ES" dirty="0"/>
              <a:t>).</a:t>
            </a:r>
          </a:p>
          <a:p>
            <a:r>
              <a:rPr lang="es-ES" dirty="0"/>
              <a:t> ANAXIMANDRO: el gran descubrimiento de Anaximandro es el concepto de "Cosmos " entendido como la interdependencia de todo el mundo visible, en el cual se hace patente un orden sistemático. Todo está regido por una ley poderosa que se denomina "ley del Cosmos". Además desarrolla claramente la esencia del concepto </a:t>
            </a:r>
            <a:r>
              <a:rPr lang="es-ES" dirty="0" err="1"/>
              <a:t>Arjé</a:t>
            </a:r>
            <a:r>
              <a:rPr lang="es-ES" dirty="0"/>
              <a:t>: para él no es lícito buscar el origen de las cosas en los elementos visibles, que continuamente se transforman unas en otras; Anaximandro busca el </a:t>
            </a:r>
            <a:r>
              <a:rPr lang="es-ES" dirty="0" err="1"/>
              <a:t>arjé</a:t>
            </a:r>
            <a:r>
              <a:rPr lang="es-ES" dirty="0"/>
              <a:t> detrás de esa capa apariencial y por abstracción de lo sensible concluye que el </a:t>
            </a:r>
            <a:r>
              <a:rPr lang="es-ES" dirty="0" err="1"/>
              <a:t>arjé</a:t>
            </a:r>
            <a:r>
              <a:rPr lang="es-ES" dirty="0"/>
              <a:t> es lo ápeiron (lo infinito) en el sentido de "materia infinita". Cómo repercute en la formación del mundo: concibe al infinito como una masa uniforme e indeterminada de la que, por separación surgen los contrarios: caliente (cielo) - frío (aire) y seco (tierra) - húmedo (mar). </a:t>
            </a:r>
            <a:endParaRPr lang="es-CO" dirty="0"/>
          </a:p>
        </p:txBody>
      </p:sp>
    </p:spTree>
    <p:extLst>
      <p:ext uri="{BB962C8B-B14F-4D97-AF65-F5344CB8AC3E}">
        <p14:creationId xmlns:p14="http://schemas.microsoft.com/office/powerpoint/2010/main" val="201095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3DE0770-CE42-4519-A3BD-08AED05C6B59}"/>
              </a:ext>
            </a:extLst>
          </p:cNvPr>
          <p:cNvSpPr>
            <a:spLocks noGrp="1"/>
          </p:cNvSpPr>
          <p:nvPr>
            <p:ph idx="1"/>
          </p:nvPr>
        </p:nvSpPr>
        <p:spPr>
          <a:xfrm>
            <a:off x="685800" y="265044"/>
            <a:ext cx="10644809" cy="5109542"/>
          </a:xfrm>
        </p:spPr>
        <p:txBody>
          <a:bodyPr>
            <a:normAutofit/>
          </a:bodyPr>
          <a:lstStyle/>
          <a:p>
            <a:r>
              <a:rPr lang="es-ES" dirty="0"/>
              <a:t>ANAXÍMENES: Permanece intelectualmente prisionero del mundo de lo sensible; el agua no le aparece apropiada como </a:t>
            </a:r>
            <a:r>
              <a:rPr lang="es-ES" dirty="0" err="1"/>
              <a:t>arjé</a:t>
            </a:r>
            <a:r>
              <a:rPr lang="es-ES" dirty="0"/>
              <a:t>, sin embargo, la atmósfera, y concretamente el aire satisface su exigencia de no tener límites: el aire que llena el cuerpo del hombre es idéntico al principio que lo anima, a su alma. Mientras que en la elección del </a:t>
            </a:r>
            <a:r>
              <a:rPr lang="es-ES" dirty="0" err="1"/>
              <a:t>arjé</a:t>
            </a:r>
            <a:r>
              <a:rPr lang="es-ES" dirty="0"/>
              <a:t> parece haber un paso atrás, desde el punto de vista de la acción del </a:t>
            </a:r>
            <a:r>
              <a:rPr lang="es-ES" dirty="0" err="1"/>
              <a:t>arjé</a:t>
            </a:r>
            <a:r>
              <a:rPr lang="es-ES" dirty="0"/>
              <a:t> representa un notable progreso: del aire brotan todas las cosas por condensación y rarefacción. </a:t>
            </a:r>
          </a:p>
          <a:p>
            <a:r>
              <a:rPr lang="es-ES" dirty="0"/>
              <a:t>PITAGORAS de SAMOS: más bien debemos hablar de una comunidad de carácter ascético-religioso. Para los pitagóricos el </a:t>
            </a:r>
            <a:r>
              <a:rPr lang="es-ES" dirty="0" err="1"/>
              <a:t>arjé</a:t>
            </a:r>
            <a:r>
              <a:rPr lang="es-ES" dirty="0"/>
              <a:t> es el número, ya que todo es explicable a partir de ellos y el orden es un conjunto; así, la unidad se representa por un punto, con dos puntos tenemos una línea, con tres la superficie y con cuatro el volumen. La suma de estos cuatro números básicos es igual a 10 (</a:t>
            </a:r>
            <a:r>
              <a:rPr lang="es-ES" dirty="0" err="1"/>
              <a:t>Tetraktys</a:t>
            </a:r>
            <a:r>
              <a:rPr lang="es-ES" dirty="0"/>
              <a:t>) y se representa por un triángulo. Así pues, las cosas son números, y por ello el </a:t>
            </a:r>
            <a:r>
              <a:rPr lang="es-ES" dirty="0" err="1"/>
              <a:t>arjé</a:t>
            </a:r>
            <a:r>
              <a:rPr lang="es-ES" dirty="0"/>
              <a:t> no es algo físicamente material sino algo formal y abstracto: todo es </a:t>
            </a:r>
            <a:r>
              <a:rPr lang="es-ES" dirty="0" err="1"/>
              <a:t>matematizable</a:t>
            </a:r>
            <a:r>
              <a:rPr lang="es-ES" dirty="0"/>
              <a:t>, es decir, reducible a números.</a:t>
            </a:r>
            <a:endParaRPr lang="es-CO" dirty="0"/>
          </a:p>
        </p:txBody>
      </p:sp>
    </p:spTree>
    <p:extLst>
      <p:ext uri="{BB962C8B-B14F-4D97-AF65-F5344CB8AC3E}">
        <p14:creationId xmlns:p14="http://schemas.microsoft.com/office/powerpoint/2010/main" val="207246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D9223C-BD7D-4891-9171-82A1B87A41F5}"/>
              </a:ext>
            </a:extLst>
          </p:cNvPr>
          <p:cNvSpPr>
            <a:spLocks noGrp="1"/>
          </p:cNvSpPr>
          <p:nvPr>
            <p:ph idx="1"/>
          </p:nvPr>
        </p:nvSpPr>
        <p:spPr>
          <a:xfrm>
            <a:off x="685800" y="569844"/>
            <a:ext cx="10396883" cy="4804742"/>
          </a:xfrm>
        </p:spPr>
        <p:txBody>
          <a:bodyPr>
            <a:normAutofit fontScale="92500" lnSpcReduction="20000"/>
          </a:bodyPr>
          <a:lstStyle/>
          <a:p>
            <a:r>
              <a:rPr lang="es-ES" dirty="0"/>
              <a:t>HERÁCLITO: es el primer pensador que se separa de la tradición física, y por lo tanto es el primer filósofo especulativo: el tema central de su reflexión ya no es la physis, sino el pensamiento mismo. Será el primero en plantear el tema del lenguaje (Logos) que es algo común a todos los hombres. Sus escritos aforísticos se pueden agrupar en cuatro temas: 1.- "La guerra es el padre de todas las cosas": se entiende como el enfrentamiento perpetuo de fuerzas contrarias del que surge la armonía que constituye lo real ante nuestros ojos. 2.- La unidad de todas las cosas: el reconocer la unidad de todas las cosas bajo la diversidad 3 aparente se plantea como signo de sabiduría a la que aspira el filósofo (derivada de su doctrina sobre el Logos). Para Heráclito el fuego es el </a:t>
            </a:r>
            <a:r>
              <a:rPr lang="es-ES" dirty="0" err="1"/>
              <a:t>arjé</a:t>
            </a:r>
            <a:r>
              <a:rPr lang="es-ES" dirty="0"/>
              <a:t>, pero este fuego es algo siempre vivo, alimentándose de toda materia y transformándola. Ello nos lleva al siguiente punto: todo cambia, nada permanece, lo único que permanece es el cambio. 3.- "Panta </a:t>
            </a:r>
            <a:r>
              <a:rPr lang="es-ES" dirty="0" err="1"/>
              <a:t>rei</a:t>
            </a:r>
            <a:r>
              <a:rPr lang="es-ES" dirty="0"/>
              <a:t>": el perpetuo fluir de todas las cosas implícito en el principio del fuego como arjé.4.- La búsqueda del </a:t>
            </a:r>
            <a:r>
              <a:rPr lang="es-ES" dirty="0" err="1"/>
              <a:t>arjé</a:t>
            </a:r>
            <a:r>
              <a:rPr lang="es-ES" dirty="0"/>
              <a:t> ya no apunta a la exterioridad y a los posibles principio materiales, sino al principio que rige el suceder y que está implícito también en el hombre mismo: el Logos. La unidad del cosmos se rige por una ley, que es el Logos, la Razón, que es tanto como Dios; es una ley que todo lo ordena; así el mundo no es un caos, no es producto del azar, sino que todo está regulado, por esta regla, por esta ley, este Logos.</a:t>
            </a:r>
            <a:endParaRPr lang="es-CO" dirty="0"/>
          </a:p>
        </p:txBody>
      </p:sp>
    </p:spTree>
    <p:extLst>
      <p:ext uri="{BB962C8B-B14F-4D97-AF65-F5344CB8AC3E}">
        <p14:creationId xmlns:p14="http://schemas.microsoft.com/office/powerpoint/2010/main" val="208205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43808FC-CE8D-4A64-B455-839D4382EAC1}"/>
              </a:ext>
            </a:extLst>
          </p:cNvPr>
          <p:cNvSpPr>
            <a:spLocks noGrp="1"/>
          </p:cNvSpPr>
          <p:nvPr>
            <p:ph idx="1"/>
          </p:nvPr>
        </p:nvSpPr>
        <p:spPr>
          <a:xfrm>
            <a:off x="685800" y="145774"/>
            <a:ext cx="10396883" cy="5228811"/>
          </a:xfrm>
        </p:spPr>
        <p:txBody>
          <a:bodyPr>
            <a:normAutofit lnSpcReduction="10000"/>
          </a:bodyPr>
          <a:lstStyle/>
          <a:p>
            <a:r>
              <a:rPr lang="es-ES" dirty="0"/>
              <a:t>PARMENIDES: Nos propone dos formas de conocimiento: 1) Vía de la verdad: se resume en la frase "El Ser Es y el No Ser no Es". La realidad, el Ser, sea cual fuere su naturaleza es, existe, y no puede no ser. Del Ser puede hablarse, en el Ser podemos pensar. Si pudiendo ser pensado y pudiendo ser sin embargo no fuese, entonces sería la nada. Ahora bien, la nada no puede ser objeto de habla ni de pensamiento, ya que pensar en nada es no pensar y hablar de nada es no hablar. Si del Ser sólo puede decirse que es, y del no-Ser que no es, implica una serie de consecuencias: a) el Ser es Eterno: no puede tener ni principio ni fin: ello equivaldría a decir que antes de Ser era No-Ser o que después pasará a No-Ser, lo que va en contra de la vía de la Verdad. b) el Ser es </a:t>
            </a:r>
            <a:r>
              <a:rPr lang="es-ES" dirty="0" err="1"/>
              <a:t>Contínuo</a:t>
            </a:r>
            <a:r>
              <a:rPr lang="es-ES" dirty="0"/>
              <a:t>: si afirmáramos lo contrario aceptaríamos que junto al Ser hay "lagunas" de No-Ser. e) el Ser es Único: en la medida que afirmar la existencia de cualquier otra cosa es afirmar que el No-Ser es. d) el Ser es Inmóvil: si el vacío (No-Ser) no existe, y el ser es </a:t>
            </a:r>
            <a:r>
              <a:rPr lang="es-ES" dirty="0" err="1"/>
              <a:t>contínuo</a:t>
            </a:r>
            <a:r>
              <a:rPr lang="es-ES" dirty="0"/>
              <a:t> y único no puede moverse. De estas propiedades se sigue un rechazo a la idea de vacío, de pluralidad y de movimiento, y por ello una crítica radical a los datos de los sentidos. 2) Vía de la Opinión: se pasa de las cosas pensables a las sensibles, es la vía de la "apariencia" en la que se mueven los hombres. </a:t>
            </a:r>
            <a:endParaRPr lang="es-CO" dirty="0"/>
          </a:p>
        </p:txBody>
      </p:sp>
    </p:spTree>
    <p:extLst>
      <p:ext uri="{BB962C8B-B14F-4D97-AF65-F5344CB8AC3E}">
        <p14:creationId xmlns:p14="http://schemas.microsoft.com/office/powerpoint/2010/main" val="34465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66DEA3-6B76-4C84-9D65-072D012E5C45}"/>
              </a:ext>
            </a:extLst>
          </p:cNvPr>
          <p:cNvSpPr>
            <a:spLocks noGrp="1"/>
          </p:cNvSpPr>
          <p:nvPr>
            <p:ph idx="1"/>
          </p:nvPr>
        </p:nvSpPr>
        <p:spPr>
          <a:xfrm>
            <a:off x="685800" y="92764"/>
            <a:ext cx="10396883" cy="5281821"/>
          </a:xfrm>
        </p:spPr>
        <p:txBody>
          <a:bodyPr>
            <a:normAutofit fontScale="85000" lnSpcReduction="10000"/>
          </a:bodyPr>
          <a:lstStyle/>
          <a:p>
            <a:r>
              <a:rPr lang="es-ES" dirty="0"/>
              <a:t>EMPÉDOCLES: sus principales proposiciones son las siguientes: 1.-la realidad está sometida a un ciclo cósmico interminable 2.-en el curso de ese ciclo se pasa de lo Uno (todos los seres unificados en un ser perfecto como una esfera) a lo Múltiple (dispersión) 3.-Los entes son mezclas o compuestos de cuatro elementos básicos: Fuego, Aire, Tierra y Agua. 4.-dos fuerzas antagónicas mueven este ciclo cósmico: el Amor, que tiende a reunir todos los elementos en lo Uno, y la Discordia que tiende a separarlos en la multiplicidad. 5.-el dominio del Amor y la Discordia es alternativo, con dos períodos de transición, en los cuales surge la vida: el hombre surge en el paso de la Discordia al Amor. ANAXÁGORAS: 1.-en el principio era el Caos (la mezcla de todas las cosas infinitas en número y pequeñez) 2.-este Caos entra en movimiento por la acción de un principio exterior a él: el NOUS, la Inteligencia que le impone un movimiento circular. 3.- las cosas no nacen ni perecen, sino que se componen y se disuelven a partir de lo existente 4 4.-las cosas no son una combinación de sólo cuatro elemento sino que hay muchas más cualidades irreductibles y distintas unas a otras 5.- las cosas están compuestas por una multitud de partículas (semillas u homeomerías), según la que predomina se nos aparecen bajo un aspecto u otro (ello explica las transformaciones). Cada una de ellas contiene en esencia lo mismo que ha de producirse. 6.- los seres vivos llevan en sí un fragmento de Nous, por medio del cual participan en el movimiento. El Nous es causa de todo movimiento y ordenador de todo lo real. (A veces se ha identificado con Dios, no como creador, sino como Arquitecto del Mundo). </a:t>
            </a:r>
            <a:endParaRPr lang="es-CO" dirty="0"/>
          </a:p>
        </p:txBody>
      </p:sp>
    </p:spTree>
    <p:extLst>
      <p:ext uri="{BB962C8B-B14F-4D97-AF65-F5344CB8AC3E}">
        <p14:creationId xmlns:p14="http://schemas.microsoft.com/office/powerpoint/2010/main" val="404380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9BA6720-BD69-4C75-814D-E1D1129F0384}"/>
              </a:ext>
            </a:extLst>
          </p:cNvPr>
          <p:cNvSpPr>
            <a:spLocks noGrp="1"/>
          </p:cNvSpPr>
          <p:nvPr>
            <p:ph idx="1"/>
          </p:nvPr>
        </p:nvSpPr>
        <p:spPr>
          <a:xfrm>
            <a:off x="685800" y="1033670"/>
            <a:ext cx="10396883" cy="4340915"/>
          </a:xfrm>
        </p:spPr>
        <p:txBody>
          <a:bodyPr/>
          <a:lstStyle/>
          <a:p>
            <a:r>
              <a:rPr lang="es-ES" dirty="0"/>
              <a:t>DEMÓCRITO Y LEUCIPO: los ATOMISTAS: 1.- las causas materiales de lo existente están constituidas por dos elementos: lo lleno (el ser) y lo vacío (el no-ser) 2.- El no-ser existe, es el vacío que permite el movimiento; el ser está constituido por cuerpos indivisibles, infinitos, invisibles e imperecederos llamados átomos 3.-los átomos se distinguen por su forma, orden y posición, y al agregarse se componen los cuerpos perceptibles. </a:t>
            </a:r>
            <a:r>
              <a:rPr lang="es-ES"/>
              <a:t>4.-los átomos, al moverse en el vacío, forman un torbellino en el cual chocan unos con otros formando el universo en su orden actual: para ello siguen dos leyes: el azar y la necesidad ( los choques son fortuitos e infinitos, pero sólo unos cuantos dan origen a lo existente). </a:t>
            </a:r>
            <a:endParaRPr lang="es-CO"/>
          </a:p>
        </p:txBody>
      </p:sp>
    </p:spTree>
    <p:extLst>
      <p:ext uri="{BB962C8B-B14F-4D97-AF65-F5344CB8AC3E}">
        <p14:creationId xmlns:p14="http://schemas.microsoft.com/office/powerpoint/2010/main" val="32024483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29</TotalTime>
  <Words>1905</Words>
  <Application>Microsoft Office PowerPoint</Application>
  <PresentationFormat>Panorámica</PresentationFormat>
  <Paragraphs>18</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Impact</vt:lpstr>
      <vt:lpstr>Evento principal</vt:lpstr>
      <vt:lpstr>LOS PRESOCRATICOS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PRESOCRATICOS</dc:title>
  <dc:creator>Raulito</dc:creator>
  <cp:lastModifiedBy>Raulito</cp:lastModifiedBy>
  <cp:revision>4</cp:revision>
  <dcterms:created xsi:type="dcterms:W3CDTF">2021-11-18T00:22:29Z</dcterms:created>
  <dcterms:modified xsi:type="dcterms:W3CDTF">2021-11-18T00:52:13Z</dcterms:modified>
</cp:coreProperties>
</file>