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MX"/>
              <a:t>Haz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MX"/>
              <a:t>Haz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MX"/>
              <a:t>Haz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E7F7C-339A-3647-8A9D-A08180BDB968}"/>
              </a:ext>
            </a:extLst>
          </p:cNvPr>
          <p:cNvSpPr>
            <a:spLocks noGrp="1"/>
          </p:cNvSpPr>
          <p:nvPr>
            <p:ph type="ctrTitle"/>
          </p:nvPr>
        </p:nvSpPr>
        <p:spPr>
          <a:xfrm>
            <a:off x="1002379" y="901462"/>
            <a:ext cx="8825658" cy="2677648"/>
          </a:xfrm>
        </p:spPr>
        <p:txBody>
          <a:bodyPr/>
          <a:lstStyle/>
          <a:p>
            <a:pPr algn="ctr"/>
            <a:r>
              <a:rPr lang="es-US" b="1">
                <a:solidFill>
                  <a:schemeClr val="bg1"/>
                </a:solidFill>
              </a:rPr>
              <a:t>HISTORIA DE LA NATACION</a:t>
            </a:r>
          </a:p>
        </p:txBody>
      </p:sp>
      <p:sp>
        <p:nvSpPr>
          <p:cNvPr id="3" name="Subtítulo 2">
            <a:extLst>
              <a:ext uri="{FF2B5EF4-FFF2-40B4-BE49-F238E27FC236}">
                <a16:creationId xmlns:a16="http://schemas.microsoft.com/office/drawing/2014/main" id="{877C8630-ECE9-5647-BDCB-F0C3E358F7A5}"/>
              </a:ext>
            </a:extLst>
          </p:cNvPr>
          <p:cNvSpPr>
            <a:spLocks noGrp="1"/>
          </p:cNvSpPr>
          <p:nvPr>
            <p:ph type="subTitle" idx="1"/>
          </p:nvPr>
        </p:nvSpPr>
        <p:spPr>
          <a:xfrm>
            <a:off x="1495317" y="4096929"/>
            <a:ext cx="8673082" cy="1859609"/>
          </a:xfrm>
        </p:spPr>
        <p:txBody>
          <a:bodyPr>
            <a:normAutofit/>
          </a:bodyPr>
          <a:lstStyle/>
          <a:p>
            <a:pPr algn="ctr"/>
            <a:r>
              <a:rPr lang="es-US" b="1">
                <a:solidFill>
                  <a:schemeClr val="bg2"/>
                </a:solidFill>
              </a:rPr>
              <a:t>Paool cristian muñoZ muñoz</a:t>
            </a:r>
          </a:p>
          <a:p>
            <a:pPr algn="ctr"/>
            <a:r>
              <a:rPr lang="es-US" b="1">
                <a:solidFill>
                  <a:schemeClr val="bg2"/>
                </a:solidFill>
              </a:rPr>
              <a:t>10-1 </a:t>
            </a:r>
          </a:p>
          <a:p>
            <a:pPr algn="ctr"/>
            <a:r>
              <a:rPr lang="es-US" b="1">
                <a:solidFill>
                  <a:schemeClr val="bg2"/>
                </a:solidFill>
              </a:rPr>
              <a:t>Educación fisica</a:t>
            </a:r>
          </a:p>
        </p:txBody>
      </p:sp>
      <p:pic>
        <p:nvPicPr>
          <p:cNvPr id="4" name="Imagen 4">
            <a:extLst>
              <a:ext uri="{FF2B5EF4-FFF2-40B4-BE49-F238E27FC236}">
                <a16:creationId xmlns:a16="http://schemas.microsoft.com/office/drawing/2014/main" id="{4416D981-4AE8-924C-9714-FDA3AD571E1D}"/>
              </a:ext>
            </a:extLst>
          </p:cNvPr>
          <p:cNvPicPr>
            <a:picLocks noChangeAspect="1"/>
          </p:cNvPicPr>
          <p:nvPr/>
        </p:nvPicPr>
        <p:blipFill>
          <a:blip r:embed="rId2"/>
          <a:stretch>
            <a:fillRect/>
          </a:stretch>
        </p:blipFill>
        <p:spPr>
          <a:xfrm>
            <a:off x="8080691" y="3083895"/>
            <a:ext cx="3108930" cy="2872643"/>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7015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1A435-116A-A347-B5BF-4B871F1925F9}"/>
              </a:ext>
            </a:extLst>
          </p:cNvPr>
          <p:cNvSpPr>
            <a:spLocks noGrp="1"/>
          </p:cNvSpPr>
          <p:nvPr>
            <p:ph type="title"/>
          </p:nvPr>
        </p:nvSpPr>
        <p:spPr>
          <a:xfrm>
            <a:off x="1154954" y="973668"/>
            <a:ext cx="8761413" cy="706964"/>
          </a:xfrm>
        </p:spPr>
        <p:txBody>
          <a:bodyPr/>
          <a:lstStyle/>
          <a:p>
            <a:pPr algn="ctr"/>
            <a:r>
              <a:rPr lang="es-US" b="1"/>
              <a:t>HISTORIA DE LA NATACION</a:t>
            </a:r>
          </a:p>
        </p:txBody>
      </p:sp>
      <p:sp>
        <p:nvSpPr>
          <p:cNvPr id="3" name="Marcador de contenido 2">
            <a:extLst>
              <a:ext uri="{FF2B5EF4-FFF2-40B4-BE49-F238E27FC236}">
                <a16:creationId xmlns:a16="http://schemas.microsoft.com/office/drawing/2014/main" id="{349EAD43-DF37-3D4B-ABE9-2A164E0875CD}"/>
              </a:ext>
            </a:extLst>
          </p:cNvPr>
          <p:cNvSpPr>
            <a:spLocks noGrp="1"/>
          </p:cNvSpPr>
          <p:nvPr>
            <p:ph idx="1"/>
          </p:nvPr>
        </p:nvSpPr>
        <p:spPr>
          <a:xfrm>
            <a:off x="727670" y="2603500"/>
            <a:ext cx="5539685" cy="4379788"/>
          </a:xfrm>
        </p:spPr>
        <p:txBody>
          <a:bodyPr/>
          <a:lstStyle/>
          <a:p>
            <a:r>
              <a:rPr lang="es-CO" sz="1800">
                <a:effectLst/>
                <a:latin typeface="Arial" panose="020B0604020202020204" pitchFamily="34" charset="0"/>
                <a:ea typeface="Calibri" panose="020F0502020204030204" pitchFamily="34" charset="0"/>
                <a:cs typeface="Times New Roman" panose="02020603050405020304" pitchFamily="18" charset="0"/>
              </a:rPr>
              <a:t>EN la era moderna la natación de competición se instituyo en gran Bretaña a finales del siglo XVIII. La primera organización de este tipo fue la national swimming society, fundada en Londres en 1837 </a:t>
            </a:r>
            <a:endParaRPr lang="es-US">
              <a:latin typeface="Calibri" panose="020F0502020204030204" pitchFamily="34" charset="0"/>
              <a:ea typeface="Calibri" panose="020F0502020204030204" pitchFamily="34" charset="0"/>
              <a:cs typeface="Times New Roman" panose="02020603050405020304" pitchFamily="18" charset="0"/>
            </a:endParaRPr>
          </a:p>
          <a:p>
            <a:r>
              <a:rPr lang="es-CO" sz="1800">
                <a:effectLst/>
                <a:latin typeface="Arial" panose="020B0604020202020204" pitchFamily="34" charset="0"/>
                <a:ea typeface="Calibri" panose="020F0502020204030204" pitchFamily="34" charset="0"/>
              </a:rPr>
              <a:t>Los primeros juegos olímpicos de la era moderna, celebrados en Atenas, Grecia, </a:t>
            </a:r>
            <a:r>
              <a:rPr lang="es-CO" sz="1800">
                <a:effectLst/>
                <a:latin typeface="Arial" panose="020B0604020202020204" pitchFamily="34" charset="0"/>
                <a:ea typeface="Calibri" panose="020F0502020204030204" pitchFamily="34" charset="0"/>
                <a:cs typeface="Times New Roman" panose="02020603050405020304" pitchFamily="18" charset="0"/>
              </a:rPr>
              <a:t>EN la era moderna la natación de competición se instituyo en gran Bretaña a finales del siglo XVIII. La primera organización de este tipo fue la national swimming society, fundada en Londres en 1837 </a:t>
            </a:r>
            <a:endParaRPr lang="es-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US">
              <a:solidFill>
                <a:schemeClr val="tx1"/>
              </a:solidFill>
            </a:endParaRPr>
          </a:p>
        </p:txBody>
      </p:sp>
      <p:pic>
        <p:nvPicPr>
          <p:cNvPr id="4" name="Imagen 4">
            <a:extLst>
              <a:ext uri="{FF2B5EF4-FFF2-40B4-BE49-F238E27FC236}">
                <a16:creationId xmlns:a16="http://schemas.microsoft.com/office/drawing/2014/main" id="{C6A6FACF-0288-974F-8152-038BB959D172}"/>
              </a:ext>
            </a:extLst>
          </p:cNvPr>
          <p:cNvPicPr>
            <a:picLocks noChangeAspect="1"/>
          </p:cNvPicPr>
          <p:nvPr/>
        </p:nvPicPr>
        <p:blipFill>
          <a:blip r:embed="rId2"/>
          <a:stretch>
            <a:fillRect/>
          </a:stretch>
        </p:blipFill>
        <p:spPr>
          <a:xfrm>
            <a:off x="6725082" y="2812958"/>
            <a:ext cx="5145263" cy="32082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300" endPos="55500" dist="508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972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5BFC1-181F-5D4D-A4E5-9D54477FF33C}"/>
              </a:ext>
            </a:extLst>
          </p:cNvPr>
          <p:cNvSpPr>
            <a:spLocks noGrp="1"/>
          </p:cNvSpPr>
          <p:nvPr>
            <p:ph type="title"/>
          </p:nvPr>
        </p:nvSpPr>
        <p:spPr/>
        <p:txBody>
          <a:bodyPr/>
          <a:lstStyle/>
          <a:p>
            <a:pPr algn="ctr"/>
            <a:r>
              <a:rPr lang="es-US" b="1"/>
              <a:t>    RESUMEN</a:t>
            </a:r>
          </a:p>
        </p:txBody>
      </p:sp>
      <p:sp>
        <p:nvSpPr>
          <p:cNvPr id="3" name="Marcador de contenido 2">
            <a:extLst>
              <a:ext uri="{FF2B5EF4-FFF2-40B4-BE49-F238E27FC236}">
                <a16:creationId xmlns:a16="http://schemas.microsoft.com/office/drawing/2014/main" id="{3F23D67C-5261-4E41-ABD2-2A94B617DCE1}"/>
              </a:ext>
            </a:extLst>
          </p:cNvPr>
          <p:cNvSpPr>
            <a:spLocks noGrp="1"/>
          </p:cNvSpPr>
          <p:nvPr>
            <p:ph idx="1"/>
          </p:nvPr>
        </p:nvSpPr>
        <p:spPr>
          <a:xfrm>
            <a:off x="1154955" y="2603500"/>
            <a:ext cx="3962212" cy="4254500"/>
          </a:xfrm>
        </p:spPr>
        <p:txBody>
          <a:bodyPr/>
          <a:lstStyle/>
          <a:p>
            <a:pPr marL="0" indent="0">
              <a:buNone/>
            </a:pPr>
            <a:r>
              <a:rPr lang="es-CO" sz="1800">
                <a:effectLst/>
                <a:latin typeface="Arial" panose="020B0604020202020204" pitchFamily="34" charset="0"/>
                <a:ea typeface="Calibri" panose="020F0502020204030204" pitchFamily="34" charset="0"/>
              </a:rPr>
              <a:t>En 1908 se organizo la federation internationale de natation amateur para poder celebrar carreras de aficionados. La competición femenina se incluyo por primera vez en los juegos olímpicos de 1912. La natación juega ahora un papel fundamental en varias otras competiciones internacionales, siendo la mas destacada los juegos pan-americanos y las competiciones asiáticas y mediterráneas</a:t>
            </a:r>
            <a:r>
              <a:rPr lang="es-US" sz="1800">
                <a:effectLst/>
                <a:latin typeface="Arial" panose="020B0604020202020204" pitchFamily="34" charset="0"/>
                <a:ea typeface="Calibri" panose="020F0502020204030204" pitchFamily="34" charset="0"/>
              </a:rPr>
              <a:t>.</a:t>
            </a:r>
            <a:endParaRPr lang="es-US"/>
          </a:p>
        </p:txBody>
      </p:sp>
      <p:pic>
        <p:nvPicPr>
          <p:cNvPr id="4" name="Imagen 4">
            <a:extLst>
              <a:ext uri="{FF2B5EF4-FFF2-40B4-BE49-F238E27FC236}">
                <a16:creationId xmlns:a16="http://schemas.microsoft.com/office/drawing/2014/main" id="{D8B67AD0-BFC8-6147-9DDC-8F9E2932E9E7}"/>
              </a:ext>
            </a:extLst>
          </p:cNvPr>
          <p:cNvPicPr>
            <a:picLocks noChangeAspect="1"/>
          </p:cNvPicPr>
          <p:nvPr/>
        </p:nvPicPr>
        <p:blipFill>
          <a:blip r:embed="rId2"/>
          <a:stretch>
            <a:fillRect/>
          </a:stretch>
        </p:blipFill>
        <p:spPr>
          <a:xfrm>
            <a:off x="5886210" y="2474666"/>
            <a:ext cx="5150835" cy="3810000"/>
          </a:xfrm>
          <a:prstGeom prst="rect">
            <a:avLst/>
          </a:prstGeom>
          <a:ln>
            <a:noFill/>
          </a:ln>
          <a:effectLst>
            <a:outerShdw blurRad="76200" dist="95250" dir="10500000" sx="97000" sy="23000" kx="900000" algn="br" rotWithShape="0">
              <a:srgbClr val="000000">
                <a:alpha val="20000"/>
              </a:srgbClr>
            </a:outerShdw>
            <a:reflection blurRad="6350" stA="50000" endA="300" endPos="55000" dir="5400000" sy="-100000" algn="bl" rotWithShape="0"/>
          </a:effectLst>
          <a:scene3d>
            <a:camera prst="orthographicFront"/>
            <a:lightRig rig="twoPt" dir="t">
              <a:rot lat="0" lon="0" rev="7800000"/>
            </a:lightRig>
          </a:scene3d>
          <a:sp3d contourW="6350">
            <a:contourClr>
              <a:srgbClr val="C0C0C0"/>
            </a:contourClr>
          </a:sp3d>
        </p:spPr>
      </p:pic>
      <p:sp>
        <p:nvSpPr>
          <p:cNvPr id="5" name="CuadroTexto 4">
            <a:extLst>
              <a:ext uri="{FF2B5EF4-FFF2-40B4-BE49-F238E27FC236}">
                <a16:creationId xmlns:a16="http://schemas.microsoft.com/office/drawing/2014/main" id="{21F01831-2ED8-A048-B8F8-8A7807627DB3}"/>
              </a:ext>
            </a:extLst>
          </p:cNvPr>
          <p:cNvSpPr txBox="1"/>
          <p:nvPr/>
        </p:nvSpPr>
        <p:spPr>
          <a:xfrm>
            <a:off x="5182773" y="4132346"/>
            <a:ext cx="1828800" cy="1828800"/>
          </a:xfrm>
          <a:prstGeom prst="rect">
            <a:avLst/>
          </a:prstGeom>
          <a:noFill/>
        </p:spPr>
        <p:txBody>
          <a:bodyPr wrap="square" rtlCol="0">
            <a:spAutoFit/>
          </a:bodyPr>
          <a:lstStyle/>
          <a:p>
            <a:pPr algn="l"/>
            <a:endParaRPr lang="es-US"/>
          </a:p>
        </p:txBody>
      </p:sp>
    </p:spTree>
    <p:extLst>
      <p:ext uri="{BB962C8B-B14F-4D97-AF65-F5344CB8AC3E}">
        <p14:creationId xmlns:p14="http://schemas.microsoft.com/office/powerpoint/2010/main" val="222675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AF360-9532-794D-8BED-997FDAA51825}"/>
              </a:ext>
            </a:extLst>
          </p:cNvPr>
          <p:cNvSpPr>
            <a:spLocks noGrp="1"/>
          </p:cNvSpPr>
          <p:nvPr>
            <p:ph type="title"/>
          </p:nvPr>
        </p:nvSpPr>
        <p:spPr/>
        <p:txBody>
          <a:bodyPr/>
          <a:lstStyle/>
          <a:p>
            <a:pPr algn="ctr"/>
            <a:r>
              <a:rPr lang="es-US" b="1"/>
              <a:t>CAMPEONATOS</a:t>
            </a:r>
            <a:r>
              <a:rPr lang="es-US"/>
              <a:t> </a:t>
            </a:r>
          </a:p>
        </p:txBody>
      </p:sp>
      <p:sp>
        <p:nvSpPr>
          <p:cNvPr id="3" name="Marcador de contenido 2">
            <a:extLst>
              <a:ext uri="{FF2B5EF4-FFF2-40B4-BE49-F238E27FC236}">
                <a16:creationId xmlns:a16="http://schemas.microsoft.com/office/drawing/2014/main" id="{96A62877-D700-B843-94DA-6609FFB340BB}"/>
              </a:ext>
            </a:extLst>
          </p:cNvPr>
          <p:cNvSpPr>
            <a:spLocks noGrp="1"/>
          </p:cNvSpPr>
          <p:nvPr>
            <p:ph idx="1"/>
          </p:nvPr>
        </p:nvSpPr>
        <p:spPr>
          <a:xfrm>
            <a:off x="831024" y="2396055"/>
            <a:ext cx="5264976" cy="4238949"/>
          </a:xfrm>
        </p:spPr>
        <p:txBody>
          <a:bodyPr/>
          <a:lstStyle/>
          <a:p>
            <a:r>
              <a:rPr lang="es-CO" sz="1800">
                <a:effectLst/>
                <a:latin typeface="Arial" panose="020B0604020202020204" pitchFamily="34" charset="0"/>
                <a:ea typeface="Calibri" panose="020F0502020204030204" pitchFamily="34" charset="0"/>
                <a:cs typeface="Times New Roman" panose="02020603050405020304" pitchFamily="18" charset="0"/>
              </a:rPr>
              <a:t>Los campeonatos del mundo se celebraron por primera vez en 1973 y tienen lugar cada cuatro años. Los campeonatos de Europa se celebraron por primera vez en Budapest en 1926.</a:t>
            </a:r>
            <a:endParaRPr lang="es-US" sz="1800">
              <a:effectLst/>
              <a:latin typeface="Calibri" panose="020F0502020204030204" pitchFamily="34" charset="0"/>
              <a:ea typeface="Calibri" panose="020F0502020204030204" pitchFamily="34" charset="0"/>
              <a:cs typeface="Times New Roman" panose="02020603050405020304" pitchFamily="18" charset="0"/>
            </a:endParaRPr>
          </a:p>
          <a:p>
            <a:r>
              <a:rPr lang="es-CO" sz="1800">
                <a:effectLst/>
                <a:latin typeface="Arial" panose="020B0604020202020204" pitchFamily="34" charset="0"/>
                <a:ea typeface="Calibri" panose="020F0502020204030204" pitchFamily="34" charset="0"/>
              </a:rPr>
              <a:t>En el capítulo de mejoras técnicas, una de las innovaciones más importantes se produjo con la introducción del viraje. Esta técnica, inaugurada en 1960, suprimida en 1964 y reintroducida en 1968, hizo posible que en las olimpiadas de México se consiguiesen 13 récords olímpicos y 9 del mundo </a:t>
            </a:r>
            <a:endParaRPr lang="es-US"/>
          </a:p>
        </p:txBody>
      </p:sp>
      <p:pic>
        <p:nvPicPr>
          <p:cNvPr id="6" name="Imagen 6">
            <a:extLst>
              <a:ext uri="{FF2B5EF4-FFF2-40B4-BE49-F238E27FC236}">
                <a16:creationId xmlns:a16="http://schemas.microsoft.com/office/drawing/2014/main" id="{B0B0795C-813E-8741-A997-F700710EE549}"/>
              </a:ext>
            </a:extLst>
          </p:cNvPr>
          <p:cNvPicPr>
            <a:picLocks noChangeAspect="1"/>
          </p:cNvPicPr>
          <p:nvPr/>
        </p:nvPicPr>
        <p:blipFill>
          <a:blip r:embed="rId2"/>
          <a:stretch>
            <a:fillRect/>
          </a:stretch>
        </p:blipFill>
        <p:spPr>
          <a:xfrm>
            <a:off x="6466878" y="2396055"/>
            <a:ext cx="5398773" cy="3626529"/>
          </a:xfrm>
          <a:prstGeom prst="ellipse">
            <a:avLst/>
          </a:prstGeom>
          <a:ln w="63500" cap="rnd">
            <a:solidFill>
              <a:srgbClr val="333333"/>
            </a:solidFill>
          </a:ln>
          <a:effectLst>
            <a:outerShdw blurRad="50800" dist="38100" algn="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3180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890207-3AA9-B741-BC80-AD047CD3307E}"/>
              </a:ext>
            </a:extLst>
          </p:cNvPr>
          <p:cNvSpPr>
            <a:spLocks noGrp="1"/>
          </p:cNvSpPr>
          <p:nvPr>
            <p:ph type="title"/>
          </p:nvPr>
        </p:nvSpPr>
        <p:spPr>
          <a:xfrm>
            <a:off x="1149086" y="915456"/>
            <a:ext cx="8761413" cy="759308"/>
          </a:xfrm>
        </p:spPr>
        <p:txBody>
          <a:bodyPr/>
          <a:lstStyle/>
          <a:p>
            <a:pPr algn="ctr"/>
            <a:r>
              <a:rPr lang="es-US" b="1"/>
              <a:t>COMPETICION</a:t>
            </a:r>
            <a:r>
              <a:rPr lang="es-US"/>
              <a:t> </a:t>
            </a:r>
          </a:p>
        </p:txBody>
      </p:sp>
      <p:sp>
        <p:nvSpPr>
          <p:cNvPr id="3" name="Marcador de contenido 2">
            <a:extLst>
              <a:ext uri="{FF2B5EF4-FFF2-40B4-BE49-F238E27FC236}">
                <a16:creationId xmlns:a16="http://schemas.microsoft.com/office/drawing/2014/main" id="{408FC55A-AEB3-4C4A-BFE4-8219D47D4C23}"/>
              </a:ext>
            </a:extLst>
          </p:cNvPr>
          <p:cNvSpPr>
            <a:spLocks noGrp="1"/>
          </p:cNvSpPr>
          <p:nvPr>
            <p:ph idx="1"/>
          </p:nvPr>
        </p:nvSpPr>
        <p:spPr>
          <a:xfrm>
            <a:off x="3779193" y="2288640"/>
            <a:ext cx="8539978" cy="3990451"/>
          </a:xfrm>
        </p:spPr>
        <p:txBody>
          <a:bodyPr>
            <a:normAutofit fontScale="85000" lnSpcReduction="20000"/>
          </a:bodyPr>
          <a:lstStyle/>
          <a:p>
            <a:r>
              <a:rPr lang="es-CO" sz="1900">
                <a:effectLst/>
                <a:latin typeface="Arial" panose="020B0604020202020204" pitchFamily="34" charset="0"/>
                <a:ea typeface="Calibri" panose="020F0502020204030204" pitchFamily="34" charset="0"/>
                <a:cs typeface="Times New Roman" panose="02020603050405020304" pitchFamily="18" charset="0"/>
              </a:rPr>
              <a:t>La natación es un deporte en el que la competición se centra sobre todo en el tiempo. Es por eso que en las últimas décadas los nadadores se han concentrado en el único propósito de batir récords. Lo que en vez fueron los sorprendentes récords de velocidad de competidores de la talla de Duke paoa kahanamoke, Johnny Weiss Müller, kristin Otto, Mark Spitz y Martín López zubero entre otros, ya han sido, o serán eclipsados por posteriores marcas </a:t>
            </a:r>
            <a:endParaRPr lang="es-US" sz="1900">
              <a:effectLst/>
              <a:latin typeface="Calibri" panose="020F0502020204030204" pitchFamily="34" charset="0"/>
              <a:ea typeface="Calibri" panose="020F0502020204030204" pitchFamily="34" charset="0"/>
              <a:cs typeface="Times New Roman" panose="02020603050405020304" pitchFamily="18" charset="0"/>
            </a:endParaRPr>
          </a:p>
          <a:p>
            <a:r>
              <a:rPr lang="es-CO" sz="1900">
                <a:effectLst/>
                <a:latin typeface="Arial" panose="020B0604020202020204" pitchFamily="34" charset="0"/>
                <a:ea typeface="Calibri" panose="020F0502020204030204" pitchFamily="34" charset="0"/>
                <a:cs typeface="Times New Roman" panose="02020603050405020304" pitchFamily="18" charset="0"/>
              </a:rPr>
              <a:t>Las diferencias que separan a hombres y mujeres dentro de la natación de competición se han reducido mucho; ha descendido la edad en que los nadadores pueden competir con éxito y aun no se han alcanzado los límites físicos de la especialida</a:t>
            </a:r>
            <a:r>
              <a:rPr lang="es-US" sz="1900">
                <a:effectLst/>
                <a:latin typeface="Arial" panose="020B0604020202020204" pitchFamily="34" charset="0"/>
                <a:ea typeface="Calibri" panose="020F0502020204030204" pitchFamily="34" charset="0"/>
                <a:cs typeface="Times New Roman" panose="02020603050405020304" pitchFamily="18" charset="0"/>
              </a:rPr>
              <a:t>.</a:t>
            </a:r>
          </a:p>
          <a:p>
            <a:pPr marL="0" indent="0">
              <a:buNone/>
            </a:pPr>
            <a:endParaRPr lang="es-US" sz="1900">
              <a:latin typeface="Arial" panose="020B0604020202020204" pitchFamily="34" charset="0"/>
              <a:cs typeface="Times New Roman" panose="02020603050405020304" pitchFamily="18" charset="0"/>
            </a:endParaRPr>
          </a:p>
          <a:p>
            <a:r>
              <a:rPr lang="es-CO" sz="1900">
                <a:effectLst/>
                <a:latin typeface="Arial Black" panose="020B0604020202020204" pitchFamily="34" charset="0"/>
                <a:ea typeface="Calibri" panose="020F0502020204030204" pitchFamily="34" charset="0"/>
                <a:cs typeface="Times New Roman" panose="02020603050405020304" pitchFamily="18" charset="0"/>
              </a:rPr>
              <a:t>Modalidades </a:t>
            </a:r>
            <a:endParaRPr lang="es-US" sz="1900">
              <a:effectLst/>
              <a:latin typeface="Calibri" panose="020F0502020204030204" pitchFamily="34" charset="0"/>
              <a:ea typeface="Calibri" panose="020F0502020204030204" pitchFamily="34" charset="0"/>
              <a:cs typeface="Times New Roman" panose="02020603050405020304" pitchFamily="18" charset="0"/>
            </a:endParaRPr>
          </a:p>
          <a:p>
            <a:r>
              <a:rPr lang="es-CO" sz="1900">
                <a:effectLst/>
                <a:latin typeface="Arial" panose="020B0604020202020204" pitchFamily="34" charset="0"/>
                <a:ea typeface="Calibri" panose="020F0502020204030204" pitchFamily="34" charset="0"/>
                <a:cs typeface="Times New Roman" panose="02020603050405020304" pitchFamily="18" charset="0"/>
              </a:rPr>
              <a:t>Mariposa </a:t>
            </a:r>
            <a:endParaRPr lang="es-US" sz="1900">
              <a:effectLst/>
              <a:latin typeface="Calibri" panose="020F0502020204030204" pitchFamily="34" charset="0"/>
              <a:ea typeface="Calibri" panose="020F0502020204030204" pitchFamily="34" charset="0"/>
              <a:cs typeface="Times New Roman" panose="02020603050405020304" pitchFamily="18" charset="0"/>
            </a:endParaRPr>
          </a:p>
          <a:p>
            <a:r>
              <a:rPr lang="es-CO" sz="1900">
                <a:effectLst/>
                <a:latin typeface="Arial" panose="020B0604020202020204" pitchFamily="34" charset="0"/>
                <a:ea typeface="Calibri" panose="020F0502020204030204" pitchFamily="34" charset="0"/>
                <a:cs typeface="Times New Roman" panose="02020603050405020304" pitchFamily="18" charset="0"/>
              </a:rPr>
              <a:t>Pecho </a:t>
            </a:r>
            <a:endParaRPr lang="es-US" sz="1900">
              <a:effectLst/>
              <a:latin typeface="Calibri" panose="020F0502020204030204" pitchFamily="34" charset="0"/>
              <a:ea typeface="Calibri" panose="020F0502020204030204" pitchFamily="34" charset="0"/>
              <a:cs typeface="Times New Roman" panose="02020603050405020304" pitchFamily="18" charset="0"/>
            </a:endParaRPr>
          </a:p>
          <a:p>
            <a:r>
              <a:rPr lang="es-CO" sz="1900">
                <a:effectLst/>
                <a:latin typeface="Arial" panose="020B0604020202020204" pitchFamily="34" charset="0"/>
                <a:ea typeface="Calibri" panose="020F0502020204030204" pitchFamily="34" charset="0"/>
                <a:cs typeface="Times New Roman" panose="02020603050405020304" pitchFamily="18" charset="0"/>
              </a:rPr>
              <a:t>Espalda </a:t>
            </a:r>
            <a:endParaRPr lang="es-US" sz="1900">
              <a:effectLst/>
              <a:latin typeface="Calibri" panose="020F0502020204030204" pitchFamily="34" charset="0"/>
              <a:ea typeface="Calibri" panose="020F0502020204030204" pitchFamily="34" charset="0"/>
              <a:cs typeface="Times New Roman" panose="02020603050405020304" pitchFamily="18" charset="0"/>
            </a:endParaRPr>
          </a:p>
          <a:p>
            <a:r>
              <a:rPr lang="es-CO" sz="1900">
                <a:effectLst/>
                <a:latin typeface="Arial" panose="020B0604020202020204" pitchFamily="34" charset="0"/>
                <a:ea typeface="Calibri" panose="020F0502020204030204" pitchFamily="34" charset="0"/>
                <a:cs typeface="Times New Roman" panose="02020603050405020304" pitchFamily="18" charset="0"/>
              </a:rPr>
              <a:t>Y el más común crol </a:t>
            </a:r>
            <a:endParaRPr lang="es-US" sz="1900">
              <a:effectLst/>
              <a:latin typeface="Calibri" panose="020F0502020204030204" pitchFamily="34" charset="0"/>
              <a:ea typeface="Calibri" panose="020F0502020204030204" pitchFamily="34" charset="0"/>
              <a:cs typeface="Times New Roman" panose="02020603050405020304" pitchFamily="18" charset="0"/>
            </a:endParaRPr>
          </a:p>
          <a:p>
            <a:endParaRPr lang="es-US"/>
          </a:p>
        </p:txBody>
      </p:sp>
      <p:pic>
        <p:nvPicPr>
          <p:cNvPr id="6" name="Imagen 6">
            <a:extLst>
              <a:ext uri="{FF2B5EF4-FFF2-40B4-BE49-F238E27FC236}">
                <a16:creationId xmlns:a16="http://schemas.microsoft.com/office/drawing/2014/main" id="{7126E527-D3A9-2643-85AB-4AD5D6D66373}"/>
              </a:ext>
            </a:extLst>
          </p:cNvPr>
          <p:cNvPicPr>
            <a:picLocks noChangeAspect="1"/>
          </p:cNvPicPr>
          <p:nvPr/>
        </p:nvPicPr>
        <p:blipFill>
          <a:blip r:embed="rId2"/>
          <a:stretch>
            <a:fillRect/>
          </a:stretch>
        </p:blipFill>
        <p:spPr>
          <a:xfrm>
            <a:off x="105629" y="2089118"/>
            <a:ext cx="3528699" cy="29226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reflection blurRad="6350" stA="50000" endA="300" endPos="55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307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127AC-9334-BA44-A69A-0A47564DA6F6}"/>
              </a:ext>
            </a:extLst>
          </p:cNvPr>
          <p:cNvSpPr>
            <a:spLocks noGrp="1"/>
          </p:cNvSpPr>
          <p:nvPr>
            <p:ph type="title"/>
          </p:nvPr>
        </p:nvSpPr>
        <p:spPr/>
        <p:txBody>
          <a:bodyPr/>
          <a:lstStyle/>
          <a:p>
            <a:pPr algn="ctr"/>
            <a:r>
              <a:rPr lang="es-US" b="1"/>
              <a:t>ANCHO Y LARGO DE LA PISCINA</a:t>
            </a:r>
          </a:p>
        </p:txBody>
      </p:sp>
      <p:pic>
        <p:nvPicPr>
          <p:cNvPr id="4" name="Imagen 4">
            <a:extLst>
              <a:ext uri="{FF2B5EF4-FFF2-40B4-BE49-F238E27FC236}">
                <a16:creationId xmlns:a16="http://schemas.microsoft.com/office/drawing/2014/main" id="{A5FFE87D-6D00-7C4C-97A0-82AC66338313}"/>
              </a:ext>
            </a:extLst>
          </p:cNvPr>
          <p:cNvPicPr>
            <a:picLocks noGrp="1" noChangeAspect="1"/>
          </p:cNvPicPr>
          <p:nvPr>
            <p:ph idx="1"/>
          </p:nvPr>
        </p:nvPicPr>
        <p:blipFill>
          <a:blip r:embed="rId2"/>
          <a:stretch>
            <a:fillRect/>
          </a:stretch>
        </p:blipFill>
        <p:spPr>
          <a:xfrm>
            <a:off x="528148" y="2327193"/>
            <a:ext cx="9818347" cy="3899084"/>
          </a:xfrm>
        </p:spPr>
      </p:pic>
    </p:spTree>
    <p:extLst>
      <p:ext uri="{BB962C8B-B14F-4D97-AF65-F5344CB8AC3E}">
        <p14:creationId xmlns:p14="http://schemas.microsoft.com/office/powerpoint/2010/main" val="183947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B5116-8512-5E4D-836B-1679A3003236}"/>
              </a:ext>
            </a:extLst>
          </p:cNvPr>
          <p:cNvSpPr>
            <a:spLocks noGrp="1"/>
          </p:cNvSpPr>
          <p:nvPr>
            <p:ph type="title"/>
          </p:nvPr>
        </p:nvSpPr>
        <p:spPr/>
        <p:txBody>
          <a:bodyPr/>
          <a:lstStyle/>
          <a:p>
            <a:endParaRPr lang="es-US"/>
          </a:p>
        </p:txBody>
      </p:sp>
      <p:pic>
        <p:nvPicPr>
          <p:cNvPr id="6" name="Marcador de contenido 5">
            <a:extLst>
              <a:ext uri="{FF2B5EF4-FFF2-40B4-BE49-F238E27FC236}">
                <a16:creationId xmlns:a16="http://schemas.microsoft.com/office/drawing/2014/main" id="{474D9B8E-0348-C64A-8E71-70277731F1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671" b="15750"/>
          <a:stretch/>
        </p:blipFill>
        <p:spPr bwMode="auto">
          <a:xfrm>
            <a:off x="2218221" y="2406007"/>
            <a:ext cx="7452753" cy="42524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502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B395E-20A6-EA48-9C20-4D23CC2199F5}"/>
              </a:ext>
            </a:extLst>
          </p:cNvPr>
          <p:cNvSpPr>
            <a:spLocks noGrp="1"/>
          </p:cNvSpPr>
          <p:nvPr>
            <p:ph type="title"/>
          </p:nvPr>
        </p:nvSpPr>
        <p:spPr/>
        <p:txBody>
          <a:bodyPr/>
          <a:lstStyle/>
          <a:p>
            <a:endParaRPr lang="es-US"/>
          </a:p>
        </p:txBody>
      </p:sp>
      <p:sp>
        <p:nvSpPr>
          <p:cNvPr id="3" name="Marcador de contenido 2">
            <a:extLst>
              <a:ext uri="{FF2B5EF4-FFF2-40B4-BE49-F238E27FC236}">
                <a16:creationId xmlns:a16="http://schemas.microsoft.com/office/drawing/2014/main" id="{9A3AC6D2-9F9C-F64A-B8CD-312B007F3D58}"/>
              </a:ext>
            </a:extLst>
          </p:cNvPr>
          <p:cNvSpPr>
            <a:spLocks noGrp="1"/>
          </p:cNvSpPr>
          <p:nvPr>
            <p:ph idx="1"/>
          </p:nvPr>
        </p:nvSpPr>
        <p:spPr/>
        <p:txBody>
          <a:bodyPr/>
          <a:lstStyle/>
          <a:p>
            <a:endParaRPr lang="es-US"/>
          </a:p>
        </p:txBody>
      </p:sp>
    </p:spTree>
    <p:extLst>
      <p:ext uri="{BB962C8B-B14F-4D97-AF65-F5344CB8AC3E}">
        <p14:creationId xmlns:p14="http://schemas.microsoft.com/office/powerpoint/2010/main" val="1956747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TF10001029</vt:lpstr>
      <vt:lpstr>HISTORIA DE LA NATACION</vt:lpstr>
      <vt:lpstr>HISTORIA DE LA NATACION</vt:lpstr>
      <vt:lpstr>    RESUMEN</vt:lpstr>
      <vt:lpstr>CAMPEONATOS </vt:lpstr>
      <vt:lpstr>COMPETICION </vt:lpstr>
      <vt:lpstr>ANCHO Y LARGO DE LA PISCINA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NATACION</dc:title>
  <dc:creator>paocristian2004@hotmail.com</dc:creator>
  <cp:lastModifiedBy>paocristian2004@hotmail.com</cp:lastModifiedBy>
  <cp:revision>1</cp:revision>
  <dcterms:created xsi:type="dcterms:W3CDTF">2021-11-02T22:23:29Z</dcterms:created>
  <dcterms:modified xsi:type="dcterms:W3CDTF">2021-11-02T23:27:45Z</dcterms:modified>
</cp:coreProperties>
</file>