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.m.wikipedia.org/wiki/Trayectoria" TargetMode="External" /><Relationship Id="rId2" Type="http://schemas.openxmlformats.org/officeDocument/2006/relationships/hyperlink" Target="https://es.m.wikipedia.org/wiki/Cinem%C3%A1tica" TargetMode="External" /><Relationship Id="rId1" Type="http://schemas.openxmlformats.org/officeDocument/2006/relationships/slideLayout" Target="../slideLayouts/slideLayout1.xml" /><Relationship Id="rId6" Type="http://schemas.openxmlformats.org/officeDocument/2006/relationships/hyperlink" Target="https://es.m.wikipedia.org/wiki/Velocidad_angular" TargetMode="External" /><Relationship Id="rId5" Type="http://schemas.openxmlformats.org/officeDocument/2006/relationships/hyperlink" Target="https://es.m.wikipedia.org/wiki/Movimiento_circular_uniforme" TargetMode="External" /><Relationship Id="rId4" Type="http://schemas.openxmlformats.org/officeDocument/2006/relationships/hyperlink" Target="https://es.m.wikipedia.org/wiki/Circunferencia" TargetMode="Externa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hyperlink" Target="https://es.m.wikipedia.org/wiki/Movimiento_de_rotaci%C3%B3n" TargetMode="Externa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s.m.wikipedia.org/wiki/Radi%C3%A1n" TargetMode="External" /><Relationship Id="rId2" Type="http://schemas.openxmlformats.org/officeDocument/2006/relationships/hyperlink" Target="https://es.m.wikipedia.org/wiki/Arco_(geometr%C3%ADa)" TargetMode="Externa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m.wikipedia.org/wiki/Aceleraci%C3%B3n_angular" TargetMode="External" /><Relationship Id="rId2" Type="http://schemas.openxmlformats.org/officeDocument/2006/relationships/hyperlink" Target="https://es.m.wikipedia.org/wiki/Velocidad_angular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es.m.wikipedia.org/wiki/Momento_de_fuerza" TargetMode="External" /><Relationship Id="rId5" Type="http://schemas.openxmlformats.org/officeDocument/2006/relationships/hyperlink" Target="https://es.m.wikipedia.org/wiki/Momento_de_inercia" TargetMode="External" /><Relationship Id="rId4" Type="http://schemas.openxmlformats.org/officeDocument/2006/relationships/hyperlink" Target="https://es.m.wikipedia.org/wiki/Momento_angular" TargetMode="Externa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s.m.wikipedia.org/wiki/Frecuencia" TargetMode="External" /><Relationship Id="rId2" Type="http://schemas.openxmlformats.org/officeDocument/2006/relationships/hyperlink" Target="https://es.m.wikipedia.org/wiki/Per%C3%ADodo_de_oscilaci%C3%B3n" TargetMode="Externa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5.jpeg" /><Relationship Id="rId4" Type="http://schemas.openxmlformats.org/officeDocument/2006/relationships/image" Target="../media/image4.jpeg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628DC-A21E-2442-8EFE-D811BEBAA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>
                <a:solidFill>
                  <a:srgbClr val="FF0000"/>
                </a:solidFill>
              </a:rPr>
              <a:t>Movimiento circular y sus componentes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40BFBD-73F8-4B42-8279-0CAFF36B3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732" y="1853754"/>
            <a:ext cx="8278078" cy="3450613"/>
          </a:xfrm>
        </p:spPr>
        <p:txBody>
          <a:bodyPr/>
          <a:lstStyle/>
          <a:p>
            <a:r>
              <a:rPr lang="es-US"/>
              <a:t>Paool cristian muñoz muñoz </a:t>
            </a:r>
          </a:p>
          <a:p>
            <a:r>
              <a:rPr lang="es-US"/>
              <a:t>10-1</a:t>
            </a:r>
          </a:p>
          <a:p>
            <a:r>
              <a:rPr lang="es-US"/>
              <a:t>Exposición </a:t>
            </a:r>
          </a:p>
          <a:p>
            <a:r>
              <a:rPr lang="es-US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58697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56EB6-59FB-2D4B-9C11-56C68E342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662" y="305036"/>
            <a:ext cx="11359535" cy="1439769"/>
          </a:xfrm>
        </p:spPr>
        <p:txBody>
          <a:bodyPr>
            <a:normAutofit fontScale="90000"/>
          </a:bodyPr>
          <a:lstStyle/>
          <a:p>
            <a:pPr algn="ctr"/>
            <a:r>
              <a:rPr lang="es-US">
                <a:solidFill>
                  <a:srgbClr val="FF0000"/>
                </a:solidFill>
              </a:rPr>
              <a:t>MOVIMIENTO CIRCULAR Y SUS COMPONENTES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921774-EEB3-4044-B61C-EA51F1BAD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5893" y="3697036"/>
            <a:ext cx="8637072" cy="3532721"/>
          </a:xfrm>
        </p:spPr>
        <p:txBody>
          <a:bodyPr/>
          <a:lstStyle/>
          <a:p>
            <a:r>
              <a:rPr lang="es-US" b="0" i="0">
                <a:effectLst/>
                <a:latin typeface="-apple-system"/>
              </a:rPr>
              <a:t>En </a:t>
            </a:r>
            <a:r>
              <a:rPr lang="es-US" b="0" i="0" u="none" strike="noStrike">
                <a:effectLst/>
                <a:latin typeface="-apple-system"/>
                <a:hlinkClick r:id="rId2" tooltip="Cinemátic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cinemática</a:t>
            </a:r>
            <a:r>
              <a:rPr lang="es-US" b="0" i="0">
                <a:effectLst/>
                <a:latin typeface="-apple-system"/>
              </a:rPr>
              <a:t>, el </a:t>
            </a:r>
            <a:r>
              <a:rPr lang="es-US" b="1" i="0">
                <a:effectLst/>
                <a:latin typeface="-apple-system"/>
              </a:rPr>
              <a:t>movimiento circular</a:t>
            </a:r>
            <a:r>
              <a:rPr lang="es-US" b="0" i="0">
                <a:effectLst/>
                <a:latin typeface="-apple-system"/>
              </a:rPr>
              <a:t> (también llamado </a:t>
            </a:r>
            <a:r>
              <a:rPr lang="es-US" b="1" i="0">
                <a:effectLst/>
                <a:latin typeface="-apple-system"/>
              </a:rPr>
              <a:t>movimiento rectilíneo circunferencial</a:t>
            </a:r>
            <a:r>
              <a:rPr lang="es-US" b="0" i="0">
                <a:effectLst/>
                <a:latin typeface="-apple-system"/>
              </a:rPr>
              <a:t>) es el que se basa en un eje de giro y giro constante, por lo cual la </a:t>
            </a:r>
            <a:r>
              <a:rPr lang="es-US" b="0" i="0" u="none" strike="noStrike">
                <a:effectLst/>
                <a:latin typeface="-apple-system"/>
                <a:hlinkClick r:id="rId3" tooltip="Trayector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trayectoria</a:t>
            </a:r>
            <a:r>
              <a:rPr lang="es-US" b="0" i="0">
                <a:effectLst/>
                <a:latin typeface="-apple-system"/>
              </a:rPr>
              <a:t> es una </a:t>
            </a:r>
            <a:r>
              <a:rPr lang="es-US" b="0" i="0" u="none" strike="noStrike">
                <a:effectLst/>
                <a:latin typeface="-apple-system"/>
                <a:hlinkClick r:id="rId4" tooltip="Circunferenc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circunferencia</a:t>
            </a:r>
            <a:r>
              <a:rPr lang="es-US" b="0" i="0">
                <a:effectLst/>
                <a:latin typeface="-apple-system"/>
              </a:rPr>
              <a:t>. Si además, la velocidad de giro es constante (giro ondulatorio), se produce el </a:t>
            </a:r>
            <a:r>
              <a:rPr lang="es-US" b="0" i="0" u="none" strike="noStrike">
                <a:effectLst/>
                <a:latin typeface="-apple-system"/>
                <a:hlinkClick r:id="rId5" tooltip="Movimiento circular uniform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movimiento circular uniforme</a:t>
            </a:r>
            <a:r>
              <a:rPr lang="es-US" b="0" i="0">
                <a:effectLst/>
                <a:latin typeface="-apple-system"/>
              </a:rPr>
              <a:t>, que es un caso particular de movimiento circular, con radio, centro fijo y </a:t>
            </a:r>
            <a:r>
              <a:rPr lang="es-US" b="0" i="0" u="none" strike="noStrike">
                <a:effectLst/>
                <a:latin typeface="-apple-system"/>
                <a:hlinkClick r:id="rId6" tooltip="Velocidad angula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velocidad angular</a:t>
            </a:r>
            <a:r>
              <a:rPr lang="es-US" b="0" i="0">
                <a:effectLst/>
                <a:latin typeface="-apple-system"/>
              </a:rPr>
              <a:t> constante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8821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E6945-E7CC-DC44-89E8-2ACDEB41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s-US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99BA80-F2B4-964F-8769-299EC217F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241694"/>
            <a:ext cx="6001174" cy="4363103"/>
          </a:xfrm>
        </p:spPr>
        <p:txBody>
          <a:bodyPr/>
          <a:lstStyle/>
          <a:p>
            <a:r>
              <a:rPr lang="es-US" b="0" i="0" u="sng">
                <a:solidFill>
                  <a:srgbClr val="FAA700"/>
                </a:solidFill>
                <a:effectLst/>
                <a:latin typeface="inherit"/>
                <a:hlinkClick r:id="rId2" tooltip="Movimiento de rotación"/>
              </a:rPr>
              <a:t>Eje de giro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: es la línea recta alrededor de la cual se realiza la rotación, este eje puede permanecer fijo o variar con el tiempo pero para cada instante concreto es el eje de la rotación (considerando en este caso una variación infinitesimal o diferencial de tiempo). El eje de giro define un punto llamado </a:t>
            </a:r>
            <a:r>
              <a:rPr lang="es-US" b="0" i="1">
                <a:solidFill>
                  <a:srgbClr val="202122"/>
                </a:solidFill>
                <a:effectLst/>
                <a:latin typeface="inherit"/>
              </a:rPr>
              <a:t>centro de giro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 de la trayectoria descrita (</a:t>
            </a:r>
            <a:r>
              <a:rPr lang="es-US" b="0" i="1">
                <a:solidFill>
                  <a:srgbClr val="202122"/>
                </a:solidFill>
                <a:effectLst/>
                <a:latin typeface="inherit"/>
              </a:rPr>
              <a:t>O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).</a:t>
            </a:r>
          </a:p>
          <a:p>
            <a:endParaRPr lang="es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112FC9-21A5-0049-AE5E-75AA7B017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881" y="2015732"/>
            <a:ext cx="3138827" cy="343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58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F97C3-8893-B048-87CA-75FD5E7F1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863" y="796276"/>
            <a:ext cx="9603275" cy="1049235"/>
          </a:xfrm>
        </p:spPr>
        <p:txBody>
          <a:bodyPr/>
          <a:lstStyle/>
          <a:p>
            <a:pPr marL="514350" indent="-514350" algn="ctr">
              <a:buFont typeface="Arial" panose="020B0604020202020204" pitchFamily="34" charset="0"/>
              <a:buChar char="•"/>
            </a:pPr>
            <a:r>
              <a:rPr lang="es-US">
                <a:solidFill>
                  <a:srgbClr val="FF0000"/>
                </a:solidFill>
              </a:rPr>
              <a:t>SEGUNDO EJEMPLO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C07915-6BDA-5C4F-8B72-B66013E2B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5508236" cy="4842268"/>
          </a:xfrm>
        </p:spPr>
        <p:txBody>
          <a:bodyPr/>
          <a:lstStyle/>
          <a:p>
            <a:r>
              <a:rPr lang="es-US" b="0" i="0" u="sng">
                <a:solidFill>
                  <a:srgbClr val="FAA700"/>
                </a:solidFill>
                <a:effectLst/>
                <a:latin typeface="inherit"/>
                <a:hlinkClick r:id="rId2" tooltip="Arco (geometría)"/>
              </a:rPr>
              <a:t>Arco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: partiendo de un centro fijo o eje de giro fijo, es el espacio recorrido en la trayectoria circular o arco de radio unitario con el que se mide el desplazamiento angular. Su unidad es el </a:t>
            </a:r>
            <a:r>
              <a:rPr lang="es-US" b="0" i="0" u="none" strike="noStrike">
                <a:solidFill>
                  <a:srgbClr val="3366CC"/>
                </a:solidFill>
                <a:effectLst/>
                <a:latin typeface="inherit"/>
                <a:hlinkClick r:id="rId3" tooltip="Radián"/>
              </a:rPr>
              <a:t>radián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 (espacio recorrido dividido entre el radio de la trayectoria seguida, división de longitud entre longitud, adimensional por tanto).</a:t>
            </a:r>
          </a:p>
          <a:p>
            <a:endParaRPr lang="es-U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763CA2B-D98B-B94B-8FBF-C9FF9C1E6F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7918" y="2283196"/>
            <a:ext cx="3921336" cy="3080439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2154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9A106F-F04B-2347-9571-C22BAB2EC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308" y="1853754"/>
            <a:ext cx="11677937" cy="3612591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s-US" b="0" i="0" u="sng">
                <a:solidFill>
                  <a:srgbClr val="FAA700"/>
                </a:solidFill>
                <a:effectLst/>
                <a:latin typeface="inherit"/>
                <a:hlinkClick r:id="rId2" tooltip="Velocidad angular"/>
              </a:rPr>
              <a:t>Velocidad angular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: es la variación del desplazamiento angular por unidad de tiempo </a:t>
            </a:r>
            <a:endParaRPr lang="es-US">
              <a:solidFill>
                <a:srgbClr val="202122"/>
              </a:solidFill>
              <a:latin typeface="inherit"/>
            </a:endParaRPr>
          </a:p>
          <a:p>
            <a:pPr fontAlgn="base"/>
            <a:r>
              <a:rPr lang="es-US" b="0" i="0" u="none" strike="noStrike">
                <a:solidFill>
                  <a:srgbClr val="3366CC"/>
                </a:solidFill>
                <a:effectLst/>
                <a:latin typeface="inherit"/>
                <a:hlinkClick r:id="rId3" tooltip="Aceleración angular"/>
              </a:rPr>
              <a:t>Aceleración angular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: es la variación de la velocidad angular por unidad de tiempo</a:t>
            </a:r>
          </a:p>
          <a:p>
            <a:pPr fontAlgn="base"/>
            <a:r>
              <a:rPr lang="es-US" b="0" i="0" u="sng">
                <a:solidFill>
                  <a:srgbClr val="FAA700"/>
                </a:solidFill>
                <a:effectLst/>
                <a:latin typeface="inherit"/>
                <a:hlinkClick r:id="rId4" tooltip="Momento angular"/>
              </a:rPr>
              <a:t>Momento angular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 (L): es la magnitud que en el movimiento rectilíneo equivale al momento lineal o cantidad de movimiento pero aplicada al movimiento curvilíneo, circular y/o giratorio (producto vectorial de la cantidad de movimiento por el vector posición, desde el centro de giro al punto donde se encuentra la masa puntual).</a:t>
            </a:r>
          </a:p>
          <a:p>
            <a:pPr fontAlgn="base"/>
            <a:r>
              <a:rPr lang="es-US" b="0" i="0" u="none" strike="noStrike">
                <a:solidFill>
                  <a:srgbClr val="3366CC"/>
                </a:solidFill>
                <a:effectLst/>
                <a:latin typeface="inherit"/>
                <a:hlinkClick r:id="rId5" tooltip="Momento de inercia"/>
              </a:rPr>
              <a:t>Momento de inercia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 (I): es una cualidad de los cuerpos que depende de su forma y de la distribución de su masa y que resulta de multiplicar una porción concreta de la masa por la distancia que la separa al eje de giro.</a:t>
            </a:r>
          </a:p>
          <a:p>
            <a:pPr fontAlgn="base"/>
            <a:r>
              <a:rPr lang="es-US" b="0" i="0" u="none" strike="noStrike">
                <a:solidFill>
                  <a:srgbClr val="3366CC"/>
                </a:solidFill>
                <a:effectLst/>
                <a:latin typeface="inherit"/>
                <a:hlinkClick r:id="rId6" tooltip="Momento de fuerza"/>
              </a:rPr>
              <a:t>Momento de fuerza</a:t>
            </a:r>
            <a:r>
              <a:rPr lang="es-US" b="0" i="0">
                <a:solidFill>
                  <a:srgbClr val="202122"/>
                </a:solidFill>
                <a:effectLst/>
                <a:latin typeface="inherit"/>
              </a:rPr>
              <a:t> (M): o par motor es la fuerza aplicada por la distancia al eje de giro (es el equivalente a la fuerza agente del movimiento que cambia el estado de un movimiento rectilíneo)</a:t>
            </a:r>
          </a:p>
          <a:p>
            <a:pPr fontAlgn="base"/>
            <a:endParaRPr lang="es-US" b="0" i="0">
              <a:solidFill>
                <a:srgbClr val="202122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942523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F7E4F-99F3-B84A-9A36-16D02BC6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50666"/>
            <a:ext cx="9603275" cy="903088"/>
          </a:xfrm>
        </p:spPr>
        <p:txBody>
          <a:bodyPr/>
          <a:lstStyle/>
          <a:p>
            <a:r>
              <a:rPr lang="es-US">
                <a:solidFill>
                  <a:srgbClr val="FF0000"/>
                </a:solidFill>
              </a:rPr>
              <a:t>PeRIODos  y frecuencias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AFC09-A1B2-E743-9062-345EAEE72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897" y="2417743"/>
            <a:ext cx="4827512" cy="6502087"/>
          </a:xfrm>
        </p:spPr>
        <p:txBody>
          <a:bodyPr anchor="t">
            <a:normAutofit/>
          </a:bodyPr>
          <a:lstStyle/>
          <a:p>
            <a:pPr fontAlgn="base"/>
            <a:r>
              <a:rPr lang="es-US">
                <a:effectLst/>
                <a:latin typeface="inherit"/>
              </a:rPr>
              <a:t>El </a:t>
            </a:r>
            <a:r>
              <a:rPr lang="es-US" i="1" u="none" strike="noStrike">
                <a:solidFill>
                  <a:srgbClr val="3366CC"/>
                </a:solidFill>
                <a:effectLst/>
                <a:latin typeface="inherit"/>
                <a:hlinkClick r:id="rId2" tooltip="Período de oscilación"/>
              </a:rPr>
              <a:t>período</a:t>
            </a:r>
            <a:r>
              <a:rPr lang="es-US">
                <a:effectLst/>
                <a:latin typeface="inherit"/>
              </a:rPr>
              <a:t> indica el tiempo que tarda un móvil en dar una vuelta a la circunferencia que recorre.  Se define como:</a:t>
            </a:r>
          </a:p>
          <a:p>
            <a:pPr fontAlgn="base"/>
            <a:r>
              <a:rPr lang="es-US">
                <a:effectLst/>
                <a:latin typeface="inherit"/>
              </a:rPr>
              <a:t>La </a:t>
            </a:r>
            <a:r>
              <a:rPr lang="es-US" i="1" u="none" strike="noStrike">
                <a:solidFill>
                  <a:srgbClr val="3366CC"/>
                </a:solidFill>
                <a:effectLst/>
                <a:latin typeface="inherit"/>
                <a:hlinkClick r:id="rId3" tooltip="Frecuencia"/>
              </a:rPr>
              <a:t>frecuencia</a:t>
            </a:r>
            <a:r>
              <a:rPr lang="es-US">
                <a:effectLst/>
                <a:latin typeface="inherit"/>
              </a:rPr>
              <a:t> es la inversa del período, es decir, las vueltas que da un móvil por unidad de tiempo. Se mide  en hercios </a:t>
            </a:r>
          </a:p>
          <a:p>
            <a:br>
              <a:rPr lang="es-US"/>
            </a:br>
            <a:endParaRPr lang="es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A2414AC-8405-9841-92F9-8FEF66FB37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8552" y="6220408"/>
            <a:ext cx="1288535" cy="504676"/>
          </a:xfrm>
          <a:prstGeom prst="rect">
            <a:avLst/>
          </a:prstGeom>
        </p:spPr>
      </p:pic>
      <p:pic>
        <p:nvPicPr>
          <p:cNvPr id="7" name="Imagen 7">
            <a:extLst>
              <a:ext uri="{FF2B5EF4-FFF2-40B4-BE49-F238E27FC236}">
                <a16:creationId xmlns:a16="http://schemas.microsoft.com/office/drawing/2014/main" id="{20C8B7C6-D122-8D44-8F07-58DDBED920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2926" y="2253431"/>
            <a:ext cx="5180543" cy="34160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811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BA565-6AFE-0C4B-9E79-90484FF60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35AFED-974F-6B4D-A9BE-EDE9151F9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697034"/>
            <a:ext cx="8888381" cy="1769311"/>
          </a:xfrm>
        </p:spPr>
        <p:txBody>
          <a:bodyPr>
            <a:normAutofit fontScale="25000" lnSpcReduction="20000"/>
          </a:bodyPr>
          <a:lstStyle/>
          <a:p>
            <a:r>
              <a:rPr lang="es-US" b="0" i="0">
                <a:solidFill>
                  <a:srgbClr val="000000"/>
                </a:solidFill>
                <a:effectLst/>
                <a:latin typeface="ProximaNova"/>
              </a:rPr>
              <a:t>En Físi</a:t>
            </a:r>
          </a:p>
          <a:p>
            <a:r>
              <a:rPr lang="es-US" b="0" i="0">
                <a:solidFill>
                  <a:srgbClr val="000000"/>
                </a:solidFill>
                <a:effectLst/>
                <a:latin typeface="ProximaNova"/>
              </a:rPr>
              <a:t>3.     Las ruedas de una bicicleta en movimiento.</a:t>
            </a:r>
          </a:p>
          <a:p>
            <a:r>
              <a:rPr lang="es-US" b="0" i="0">
                <a:solidFill>
                  <a:srgbClr val="000000"/>
                </a:solidFill>
                <a:effectLst/>
                <a:latin typeface="ProximaNova"/>
              </a:rPr>
              <a:t>4.     Un antiguo tocadiscos.</a:t>
            </a:r>
          </a:p>
          <a:p>
            <a:r>
              <a:rPr lang="es-US" b="0" i="0">
                <a:solidFill>
                  <a:srgbClr val="000000"/>
                </a:solidFill>
                <a:effectLst/>
                <a:latin typeface="ProximaNova"/>
              </a:rPr>
              <a:t>5.     Las manecillas de un reloj.</a:t>
            </a:r>
          </a:p>
          <a:p>
            <a:r>
              <a:rPr lang="es-US" b="0" i="0">
                <a:solidFill>
                  <a:srgbClr val="000000"/>
                </a:solidFill>
                <a:effectLst/>
                <a:latin typeface="ProximaNova"/>
              </a:rPr>
              <a:t>6.     Un carrusel de Feria.</a:t>
            </a:r>
          </a:p>
          <a:p>
            <a:r>
              <a:rPr lang="es-US" b="0" i="0">
                <a:solidFill>
                  <a:srgbClr val="000000"/>
                </a:solidFill>
                <a:effectLst/>
                <a:latin typeface="ProximaNova"/>
              </a:rPr>
              <a:t>7.     Las hélices de un helicóptero o avión.</a:t>
            </a:r>
          </a:p>
          <a:p>
            <a:r>
              <a:rPr lang="es-US" b="0" i="0">
                <a:solidFill>
                  <a:srgbClr val="000000"/>
                </a:solidFill>
                <a:effectLst/>
                <a:latin typeface="ProximaNova"/>
              </a:rPr>
              <a:t>8.     El tubo de un tomógrafo helicoidal.</a:t>
            </a:r>
          </a:p>
          <a:p>
            <a:r>
              <a:rPr lang="es-US" b="0" i="0">
                <a:solidFill>
                  <a:srgbClr val="000000"/>
                </a:solidFill>
                <a:effectLst/>
                <a:latin typeface="ProximaNova"/>
              </a:rPr>
              <a:t>9.     La turbina de una maquina de algodón de azúcar.</a:t>
            </a:r>
          </a:p>
          <a:p>
            <a:r>
              <a:rPr lang="es-US" b="0" i="0">
                <a:solidFill>
                  <a:srgbClr val="000000"/>
                </a:solidFill>
                <a:effectLst/>
                <a:latin typeface="ProximaNova"/>
              </a:rPr>
              <a:t>10.   Un país que se encuentre en el Ecuador del planeta tierra. </a:t>
            </a:r>
          </a:p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4744732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Galería</vt:lpstr>
      <vt:lpstr>Movimiento circular y sus componentes </vt:lpstr>
      <vt:lpstr>MOVIMIENTO CIRCULAR Y SUS COMPONENTES</vt:lpstr>
      <vt:lpstr>Presentación de PowerPoint</vt:lpstr>
      <vt:lpstr>SEGUNDO EJEMPLO </vt:lpstr>
      <vt:lpstr>Presentación de PowerPoint</vt:lpstr>
      <vt:lpstr>PeRIODos  y frecuencias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Movimiento circular y sus componentes </dc:title>
  <dc:creator>paocristian2004@hotmail.com</dc:creator>
  <cp:lastModifiedBy>paocristian2004@hotmail.com</cp:lastModifiedBy>
  <cp:revision>2</cp:revision>
  <dcterms:created xsi:type="dcterms:W3CDTF">2021-10-25T11:50:41Z</dcterms:created>
  <dcterms:modified xsi:type="dcterms:W3CDTF">2021-11-02T12:46:34Z</dcterms:modified>
</cp:coreProperties>
</file>