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219FF07-3582-4280-B7AE-68B70D8B4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920923-DE44-4655-8D4A-D9864325C3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6C447-CE6B-450E-BAFF-A71A02E24ACF}" type="datetimeFigureOut">
              <a:rPr lang="es-ES" smtClean="0"/>
              <a:t>07/10/2021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299DEC-70F8-420C-AEFE-280D9AE394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734BE5-CF96-41A1-852C-9F9FB5A636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9DF3A-D80F-4329-8E02-6780F7FB7A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608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677C7-0751-4719-8DC2-ED463921356F}" type="datetimeFigureOut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1E7DB-07A9-4E74-B91B-9410E3A155F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28753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1E7DB-07A9-4E74-B91B-9410E3A155F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16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rtlCol="0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68772A-0463-4A90-9412-545A7E608CBF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16" name="Conector recto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7" name="Marcador de posición de imagen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16" name="Marcador de posición de texto 9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2" y="3843867"/>
            <a:ext cx="8304210" cy="457200"/>
          </a:xfrm>
        </p:spPr>
        <p:txBody>
          <a:bodyPr rtlCol="0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65195-732D-4D87-8790-475DD5D5049F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rtlCol="0" anchor="ctr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2" y="4114800"/>
            <a:ext cx="8535988" cy="18796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F8486B-F093-4187-B37C-C8DBF7636AA7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446212" y="3429000"/>
            <a:ext cx="8534400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3" y="4301067"/>
            <a:ext cx="8534400" cy="168486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F46B39-6A12-4BF9-82C9-F6D29A747139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4" name="Cuadro de texto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Cuadro de texto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rtlCol="0" anchor="b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1" y="5132981"/>
            <a:ext cx="853599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FD9087-481A-4BD8-BBD6-63D44B44A587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41413" y="685800"/>
            <a:ext cx="9144000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1" y="4978400"/>
            <a:ext cx="8534401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8D8F84-4176-459C-A226-AFC21CE9F522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1" name="Cuadro de texto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Cuadro de texto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1" y="4766732"/>
            <a:ext cx="8534401" cy="12276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52418C-7F41-4C80-8FCF-19469E8A20E3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1E8AFE-44F4-421B-91D8-ED5433A76CE0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85800"/>
            <a:ext cx="7823200" cy="5308600"/>
          </a:xfrm>
        </p:spPr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DF714-F5A0-4DEF-88D1-E8A05EEFD67F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FBF590-AEED-4ADC-8329-ECF2E8841C06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rtlCol="0" anchor="b">
            <a:normAutofit/>
          </a:bodyPr>
          <a:lstStyle>
            <a:lvl1pPr algn="l">
              <a:defRPr sz="3600" b="0" cap="all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4213" y="4495800"/>
            <a:ext cx="8534400" cy="14986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C4C0B6-AD25-4C2B-A54F-4383386AF5EE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684211" y="685800"/>
            <a:ext cx="4937655" cy="3615267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5808133" y="685801"/>
            <a:ext cx="4934479" cy="3615266"/>
          </a:xfrm>
        </p:spPr>
        <p:txBody>
          <a:bodyPr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7EBC77-3F89-46C1-86EB-578B6DA078C8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972080" y="685800"/>
            <a:ext cx="464978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84211" y="1270529"/>
            <a:ext cx="4937655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79066" y="685800"/>
            <a:ext cx="46651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5806545" y="1262062"/>
            <a:ext cx="4929188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F8422C-688F-4A86-9DD8-4AE1FB7D491E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F97401-D2C3-4EDC-A8D9-E9BC10C99AD2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E12E97-F9CB-490F-B5BE-4434EB2503BC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84212" y="685800"/>
            <a:ext cx="5943601" cy="5308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085012" y="2209799"/>
            <a:ext cx="3657600" cy="2091267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DECEF9-AB42-428A-98D0-42115F411085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4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722812" y="2777066"/>
            <a:ext cx="6021388" cy="2048933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FF7D85-6B52-4ABF-AE90-6D3416DD6426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Conector recto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ECF4A538-9A8E-4087-B0E5-0D5B34FF6B06}" type="datetime1">
              <a:rPr lang="es-ES" noProof="0" smtClean="0"/>
              <a:t>07/10/2021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ángulo 65">
            <a:extLst>
              <a:ext uri="{FF2B5EF4-FFF2-40B4-BE49-F238E27FC236}">
                <a16:creationId xmlns:a16="http://schemas.microsoft.com/office/drawing/2014/main" id="{C5BDD1EA-D8C1-45AF-9F0A-14A2A137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6BA91D-915C-49E9-BA6D-FB9B677AC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2710" y="628617"/>
            <a:ext cx="3971902" cy="3028983"/>
          </a:xfrm>
        </p:spPr>
        <p:txBody>
          <a:bodyPr rtlCol="0">
            <a:normAutofit/>
          </a:bodyPr>
          <a:lstStyle/>
          <a:p>
            <a:pPr rtl="0"/>
            <a:r>
              <a:rPr lang="es-ES" dirty="0" smtClean="0"/>
              <a:t>Energía térmica y química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DB1A8A-4EF6-4157-8A00-84AEDB088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2709" y="3843868"/>
            <a:ext cx="2827315" cy="1564744"/>
          </a:xfrm>
        </p:spPr>
        <p:txBody>
          <a:bodyPr rtlCol="0">
            <a:normAutofit fontScale="92500"/>
          </a:bodyPr>
          <a:lstStyle/>
          <a:p>
            <a:pPr rtl="0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Institución educativa técnica la sagrada familia</a:t>
            </a:r>
          </a:p>
          <a:p>
            <a:pPr rtl="0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( sede julia calderón)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Rectángulo con las esquinas opuestas recortadas 6">
            <a:extLst>
              <a:ext uri="{FF2B5EF4-FFF2-40B4-BE49-F238E27FC236}">
                <a16:creationId xmlns:a16="http://schemas.microsoft.com/office/drawing/2014/main" id="{14354E08-0068-48D7-A8AD-84C7B1CF5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575496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" name="Imagen 4" descr="Estudiante escribiendo en el escritorio">
            <a:extLst>
              <a:ext uri="{FF2B5EF4-FFF2-40B4-BE49-F238E27FC236}">
                <a16:creationId xmlns:a16="http://schemas.microsoft.com/office/drawing/2014/main" id="{DB01D247-521D-46B2-B29A-935ED000F0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25" r="476" b="1"/>
          <a:stretch/>
        </p:blipFill>
        <p:spPr>
          <a:xfrm>
            <a:off x="799072" y="786117"/>
            <a:ext cx="6245352" cy="4956048"/>
          </a:xfrm>
          <a:custGeom>
            <a:avLst/>
            <a:gdLst>
              <a:gd name="connsiteX0" fmla="*/ 534609 w 6245352"/>
              <a:gd name="connsiteY0" fmla="*/ 0 h 4956048"/>
              <a:gd name="connsiteX1" fmla="*/ 6245352 w 6245352"/>
              <a:gd name="connsiteY1" fmla="*/ 0 h 4956048"/>
              <a:gd name="connsiteX2" fmla="*/ 6245352 w 6245352"/>
              <a:gd name="connsiteY2" fmla="*/ 4421439 h 4956048"/>
              <a:gd name="connsiteX3" fmla="*/ 5710743 w 6245352"/>
              <a:gd name="connsiteY3" fmla="*/ 4956048 h 4956048"/>
              <a:gd name="connsiteX4" fmla="*/ 0 w 6245352"/>
              <a:gd name="connsiteY4" fmla="*/ 4956048 h 4956048"/>
              <a:gd name="connsiteX5" fmla="*/ 0 w 6245352"/>
              <a:gd name="connsiteY5" fmla="*/ 534609 h 495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5352" h="4956048">
                <a:moveTo>
                  <a:pt x="534609" y="0"/>
                </a:moveTo>
                <a:lnTo>
                  <a:pt x="6245352" y="0"/>
                </a:lnTo>
                <a:lnTo>
                  <a:pt x="6245352" y="4421439"/>
                </a:lnTo>
                <a:lnTo>
                  <a:pt x="5710743" y="4956048"/>
                </a:lnTo>
                <a:lnTo>
                  <a:pt x="0" y="4956048"/>
                </a:lnTo>
                <a:lnTo>
                  <a:pt x="0" y="534609"/>
                </a:lnTo>
                <a:close/>
              </a:path>
            </a:pathLst>
          </a:custGeom>
        </p:spPr>
      </p:pic>
      <p:grpSp>
        <p:nvGrpSpPr>
          <p:cNvPr id="70" name="Grupo 69">
            <a:extLst>
              <a:ext uri="{FF2B5EF4-FFF2-40B4-BE49-F238E27FC236}">
                <a16:creationId xmlns:a16="http://schemas.microsoft.com/office/drawing/2014/main" id="{A779F34F-2960-4B81-BA08-445B6F6A0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10A57ACC-416F-4A5D-B7F7-DDA9886A3A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26522B4F-50C4-4FCE-8AE2-3789D63ED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2C3978FC-B5D1-42BE-B086-BC2A733D58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ACED99F1-340D-4970-8E66-3B28E92711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50A54E39-63C0-4847-A766-C6B74FEB48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081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364674"/>
          </a:xfrm>
        </p:spPr>
        <p:txBody>
          <a:bodyPr>
            <a:normAutofit fontScale="90000"/>
          </a:bodyPr>
          <a:lstStyle/>
          <a:p>
            <a:r>
              <a:rPr lang="es-ES" dirty="0"/>
              <a:t>¿</a:t>
            </a:r>
            <a:r>
              <a:rPr lang="es-ES" dirty="0" smtClean="0"/>
              <a:t>Que es la energía térmica?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2396837"/>
            <a:ext cx="6400800" cy="3394364"/>
          </a:xfrm>
        </p:spPr>
        <p:txBody>
          <a:bodyPr/>
          <a:lstStyle/>
          <a:p>
            <a:r>
              <a:rPr lang="es-ES" dirty="0" smtClean="0"/>
              <a:t>Es la que transmiten los cuerpos en forma de calor , como el sol o una hoguera. Cuando mayor sea la temperatura de un cuerpo, mayor será su energía térmica</a:t>
            </a:r>
            <a:endParaRPr lang="en-US" dirty="0"/>
          </a:p>
        </p:txBody>
      </p:sp>
      <p:pic>
        <p:nvPicPr>
          <p:cNvPr id="1026" name="Picture 2" descr="Efectos De La Energia Termica En La Materia - Material Colec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30" y="172171"/>
            <a:ext cx="3887788" cy="315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ía Térmica descarga gratuita de png - La Reina Isabel Parque Forestal  De La Comisión Forestal De Bosques - Energía Térmica imagen png - imagen  transparente descarga gratui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31" y="3589339"/>
            <a:ext cx="3887788" cy="268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nergía cinética y energía térmica - Erenovable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33" y="4094019"/>
            <a:ext cx="4558940" cy="252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49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745674"/>
            <a:ext cx="8534400" cy="1565562"/>
          </a:xfrm>
        </p:spPr>
        <p:txBody>
          <a:bodyPr>
            <a:normAutofit fontScale="90000"/>
          </a:bodyPr>
          <a:lstStyle/>
          <a:p>
            <a:r>
              <a:rPr lang="es-ES" sz="1400" dirty="0" smtClean="0"/>
              <a:t>PERMITE EL CALENTAMIENTO DE AGUAS PARA SU UTILIZACION EN DIFERENTES APLICACIONES , COMO PUEDEN SER EL CALENTAMIENTO DE PISCINAS, LA PRODUCCION DE AGUA CALIENTE SANITARIA O INDUSTRIAL, LA CALEFACCION DE ESPACIOS E INCLUSO SU REFRIGERACION.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>EJEMPLOS: LINTERNA, MECHERA , UN CUBO DE HIELO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/>
            </a:r>
            <a:br>
              <a:rPr lang="es-ES" sz="1400" dirty="0" smtClean="0"/>
            </a:br>
            <a:endParaRPr lang="en-US" sz="1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1059873"/>
          </a:xfrm>
        </p:spPr>
        <p:txBody>
          <a:bodyPr>
            <a:normAutofit/>
          </a:bodyPr>
          <a:lstStyle/>
          <a:p>
            <a:r>
              <a:rPr lang="es-ES" sz="2400" dirty="0"/>
              <a:t>¿</a:t>
            </a:r>
            <a:r>
              <a:rPr lang="es-ES" sz="2400" dirty="0" smtClean="0"/>
              <a:t>PARA QUE SIRVE LA ENERGIA TERMICA?</a:t>
            </a:r>
            <a:endParaRPr lang="en-US" sz="2400" dirty="0"/>
          </a:p>
        </p:txBody>
      </p:sp>
      <p:pic>
        <p:nvPicPr>
          <p:cNvPr id="4098" name="Picture 2" descr="YUBASOLAR: APLICACIONES DE LA ENERGÍA SOLAR TÉR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93" y="3463636"/>
            <a:ext cx="4667250" cy="308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ra Qué Sirve La FíS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599" y="3463635"/>
            <a:ext cx="4184074" cy="308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499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482436"/>
            <a:ext cx="8534400" cy="2008909"/>
          </a:xfrm>
        </p:spPr>
        <p:txBody>
          <a:bodyPr>
            <a:normAutofit/>
          </a:bodyPr>
          <a:lstStyle/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 LA ENERGIA POTENCIAL QUE TIENE UNA SUSTANCIA EN SUS ENLACES QUIMICOS. MEDIANTE UNA REACCION QUIMICA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como puede ser la combustión, esa sustancia se puede convertir en otra, liberando esa 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energía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 potencial y generando, normalmente, calor durante ese proceso (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energía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 termal).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533400"/>
          </a:xfrm>
        </p:spPr>
        <p:txBody>
          <a:bodyPr/>
          <a:lstStyle/>
          <a:p>
            <a:r>
              <a:rPr lang="es-ES" dirty="0" smtClean="0"/>
              <a:t>¿ </a:t>
            </a:r>
            <a:r>
              <a:rPr lang="es-ES" sz="2400" dirty="0" smtClean="0"/>
              <a:t>que es la energía química?</a:t>
            </a:r>
            <a:endParaRPr lang="en-US" sz="2400" dirty="0"/>
          </a:p>
        </p:txBody>
      </p:sp>
      <p:pic>
        <p:nvPicPr>
          <p:cNvPr id="3076" name="Picture 4" descr="Dibujos Animados De Quimica Clipart (#1772987) - Pin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2182"/>
            <a:ext cx="5129357" cy="32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a Energía Química, La Energía, Transformación De La Energía imagen png -  imagen transparente descarga gratui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345" y="3491345"/>
            <a:ext cx="4973493" cy="317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08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637" y="3269673"/>
            <a:ext cx="8534400" cy="443345"/>
          </a:xfrm>
        </p:spPr>
        <p:txBody>
          <a:bodyPr>
            <a:normAutofit fontScale="90000"/>
          </a:bodyPr>
          <a:lstStyle/>
          <a:p>
            <a:r>
              <a:rPr lang="es-ES" sz="1600" dirty="0" smtClean="0"/>
              <a:t>LA ENERGIA QUIMICA SIRVE PARA SER TRANSFORMADA EN OTRAS FORMAS DE ENERGIA QUE TIENEN APLICACIONES PRACTICAS EN LA VIDA HUMANA</a:t>
            </a:r>
            <a:br>
              <a:rPr lang="es-ES" sz="1600" dirty="0" smtClean="0"/>
            </a:b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smtClean="0"/>
              <a:t>EJEMPLOS: </a:t>
            </a:r>
            <a:br>
              <a:rPr lang="es-ES" sz="1600" dirty="0" smtClean="0"/>
            </a:b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smtClean="0"/>
              <a:t>BATERIAS</a:t>
            </a:r>
            <a:br>
              <a:rPr lang="es-ES" sz="1600" dirty="0" smtClean="0"/>
            </a:br>
            <a:r>
              <a:rPr lang="es-ES" sz="1600" dirty="0" smtClean="0"/>
              <a:t>PILAS  </a:t>
            </a:r>
            <a:br>
              <a:rPr lang="es-ES" sz="1600" dirty="0" smtClean="0"/>
            </a:br>
            <a:r>
              <a:rPr lang="es-ES" sz="1600" dirty="0" smtClean="0"/>
              <a:t>ALGUNOS ALIMENTIOS ETC.</a:t>
            </a: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/>
              <a:t/>
            </a:r>
            <a:br>
              <a:rPr lang="es-ES" sz="1600" dirty="0"/>
            </a:br>
            <a:endParaRPr lang="en-US" sz="1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962891"/>
          </a:xfrm>
        </p:spPr>
        <p:txBody>
          <a:bodyPr>
            <a:normAutofit/>
          </a:bodyPr>
          <a:lstStyle/>
          <a:p>
            <a:r>
              <a:rPr lang="es-ES" sz="2400" dirty="0"/>
              <a:t>¿</a:t>
            </a:r>
            <a:r>
              <a:rPr lang="es-ES" sz="2400" dirty="0" smtClean="0"/>
              <a:t>PARA QUE SIRVE LA ENERGIA QUIMICA?</a:t>
            </a:r>
            <a:endParaRPr lang="en-US" sz="2400" dirty="0"/>
          </a:p>
        </p:txBody>
      </p:sp>
      <p:pic>
        <p:nvPicPr>
          <p:cNvPr id="5122" name="Picture 2" descr="LA ENERGÍA Tema 5 de CCNN | Baambooz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528" y="3782291"/>
            <a:ext cx="4841442" cy="306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Que es el movimiento, la fuerza y la energia? ⚡️ » Respuestas.ti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3977876"/>
            <a:ext cx="4775127" cy="271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720522"/>
      </p:ext>
    </p:extLst>
  </p:cSld>
  <p:clrMapOvr>
    <a:masterClrMapping/>
  </p:clrMapOvr>
</p:sld>
</file>

<file path=ppt/theme/theme1.xml><?xml version="1.0" encoding="utf-8"?>
<a:theme xmlns:a="http://schemas.openxmlformats.org/drawingml/2006/main" name="Cort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E76448-B9B5-444F-ABF0-3E2949E5B92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A93B6D-1597-4D86-B6EB-52CA39D98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CC082E-8DE3-449F-B604-FF5FA628FB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Estudio de segmento</Template>
  <TotalTime>0</TotalTime>
  <Words>169</Words>
  <Application>Microsoft Office PowerPoint</Application>
  <PresentationFormat>Panorámica</PresentationFormat>
  <Paragraphs>12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Corte</vt:lpstr>
      <vt:lpstr>Energía térmica y química </vt:lpstr>
      <vt:lpstr>¿Que es la energía térmica?</vt:lpstr>
      <vt:lpstr>PERMITE EL CALENTAMIENTO DE AGUAS PARA SU UTILIZACION EN DIFERENTES APLICACIONES , COMO PUEDEN SER EL CALENTAMIENTO DE PISCINAS, LA PRODUCCION DE AGUA CALIENTE SANITARIA O INDUSTRIAL, LA CALEFACCION DE ESPACIOS E INCLUSO SU REFRIGERACION.  EJEMPLOS: LINTERNA, MECHERA , UN CUBO DE HIELO   </vt:lpstr>
      <vt:lpstr>ES LA ENERGIA POTENCIAL QUE TIENE UNA SUSTANCIA EN SUS ENLACES QUIMICOS. MEDIANTE UNA REACCION QUIMICA como puede ser la combustión, esa sustancia se puede convertir en otra, liberando esa energía potencial y generando, normalmente, calor durante ese proceso (energía termal).</vt:lpstr>
      <vt:lpstr>LA ENERGIA QUIMICA SIRVE PARA SER TRANSFORMADA EN OTRAS FORMAS DE ENERGIA QUE TIENEN APLICACIONES PRACTICAS EN LA VIDA HUMANA   EJEMPLOS:   BATERIAS PILAS   ALGUNOS ALIMENTIOS ETC.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2021-10-07T13:43:47Z</dcterms:created>
  <dcterms:modified xsi:type="dcterms:W3CDTF">2021-10-07T14:39:10Z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